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56" r:id="rId2"/>
    <p:sldId id="258" r:id="rId3"/>
    <p:sldId id="259" r:id="rId4"/>
    <p:sldId id="261" r:id="rId5"/>
    <p:sldId id="262" r:id="rId6"/>
    <p:sldId id="263" r:id="rId7"/>
    <p:sldId id="264" r:id="rId8"/>
    <p:sldId id="265" r:id="rId9"/>
    <p:sldId id="266" r:id="rId10"/>
    <p:sldId id="268" r:id="rId11"/>
    <p:sldId id="269" r:id="rId12"/>
    <p:sldId id="270" r:id="rId13"/>
  </p:sldIdLst>
  <p:sldSz cx="9144000" cy="5143500" type="screen16x9"/>
  <p:notesSz cx="6858000" cy="9144000"/>
  <p:embeddedFontLst>
    <p:embeddedFont>
      <p:font typeface="Cabin" panose="020B060402020202020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0d1a076806_1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0d1a076806_1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d1a076806_1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d1a076806_1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d1a076806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d1a076806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0d1a07680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0d1a07680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d1a076806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0d1a076806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0d1a076806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0d1a076806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d1a076806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d1a076806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d1a076806_1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10d1a076806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0d1a076806_1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g10d1a076806_1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1a076806_1_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g10d1a076806_1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0d1a076806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0d1a076806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88684" y="603389"/>
            <a:ext cx="7202400" cy="7869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1088684" y="1511799"/>
            <a:ext cx="7202400" cy="2588100"/>
          </a:xfrm>
          <a:prstGeom prst="rect">
            <a:avLst/>
          </a:prstGeom>
          <a:noFill/>
          <a:ln>
            <a:noFill/>
          </a:ln>
        </p:spPr>
        <p:txBody>
          <a:bodyPr spcFirstLastPara="1" wrap="square" lIns="68575" tIns="34275" rIns="68575" bIns="34275" anchor="t" anchorCtr="0">
            <a:norm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53" name="Google Shape;53;p13"/>
          <p:cNvSpPr txBox="1">
            <a:spLocks noGrp="1"/>
          </p:cNvSpPr>
          <p:nvPr>
            <p:ph type="dt" idx="10"/>
          </p:nvPr>
        </p:nvSpPr>
        <p:spPr>
          <a:xfrm>
            <a:off x="5665604" y="247777"/>
            <a:ext cx="2625600" cy="231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1088684" y="246980"/>
            <a:ext cx="4454100" cy="231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360045" y="599230"/>
            <a:ext cx="608100" cy="377700"/>
          </a:xfrm>
          <a:prstGeom prst="rect">
            <a:avLst/>
          </a:prstGeom>
          <a:noFill/>
          <a:ln>
            <a:noFill/>
          </a:ln>
        </p:spPr>
        <p:txBody>
          <a:bodyPr spcFirstLastPara="1" wrap="square" lIns="68575" tIns="34275" rIns="68575" bIns="34275" anchor="t" anchorCtr="0">
            <a:normAutofit lnSpcReduction="10000"/>
          </a:bodyPr>
          <a:lstStyle>
            <a:lvl1pPr marL="0" marR="0" lvl="0"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2100"/>
              <a:buFont typeface="Arial"/>
              <a:buNone/>
              <a:defRPr sz="2100" b="0" i="0" u="none" strike="noStrike" cap="none">
                <a:solidFill>
                  <a:schemeClr val="accen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GB"/>
              <a:t>‹#›</a:t>
            </a:fld>
            <a:endParaRPr/>
          </a:p>
        </p:txBody>
      </p:sp>
      <p:cxnSp>
        <p:nvCxnSpPr>
          <p:cNvPr id="56" name="Google Shape;56;p13"/>
          <p:cNvCxnSpPr/>
          <p:nvPr/>
        </p:nvCxnSpPr>
        <p:spPr>
          <a:xfrm>
            <a:off x="1090422" y="1385316"/>
            <a:ext cx="72057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134275" y="664650"/>
            <a:ext cx="8548200" cy="1739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990"/>
              <a:buFont typeface="Arial"/>
              <a:buNone/>
            </a:pPr>
            <a:r>
              <a:rPr lang="en-GB" sz="1929" b="1"/>
              <a:t>LI:</a:t>
            </a:r>
            <a:r>
              <a:rPr lang="en-GB" sz="1929"/>
              <a:t> To understand the functional diversity and hierarchical structure of proteins. </a:t>
            </a:r>
            <a:endParaRPr sz="1929"/>
          </a:p>
          <a:p>
            <a:pPr marL="0" lvl="0" indent="0" algn="l" rtl="0">
              <a:lnSpc>
                <a:spcPct val="115000"/>
              </a:lnSpc>
              <a:spcBef>
                <a:spcPts val="0"/>
              </a:spcBef>
              <a:spcAft>
                <a:spcPts val="0"/>
              </a:spcAft>
              <a:buClr>
                <a:schemeClr val="dk1"/>
              </a:buClr>
              <a:buSzPts val="990"/>
              <a:buFont typeface="Arial"/>
              <a:buNone/>
            </a:pPr>
            <a:endParaRPr sz="1729"/>
          </a:p>
          <a:p>
            <a:pPr marL="0" lvl="0" indent="0" algn="l" rtl="0">
              <a:lnSpc>
                <a:spcPct val="115000"/>
              </a:lnSpc>
              <a:spcBef>
                <a:spcPts val="0"/>
              </a:spcBef>
              <a:spcAft>
                <a:spcPts val="0"/>
              </a:spcAft>
              <a:buClr>
                <a:schemeClr val="dk1"/>
              </a:buClr>
              <a:buSzPts val="990"/>
              <a:buFont typeface="Arial"/>
              <a:buNone/>
            </a:pPr>
            <a:r>
              <a:rPr lang="en-GB" sz="1729" b="1"/>
              <a:t>SC</a:t>
            </a:r>
            <a:r>
              <a:rPr lang="en-GB" sz="1729"/>
              <a:t>: I can-  list functions of proteins. </a:t>
            </a:r>
            <a:endParaRPr sz="1729"/>
          </a:p>
          <a:p>
            <a:pPr marL="0" lvl="0" indent="0" algn="l" rtl="0">
              <a:lnSpc>
                <a:spcPct val="115000"/>
              </a:lnSpc>
              <a:spcBef>
                <a:spcPts val="0"/>
              </a:spcBef>
              <a:spcAft>
                <a:spcPts val="0"/>
              </a:spcAft>
              <a:buClr>
                <a:schemeClr val="dk1"/>
              </a:buClr>
              <a:buSzPts val="990"/>
              <a:buFont typeface="Arial"/>
              <a:buNone/>
            </a:pPr>
            <a:r>
              <a:rPr lang="en-GB" sz="1729"/>
              <a:t>- explain structures of proteins that allow them to be diverse. </a:t>
            </a:r>
            <a:endParaRPr sz="1729"/>
          </a:p>
          <a:p>
            <a:pPr marL="0" lvl="0" indent="0" algn="l" rtl="0">
              <a:lnSpc>
                <a:spcPct val="115000"/>
              </a:lnSpc>
              <a:spcBef>
                <a:spcPts val="0"/>
              </a:spcBef>
              <a:spcAft>
                <a:spcPts val="0"/>
              </a:spcAft>
              <a:buClr>
                <a:schemeClr val="dk1"/>
              </a:buClr>
              <a:buSzPts val="990"/>
              <a:buFont typeface="Arial"/>
              <a:buNone/>
            </a:pPr>
            <a:r>
              <a:rPr lang="en-GB" sz="1729"/>
              <a:t>- differentiate the four hierarchical levels of proteins</a:t>
            </a:r>
            <a:endParaRPr sz="5510"/>
          </a:p>
        </p:txBody>
      </p:sp>
      <p:sp>
        <p:nvSpPr>
          <p:cNvPr id="62" name="Google Shape;62;p14"/>
          <p:cNvSpPr txBox="1"/>
          <p:nvPr/>
        </p:nvSpPr>
        <p:spPr>
          <a:xfrm>
            <a:off x="134275" y="80575"/>
            <a:ext cx="347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i="1"/>
              <a:t>Unit 3 AoS1</a:t>
            </a:r>
            <a:endParaRPr i="1"/>
          </a:p>
        </p:txBody>
      </p:sp>
      <p:pic>
        <p:nvPicPr>
          <p:cNvPr id="63" name="Google Shape;63;p14"/>
          <p:cNvPicPr preferRelativeResize="0"/>
          <p:nvPr/>
        </p:nvPicPr>
        <p:blipFill rotWithShape="1">
          <a:blip r:embed="rId3">
            <a:alphaModFix/>
          </a:blip>
          <a:srcRect/>
          <a:stretch/>
        </p:blipFill>
        <p:spPr>
          <a:xfrm>
            <a:off x="5865725" y="2219800"/>
            <a:ext cx="3116550" cy="2751431"/>
          </a:xfrm>
          <a:prstGeom prst="rect">
            <a:avLst/>
          </a:prstGeom>
          <a:noFill/>
          <a:ln>
            <a:noFill/>
          </a:ln>
        </p:spPr>
      </p:pic>
      <p:pic>
        <p:nvPicPr>
          <p:cNvPr id="64" name="Google Shape;64;p14"/>
          <p:cNvPicPr preferRelativeResize="0"/>
          <p:nvPr/>
        </p:nvPicPr>
        <p:blipFill rotWithShape="1">
          <a:blip r:embed="rId4">
            <a:alphaModFix/>
          </a:blip>
          <a:srcRect/>
          <a:stretch/>
        </p:blipFill>
        <p:spPr>
          <a:xfrm>
            <a:off x="1348271" y="2403746"/>
            <a:ext cx="3526350" cy="2739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Review</a:t>
            </a:r>
            <a:endParaRPr/>
          </a:p>
        </p:txBody>
      </p:sp>
      <p:sp>
        <p:nvSpPr>
          <p:cNvPr id="159" name="Google Shape;159;p26"/>
          <p:cNvSpPr txBox="1">
            <a:spLocks noGrp="1"/>
          </p:cNvSpPr>
          <p:nvPr>
            <p:ph type="body" idx="1"/>
          </p:nvPr>
        </p:nvSpPr>
        <p:spPr>
          <a:xfrm>
            <a:off x="311700" y="1152475"/>
            <a:ext cx="38685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GB" i="1"/>
              <a:t>Proteins demonstrate functional diversity through the various roles that they serve in living organisms. Amino acids are the monomers of proteins, and they join together via condensation reactions to form polypeptide chains. The primary level of protein structure refers to the sequence of amino acids, the secondary level of protein structure involves alpha helices, beta-pleated sheets, and random coils, the tertiary level is the functional 3D structure of a protein, and when there are two or more polypeptides in a protein it is said to have a quaternary structure. </a:t>
            </a:r>
            <a:endParaRPr i="1"/>
          </a:p>
        </p:txBody>
      </p:sp>
      <p:pic>
        <p:nvPicPr>
          <p:cNvPr id="160" name="Google Shape;160;p26"/>
          <p:cNvPicPr preferRelativeResize="0"/>
          <p:nvPr/>
        </p:nvPicPr>
        <p:blipFill>
          <a:blip r:embed="rId3">
            <a:alphaModFix/>
          </a:blip>
          <a:stretch>
            <a:fillRect/>
          </a:stretch>
        </p:blipFill>
        <p:spPr>
          <a:xfrm>
            <a:off x="4180075" y="103545"/>
            <a:ext cx="4808900" cy="2656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ACTIVITY</a:t>
            </a:r>
            <a:endParaRPr/>
          </a:p>
        </p:txBody>
      </p:sp>
      <p:sp>
        <p:nvSpPr>
          <p:cNvPr id="166" name="Google Shape;166;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Edrolo 2A</a:t>
            </a:r>
            <a:endParaRPr/>
          </a:p>
          <a:p>
            <a:pPr marL="0" lvl="0" indent="0" algn="l" rtl="0">
              <a:spcBef>
                <a:spcPts val="1200"/>
              </a:spcBef>
              <a:spcAft>
                <a:spcPts val="1200"/>
              </a:spcAft>
              <a:buNone/>
            </a:pPr>
            <a:r>
              <a:rPr lang="en-GB"/>
              <a:t>Question 10 - 16</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Reflection</a:t>
            </a:r>
            <a:endParaRPr/>
          </a:p>
        </p:txBody>
      </p:sp>
      <p:sp>
        <p:nvSpPr>
          <p:cNvPr id="172" name="Google Shape;172;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rgbClr val="000000"/>
              </a:buClr>
              <a:buSzPts val="2100"/>
              <a:buFont typeface="Arial"/>
              <a:buNone/>
            </a:pPr>
            <a:r>
              <a:rPr lang="en-GB" sz="2100">
                <a:solidFill>
                  <a:schemeClr val="dk1"/>
                </a:solidFill>
                <a:latin typeface="Century Gothic"/>
                <a:ea typeface="Century Gothic"/>
                <a:cs typeface="Century Gothic"/>
                <a:sym typeface="Century Gothic"/>
              </a:rPr>
              <a:t>Write a summary from this lesson</a:t>
            </a:r>
            <a:endParaRPr sz="21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rgbClr val="000000"/>
              </a:buClr>
              <a:buSzPts val="2100"/>
              <a:buFont typeface="Arial"/>
              <a:buNone/>
            </a:pPr>
            <a:endParaRPr sz="21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rgbClr val="000000"/>
              </a:buClr>
              <a:buSzPts val="2100"/>
              <a:buFont typeface="Arial"/>
              <a:buNone/>
            </a:pPr>
            <a:r>
              <a:rPr lang="en-GB" sz="2100">
                <a:solidFill>
                  <a:schemeClr val="dk1"/>
                </a:solidFill>
                <a:latin typeface="Century Gothic"/>
                <a:ea typeface="Century Gothic"/>
                <a:cs typeface="Century Gothic"/>
                <a:sym typeface="Century Gothic"/>
              </a:rPr>
              <a:t>Choose a straight line with vocab words</a:t>
            </a:r>
            <a:endParaRPr sz="21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rgbClr val="000000"/>
              </a:buClr>
              <a:buSzPts val="1400"/>
              <a:buFont typeface="Arial"/>
              <a:buNone/>
            </a:pPr>
            <a:endParaRPr sz="14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rgbClr val="000000"/>
              </a:buClr>
              <a:buSzPts val="1400"/>
              <a:buFont typeface="Arial"/>
              <a:buNone/>
            </a:pPr>
            <a:endParaRPr sz="14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rgbClr val="000000"/>
              </a:buClr>
              <a:buSzPts val="1400"/>
              <a:buFont typeface="Arial"/>
              <a:buNone/>
            </a:pPr>
            <a:endParaRPr sz="1400">
              <a:solidFill>
                <a:schemeClr val="dk1"/>
              </a:solidFill>
              <a:latin typeface="Century Gothic"/>
              <a:ea typeface="Century Gothic"/>
              <a:cs typeface="Century Gothic"/>
              <a:sym typeface="Century Gothic"/>
            </a:endParaRPr>
          </a:p>
          <a:p>
            <a:pPr marL="0" lvl="0" indent="0" algn="l" rtl="0">
              <a:spcBef>
                <a:spcPts val="0"/>
              </a:spcBef>
              <a:spcAft>
                <a:spcPts val="1200"/>
              </a:spcAft>
              <a:buNone/>
            </a:pPr>
            <a:endParaRPr/>
          </a:p>
        </p:txBody>
      </p:sp>
      <p:pic>
        <p:nvPicPr>
          <p:cNvPr id="173" name="Google Shape;173;p28"/>
          <p:cNvPicPr preferRelativeResize="0"/>
          <p:nvPr/>
        </p:nvPicPr>
        <p:blipFill>
          <a:blip r:embed="rId3">
            <a:alphaModFix/>
          </a:blip>
          <a:stretch>
            <a:fillRect/>
          </a:stretch>
        </p:blipFill>
        <p:spPr>
          <a:xfrm>
            <a:off x="407304" y="2809800"/>
            <a:ext cx="7589575" cy="1540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is a protein? </a:t>
            </a:r>
            <a:endParaRPr/>
          </a:p>
        </p:txBody>
      </p:sp>
      <p:sp>
        <p:nvSpPr>
          <p:cNvPr id="83" name="Google Shape;8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An </a:t>
            </a:r>
            <a:r>
              <a:rPr lang="en-GB" u="sng"/>
              <a:t>organic compound</a:t>
            </a:r>
            <a:r>
              <a:rPr lang="en-GB"/>
              <a:t> (contains carbon-hydrogen bonds) </a:t>
            </a:r>
            <a:r>
              <a:rPr lang="en-GB" u="sng"/>
              <a:t>consisting of one or more amino acids connected by peptide bonds</a:t>
            </a:r>
            <a:r>
              <a:rPr lang="en-GB"/>
              <a:t>. They are in every living thing.</a:t>
            </a:r>
            <a:endParaRPr/>
          </a:p>
          <a:p>
            <a:pPr marL="457200" lvl="0" indent="-342900" algn="l" rtl="0">
              <a:spcBef>
                <a:spcPts val="1200"/>
              </a:spcBef>
              <a:spcAft>
                <a:spcPts val="0"/>
              </a:spcAft>
              <a:buSzPts val="1800"/>
              <a:buChar char="-"/>
            </a:pPr>
            <a:r>
              <a:rPr lang="en-GB" u="sng"/>
              <a:t>Amino acids join via condensation reactions </a:t>
            </a:r>
            <a:endParaRPr u="sng"/>
          </a:p>
          <a:p>
            <a:pPr marL="0" lvl="0" indent="0" algn="l" rtl="0">
              <a:spcBef>
                <a:spcPts val="1200"/>
              </a:spcBef>
              <a:spcAft>
                <a:spcPts val="1200"/>
              </a:spcAft>
              <a:buNone/>
            </a:pPr>
            <a:r>
              <a:rPr lang="en-GB" b="1"/>
              <a:t>Proteome:</a:t>
            </a:r>
            <a:r>
              <a:rPr lang="en-GB"/>
              <a:t> The complete set of proteins in a set of </a:t>
            </a:r>
            <a:br>
              <a:rPr lang="en-GB"/>
            </a:br>
            <a:r>
              <a:rPr lang="en-GB"/>
              <a:t>genes in an organism. </a:t>
            </a:r>
            <a:endParaRPr/>
          </a:p>
        </p:txBody>
      </p:sp>
      <p:pic>
        <p:nvPicPr>
          <p:cNvPr id="84" name="Google Shape;84;p16"/>
          <p:cNvPicPr preferRelativeResize="0"/>
          <p:nvPr/>
        </p:nvPicPr>
        <p:blipFill>
          <a:blip r:embed="rId3">
            <a:alphaModFix/>
          </a:blip>
          <a:stretch>
            <a:fillRect/>
          </a:stretch>
        </p:blipFill>
        <p:spPr>
          <a:xfrm>
            <a:off x="623325" y="3132488"/>
            <a:ext cx="3733800" cy="1228725"/>
          </a:xfrm>
          <a:prstGeom prst="rect">
            <a:avLst/>
          </a:prstGeom>
          <a:noFill/>
          <a:ln>
            <a:noFill/>
          </a:ln>
        </p:spPr>
      </p:pic>
      <p:pic>
        <p:nvPicPr>
          <p:cNvPr id="85" name="Google Shape;85;p16"/>
          <p:cNvPicPr preferRelativeResize="0"/>
          <p:nvPr/>
        </p:nvPicPr>
        <p:blipFill rotWithShape="1">
          <a:blip r:embed="rId4">
            <a:alphaModFix/>
          </a:blip>
          <a:srcRect/>
          <a:stretch/>
        </p:blipFill>
        <p:spPr>
          <a:xfrm>
            <a:off x="3590475" y="48775"/>
            <a:ext cx="1567175" cy="1178250"/>
          </a:xfrm>
          <a:prstGeom prst="rect">
            <a:avLst/>
          </a:prstGeom>
          <a:noFill/>
          <a:ln>
            <a:noFill/>
          </a:ln>
        </p:spPr>
      </p:pic>
      <p:pic>
        <p:nvPicPr>
          <p:cNvPr id="86" name="Google Shape;86;p16"/>
          <p:cNvPicPr preferRelativeResize="0"/>
          <p:nvPr/>
        </p:nvPicPr>
        <p:blipFill>
          <a:blip r:embed="rId5">
            <a:alphaModFix/>
          </a:blip>
          <a:stretch>
            <a:fillRect/>
          </a:stretch>
        </p:blipFill>
        <p:spPr>
          <a:xfrm>
            <a:off x="5822700" y="2352725"/>
            <a:ext cx="3321300" cy="2723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Amino Acids</a:t>
            </a:r>
            <a:endParaRPr/>
          </a:p>
        </p:txBody>
      </p:sp>
      <p:sp>
        <p:nvSpPr>
          <p:cNvPr id="92" name="Google Shape;92;p17"/>
          <p:cNvSpPr txBox="1">
            <a:spLocks noGrp="1"/>
          </p:cNvSpPr>
          <p:nvPr>
            <p:ph type="body" idx="1"/>
          </p:nvPr>
        </p:nvSpPr>
        <p:spPr>
          <a:xfrm>
            <a:off x="311700" y="1152475"/>
            <a:ext cx="4589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Building blocks of proteins. </a:t>
            </a:r>
            <a:endParaRPr/>
          </a:p>
          <a:p>
            <a:pPr marL="0" lvl="0" indent="0" algn="l" rtl="0">
              <a:spcBef>
                <a:spcPts val="1200"/>
              </a:spcBef>
              <a:spcAft>
                <a:spcPts val="0"/>
              </a:spcAft>
              <a:buNone/>
            </a:pPr>
            <a:r>
              <a:rPr lang="en-GB" u="sng"/>
              <a:t>20 different types of amino acids, the R group is the variable region. </a:t>
            </a:r>
            <a:endParaRPr u="sng"/>
          </a:p>
          <a:p>
            <a:pPr marL="0" lvl="0" indent="0" algn="l" rtl="0">
              <a:spcBef>
                <a:spcPts val="1200"/>
              </a:spcBef>
              <a:spcAft>
                <a:spcPts val="0"/>
              </a:spcAft>
              <a:buNone/>
            </a:pPr>
            <a:r>
              <a:rPr lang="en-GB"/>
              <a:t>Are </a:t>
            </a:r>
            <a:r>
              <a:rPr lang="en-GB" u="sng"/>
              <a:t>joined</a:t>
            </a:r>
            <a:r>
              <a:rPr lang="en-GB"/>
              <a:t> together </a:t>
            </a:r>
            <a:r>
              <a:rPr lang="en-GB" u="sng"/>
              <a:t>by a peptide bond</a:t>
            </a:r>
            <a:endParaRPr u="sng"/>
          </a:p>
          <a:p>
            <a:pPr marL="0" lvl="0" indent="0" algn="l" rtl="0">
              <a:spcBef>
                <a:spcPts val="1200"/>
              </a:spcBef>
              <a:spcAft>
                <a:spcPts val="1200"/>
              </a:spcAft>
              <a:buNone/>
            </a:pPr>
            <a:endParaRPr/>
          </a:p>
        </p:txBody>
      </p:sp>
      <p:pic>
        <p:nvPicPr>
          <p:cNvPr id="93" name="Google Shape;93;p17"/>
          <p:cNvPicPr preferRelativeResize="0"/>
          <p:nvPr/>
        </p:nvPicPr>
        <p:blipFill>
          <a:blip r:embed="rId3">
            <a:alphaModFix/>
          </a:blip>
          <a:stretch>
            <a:fillRect/>
          </a:stretch>
        </p:blipFill>
        <p:spPr>
          <a:xfrm>
            <a:off x="452024" y="2940999"/>
            <a:ext cx="3167605" cy="2066925"/>
          </a:xfrm>
          <a:prstGeom prst="rect">
            <a:avLst/>
          </a:prstGeom>
          <a:noFill/>
          <a:ln>
            <a:noFill/>
          </a:ln>
        </p:spPr>
      </p:pic>
      <p:pic>
        <p:nvPicPr>
          <p:cNvPr id="94" name="Google Shape;94;p17"/>
          <p:cNvPicPr preferRelativeResize="0"/>
          <p:nvPr/>
        </p:nvPicPr>
        <p:blipFill>
          <a:blip r:embed="rId4">
            <a:alphaModFix/>
          </a:blip>
          <a:stretch>
            <a:fillRect/>
          </a:stretch>
        </p:blipFill>
        <p:spPr>
          <a:xfrm>
            <a:off x="4019000" y="2940988"/>
            <a:ext cx="4933950" cy="2066925"/>
          </a:xfrm>
          <a:prstGeom prst="rect">
            <a:avLst/>
          </a:prstGeom>
          <a:noFill/>
          <a:ln>
            <a:noFill/>
          </a:ln>
        </p:spPr>
      </p:pic>
      <p:pic>
        <p:nvPicPr>
          <p:cNvPr id="95" name="Google Shape;95;p17"/>
          <p:cNvPicPr preferRelativeResize="0"/>
          <p:nvPr/>
        </p:nvPicPr>
        <p:blipFill rotWithShape="1">
          <a:blip r:embed="rId5">
            <a:alphaModFix/>
          </a:blip>
          <a:srcRect/>
          <a:stretch/>
        </p:blipFill>
        <p:spPr>
          <a:xfrm>
            <a:off x="6012376" y="403"/>
            <a:ext cx="2940575" cy="294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Protein Structure</a:t>
            </a:r>
            <a:endParaRPr/>
          </a:p>
        </p:txBody>
      </p:sp>
      <p:sp>
        <p:nvSpPr>
          <p:cNvPr id="109" name="Google Shape;109;p19"/>
          <p:cNvSpPr txBox="1">
            <a:spLocks noGrp="1"/>
          </p:cNvSpPr>
          <p:nvPr>
            <p:ph type="body" idx="1"/>
          </p:nvPr>
        </p:nvSpPr>
        <p:spPr>
          <a:xfrm>
            <a:off x="311700" y="913050"/>
            <a:ext cx="8520600" cy="2944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Can contain thousands of amino acids and can have one or several polypeptide chains</a:t>
            </a:r>
            <a:endParaRPr/>
          </a:p>
          <a:p>
            <a:pPr marL="457200" lvl="0" indent="-342900" algn="l" rtl="0">
              <a:spcBef>
                <a:spcPts val="0"/>
              </a:spcBef>
              <a:spcAft>
                <a:spcPts val="0"/>
              </a:spcAft>
              <a:buSzPts val="1800"/>
              <a:buChar char="-"/>
            </a:pPr>
            <a:r>
              <a:rPr lang="en-GB"/>
              <a:t>The </a:t>
            </a:r>
            <a:r>
              <a:rPr lang="en-GB" u="sng"/>
              <a:t>shape</a:t>
            </a:r>
            <a:r>
              <a:rPr lang="en-GB"/>
              <a:t> they fold into </a:t>
            </a:r>
            <a:r>
              <a:rPr lang="en-GB" u="sng"/>
              <a:t>is vital for</a:t>
            </a:r>
            <a:r>
              <a:rPr lang="en-GB"/>
              <a:t> correct</a:t>
            </a:r>
            <a:r>
              <a:rPr lang="en-GB" u="sng"/>
              <a:t> function</a:t>
            </a:r>
            <a:endParaRPr u="sng"/>
          </a:p>
          <a:p>
            <a:pPr marL="457200" lvl="0" indent="-342900" algn="l" rtl="0">
              <a:spcBef>
                <a:spcPts val="0"/>
              </a:spcBef>
              <a:spcAft>
                <a:spcPts val="0"/>
              </a:spcAft>
              <a:buSzPts val="1800"/>
              <a:buChar char="-"/>
            </a:pPr>
            <a:r>
              <a:rPr lang="en-GB" u="sng"/>
              <a:t>Most proteins</a:t>
            </a:r>
            <a:r>
              <a:rPr lang="en-GB"/>
              <a:t> are required to </a:t>
            </a:r>
            <a:r>
              <a:rPr lang="en-GB" u="sng"/>
              <a:t>bind to other molecules</a:t>
            </a:r>
            <a:endParaRPr u="sng"/>
          </a:p>
          <a:p>
            <a:pPr marL="457200" lvl="0" indent="-342900" algn="l" rtl="0">
              <a:spcBef>
                <a:spcPts val="0"/>
              </a:spcBef>
              <a:spcAft>
                <a:spcPts val="0"/>
              </a:spcAft>
              <a:buSzPts val="1800"/>
              <a:buChar char="-"/>
            </a:pPr>
            <a:r>
              <a:rPr lang="en-GB"/>
              <a:t>A </a:t>
            </a:r>
            <a:r>
              <a:rPr lang="en-GB" u="sng"/>
              <a:t>change to one amino acid</a:t>
            </a:r>
            <a:r>
              <a:rPr lang="en-GB"/>
              <a:t> </a:t>
            </a:r>
            <a:r>
              <a:rPr lang="en-GB" u="sng"/>
              <a:t>can alter the shape</a:t>
            </a:r>
            <a:r>
              <a:rPr lang="en-GB"/>
              <a:t> and consequently the </a:t>
            </a:r>
            <a:r>
              <a:rPr lang="en-GB" u="sng"/>
              <a:t>function</a:t>
            </a:r>
            <a:endParaRPr u="sng"/>
          </a:p>
          <a:p>
            <a:pPr marL="457200" lvl="0" indent="0" algn="l" rtl="0">
              <a:spcBef>
                <a:spcPts val="1200"/>
              </a:spcBef>
              <a:spcAft>
                <a:spcPts val="1200"/>
              </a:spcAft>
              <a:buNone/>
            </a:pPr>
            <a:endParaRPr/>
          </a:p>
        </p:txBody>
      </p:sp>
      <p:pic>
        <p:nvPicPr>
          <p:cNvPr id="110" name="Google Shape;110;p19"/>
          <p:cNvPicPr preferRelativeResize="0"/>
          <p:nvPr/>
        </p:nvPicPr>
        <p:blipFill>
          <a:blip r:embed="rId3">
            <a:alphaModFix/>
          </a:blip>
          <a:stretch>
            <a:fillRect/>
          </a:stretch>
        </p:blipFill>
        <p:spPr>
          <a:xfrm>
            <a:off x="1931175" y="2686050"/>
            <a:ext cx="6248400" cy="2457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u="sng"/>
              <a:t>Primary structure:</a:t>
            </a:r>
            <a:endParaRPr u="sng"/>
          </a:p>
        </p:txBody>
      </p:sp>
      <p:sp>
        <p:nvSpPr>
          <p:cNvPr id="116" name="Google Shape;116;p20"/>
          <p:cNvSpPr txBox="1">
            <a:spLocks noGrp="1"/>
          </p:cNvSpPr>
          <p:nvPr>
            <p:ph type="body" idx="1"/>
          </p:nvPr>
        </p:nvSpPr>
        <p:spPr>
          <a:xfrm>
            <a:off x="311700" y="1152475"/>
            <a:ext cx="4092600" cy="3416400"/>
          </a:xfrm>
          <a:prstGeom prst="rect">
            <a:avLst/>
          </a:prstGeom>
        </p:spPr>
        <p:txBody>
          <a:bodyPr spcFirstLastPara="1" wrap="square" lIns="91425" tIns="91425" rIns="91425" bIns="91425" anchor="t" anchorCtr="0">
            <a:normAutofit/>
          </a:bodyPr>
          <a:lstStyle/>
          <a:p>
            <a:pPr marL="228600" lvl="0" indent="-228600" algn="l" rtl="0">
              <a:lnSpc>
                <a:spcPct val="120000"/>
              </a:lnSpc>
              <a:spcBef>
                <a:spcPts val="0"/>
              </a:spcBef>
              <a:spcAft>
                <a:spcPts val="0"/>
              </a:spcAft>
              <a:buClr>
                <a:srgbClr val="B71E42"/>
              </a:buClr>
              <a:buSzPts val="2000"/>
              <a:buChar char="•"/>
            </a:pPr>
            <a:r>
              <a:rPr lang="en-GB" sz="2000">
                <a:solidFill>
                  <a:schemeClr val="dk1"/>
                </a:solidFill>
                <a:latin typeface="Cabin"/>
                <a:ea typeface="Cabin"/>
                <a:cs typeface="Cabin"/>
                <a:sym typeface="Cabin"/>
              </a:rPr>
              <a:t>This is the specific</a:t>
            </a:r>
            <a:r>
              <a:rPr lang="en-GB" sz="2000" u="sng">
                <a:solidFill>
                  <a:schemeClr val="dk1"/>
                </a:solidFill>
                <a:latin typeface="Cabin"/>
                <a:ea typeface="Cabin"/>
                <a:cs typeface="Cabin"/>
                <a:sym typeface="Cabin"/>
              </a:rPr>
              <a:t> </a:t>
            </a:r>
            <a:r>
              <a:rPr lang="en-GB" sz="2000" b="1" u="sng">
                <a:solidFill>
                  <a:schemeClr val="dk1"/>
                </a:solidFill>
                <a:latin typeface="Cabin"/>
                <a:ea typeface="Cabin"/>
                <a:cs typeface="Cabin"/>
                <a:sym typeface="Cabin"/>
              </a:rPr>
              <a:t>linear</a:t>
            </a:r>
            <a:r>
              <a:rPr lang="en-GB" sz="2000" u="sng">
                <a:solidFill>
                  <a:schemeClr val="dk1"/>
                </a:solidFill>
                <a:latin typeface="Cabin"/>
                <a:ea typeface="Cabin"/>
                <a:cs typeface="Cabin"/>
                <a:sym typeface="Cabin"/>
              </a:rPr>
              <a:t> sequence of amino acids in the protein. </a:t>
            </a:r>
            <a:endParaRPr sz="2000" u="sng">
              <a:solidFill>
                <a:schemeClr val="dk1"/>
              </a:solidFill>
              <a:latin typeface="Cabin"/>
              <a:ea typeface="Cabin"/>
              <a:cs typeface="Cabin"/>
              <a:sym typeface="Cabin"/>
            </a:endParaRPr>
          </a:p>
          <a:p>
            <a:pPr marL="228600" lvl="0" indent="-228600" algn="l" rtl="0">
              <a:lnSpc>
                <a:spcPct val="120000"/>
              </a:lnSpc>
              <a:spcBef>
                <a:spcPts val="1000"/>
              </a:spcBef>
              <a:spcAft>
                <a:spcPts val="0"/>
              </a:spcAft>
              <a:buClr>
                <a:srgbClr val="B71E42"/>
              </a:buClr>
              <a:buSzPts val="2000"/>
              <a:buChar char="•"/>
            </a:pPr>
            <a:r>
              <a:rPr lang="en-GB" sz="2000">
                <a:solidFill>
                  <a:schemeClr val="dk1"/>
                </a:solidFill>
                <a:latin typeface="Cabin"/>
                <a:ea typeface="Cabin"/>
                <a:cs typeface="Cabin"/>
                <a:sym typeface="Cabin"/>
              </a:rPr>
              <a:t>Primary structure </a:t>
            </a:r>
            <a:r>
              <a:rPr lang="en-GB" sz="2000" u="sng">
                <a:solidFill>
                  <a:schemeClr val="dk1"/>
                </a:solidFill>
                <a:latin typeface="Cabin"/>
                <a:ea typeface="Cabin"/>
                <a:cs typeface="Cabin"/>
                <a:sym typeface="Cabin"/>
              </a:rPr>
              <a:t>determines protein function.</a:t>
            </a:r>
            <a:endParaRPr sz="2000" u="sng">
              <a:solidFill>
                <a:schemeClr val="dk1"/>
              </a:solidFill>
              <a:latin typeface="Cabin"/>
              <a:ea typeface="Cabin"/>
              <a:cs typeface="Cabin"/>
              <a:sym typeface="Cabin"/>
            </a:endParaRPr>
          </a:p>
          <a:p>
            <a:pPr marL="228600" lvl="0" indent="-228600" algn="l" rtl="0">
              <a:lnSpc>
                <a:spcPct val="120000"/>
              </a:lnSpc>
              <a:spcBef>
                <a:spcPts val="1000"/>
              </a:spcBef>
              <a:spcAft>
                <a:spcPts val="0"/>
              </a:spcAft>
              <a:buClr>
                <a:srgbClr val="B71E42"/>
              </a:buClr>
              <a:buSzPts val="2000"/>
              <a:buChar char="•"/>
            </a:pPr>
            <a:r>
              <a:rPr lang="en-GB" sz="2000">
                <a:solidFill>
                  <a:schemeClr val="dk1"/>
                </a:solidFill>
                <a:latin typeface="Cabin"/>
                <a:ea typeface="Cabin"/>
                <a:cs typeface="Cabin"/>
                <a:sym typeface="Cabin"/>
              </a:rPr>
              <a:t>determined by the DNA nucleotide sequences.</a:t>
            </a:r>
            <a:endParaRPr/>
          </a:p>
        </p:txBody>
      </p:sp>
      <p:pic>
        <p:nvPicPr>
          <p:cNvPr id="117" name="Google Shape;117;p20"/>
          <p:cNvPicPr preferRelativeResize="0"/>
          <p:nvPr/>
        </p:nvPicPr>
        <p:blipFill rotWithShape="1">
          <a:blip r:embed="rId3">
            <a:alphaModFix/>
          </a:blip>
          <a:srcRect/>
          <a:stretch/>
        </p:blipFill>
        <p:spPr>
          <a:xfrm>
            <a:off x="4971503" y="1017724"/>
            <a:ext cx="2928308" cy="388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1088684" y="603389"/>
            <a:ext cx="7202400" cy="786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400"/>
              <a:buFont typeface="Cabin"/>
              <a:buNone/>
            </a:pPr>
            <a:r>
              <a:rPr lang="en-GB" u="sng"/>
              <a:t>SECONDARY STRUCTURE </a:t>
            </a:r>
            <a:endParaRPr u="sng"/>
          </a:p>
        </p:txBody>
      </p:sp>
      <p:sp>
        <p:nvSpPr>
          <p:cNvPr id="123" name="Google Shape;123;p21"/>
          <p:cNvSpPr txBox="1">
            <a:spLocks noGrp="1"/>
          </p:cNvSpPr>
          <p:nvPr>
            <p:ph type="body" idx="1"/>
          </p:nvPr>
        </p:nvSpPr>
        <p:spPr>
          <a:xfrm>
            <a:off x="1088684" y="1511799"/>
            <a:ext cx="3115500" cy="2588100"/>
          </a:xfrm>
          <a:prstGeom prst="rect">
            <a:avLst/>
          </a:prstGeom>
          <a:noFill/>
          <a:ln>
            <a:noFill/>
          </a:ln>
        </p:spPr>
        <p:txBody>
          <a:bodyPr spcFirstLastPara="1" wrap="square" lIns="68575" tIns="34275" rIns="68575" bIns="34275" anchor="t" anchorCtr="0">
            <a:normAutofit fontScale="92500" lnSpcReduction="20000"/>
          </a:bodyPr>
          <a:lstStyle/>
          <a:p>
            <a:pPr marL="177800" lvl="0" indent="-164306" algn="l" rtl="0">
              <a:lnSpc>
                <a:spcPct val="120000"/>
              </a:lnSpc>
              <a:spcBef>
                <a:spcPts val="0"/>
              </a:spcBef>
              <a:spcAft>
                <a:spcPts val="0"/>
              </a:spcAft>
              <a:buSzPct val="83333"/>
              <a:buChar char="•"/>
            </a:pPr>
            <a:r>
              <a:rPr lang="en-GB"/>
              <a:t>Amino acid chains fold and coil in </a:t>
            </a:r>
            <a:r>
              <a:rPr lang="en-GB" u="sng"/>
              <a:t>3 different ways</a:t>
            </a:r>
            <a:r>
              <a:rPr lang="en-GB"/>
              <a:t> </a:t>
            </a:r>
            <a:r>
              <a:rPr lang="en-GB" u="sng"/>
              <a:t>by forming hydrogen bonds</a:t>
            </a:r>
            <a:r>
              <a:rPr lang="en-GB"/>
              <a:t> between amino acids</a:t>
            </a:r>
            <a:endParaRPr/>
          </a:p>
          <a:p>
            <a:pPr marL="520700" lvl="1" indent="-171132" algn="l" rtl="0">
              <a:lnSpc>
                <a:spcPct val="120000"/>
              </a:lnSpc>
              <a:spcBef>
                <a:spcPts val="400"/>
              </a:spcBef>
              <a:spcAft>
                <a:spcPts val="0"/>
              </a:spcAft>
              <a:buSzPct val="100000"/>
              <a:buChar char="•"/>
            </a:pPr>
            <a:r>
              <a:rPr lang="en-GB" b="1" u="sng"/>
              <a:t>Alpha helix</a:t>
            </a:r>
            <a:endParaRPr u="sng"/>
          </a:p>
          <a:p>
            <a:pPr marL="520700" lvl="1" indent="-171132" algn="l" rtl="0">
              <a:lnSpc>
                <a:spcPct val="120000"/>
              </a:lnSpc>
              <a:spcBef>
                <a:spcPts val="400"/>
              </a:spcBef>
              <a:spcAft>
                <a:spcPts val="0"/>
              </a:spcAft>
              <a:buSzPct val="100000"/>
              <a:buChar char="•"/>
            </a:pPr>
            <a:r>
              <a:rPr lang="en-GB" b="1" u="sng"/>
              <a:t>Beta-pleated sheet</a:t>
            </a:r>
            <a:endParaRPr u="sng"/>
          </a:p>
          <a:p>
            <a:pPr marL="520700" lvl="1" indent="-171132" algn="l" rtl="0">
              <a:lnSpc>
                <a:spcPct val="120000"/>
              </a:lnSpc>
              <a:spcBef>
                <a:spcPts val="400"/>
              </a:spcBef>
              <a:spcAft>
                <a:spcPts val="0"/>
              </a:spcAft>
              <a:buSzPct val="100000"/>
              <a:buChar char="•"/>
            </a:pPr>
            <a:r>
              <a:rPr lang="en-GB" b="1" u="sng"/>
              <a:t>Random coiling:</a:t>
            </a:r>
            <a:r>
              <a:rPr lang="en-GB"/>
              <a:t> where the portions do not conform to the shape of an alpha helix or a beta-pleated sheet.</a:t>
            </a:r>
            <a:endParaRPr/>
          </a:p>
        </p:txBody>
      </p:sp>
      <p:pic>
        <p:nvPicPr>
          <p:cNvPr id="124" name="Google Shape;124;p21"/>
          <p:cNvPicPr preferRelativeResize="0"/>
          <p:nvPr/>
        </p:nvPicPr>
        <p:blipFill>
          <a:blip r:embed="rId3">
            <a:alphaModFix/>
          </a:blip>
          <a:stretch>
            <a:fillRect/>
          </a:stretch>
        </p:blipFill>
        <p:spPr>
          <a:xfrm>
            <a:off x="5209807" y="1452550"/>
            <a:ext cx="3197150" cy="3494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816513" y="452542"/>
            <a:ext cx="5401800" cy="590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400"/>
              <a:buFont typeface="Cabin"/>
              <a:buNone/>
            </a:pPr>
            <a:r>
              <a:rPr lang="en-GB" u="sng"/>
              <a:t>TERTIARY STRUCTURE </a:t>
            </a:r>
            <a:endParaRPr u="sng"/>
          </a:p>
        </p:txBody>
      </p:sp>
      <p:sp>
        <p:nvSpPr>
          <p:cNvPr id="130" name="Google Shape;130;p22"/>
          <p:cNvSpPr txBox="1">
            <a:spLocks noGrp="1"/>
          </p:cNvSpPr>
          <p:nvPr>
            <p:ph type="body" idx="1"/>
          </p:nvPr>
        </p:nvSpPr>
        <p:spPr>
          <a:xfrm>
            <a:off x="214822" y="1511800"/>
            <a:ext cx="3930000" cy="2960700"/>
          </a:xfrm>
          <a:prstGeom prst="rect">
            <a:avLst/>
          </a:prstGeom>
          <a:noFill/>
          <a:ln>
            <a:noFill/>
          </a:ln>
        </p:spPr>
        <p:txBody>
          <a:bodyPr spcFirstLastPara="1" wrap="square" lIns="68575" tIns="34275" rIns="68575" bIns="34275" anchor="t" anchorCtr="0">
            <a:normAutofit/>
          </a:bodyPr>
          <a:lstStyle/>
          <a:p>
            <a:pPr marL="177800" lvl="0" indent="-177800" algn="l" rtl="0">
              <a:lnSpc>
                <a:spcPct val="110000"/>
              </a:lnSpc>
              <a:spcBef>
                <a:spcPts val="0"/>
              </a:spcBef>
              <a:spcAft>
                <a:spcPts val="0"/>
              </a:spcAft>
              <a:buSzPts val="1400"/>
              <a:buChar char="•"/>
            </a:pPr>
            <a:r>
              <a:rPr lang="en-GB" sz="1400"/>
              <a:t>For a protein to function it must have a minimum of a tertiary structure</a:t>
            </a:r>
            <a:endParaRPr sz="1400"/>
          </a:p>
          <a:p>
            <a:pPr marL="177800" lvl="0" indent="-177800" algn="l" rtl="0">
              <a:lnSpc>
                <a:spcPct val="110000"/>
              </a:lnSpc>
              <a:spcBef>
                <a:spcPts val="0"/>
              </a:spcBef>
              <a:spcAft>
                <a:spcPts val="0"/>
              </a:spcAft>
              <a:buSzPts val="1400"/>
              <a:buChar char="•"/>
            </a:pPr>
            <a:r>
              <a:rPr lang="en-GB" sz="1400"/>
              <a:t>F</a:t>
            </a:r>
            <a:r>
              <a:rPr lang="en-GB" sz="1400" u="sng"/>
              <a:t>urther twisting and folding of secondary structures creates a 3D configuration by attractions between R groups and amino acids</a:t>
            </a:r>
            <a:endParaRPr u="sng"/>
          </a:p>
          <a:p>
            <a:pPr marL="177800" lvl="0" indent="-177800" algn="l" rtl="0">
              <a:lnSpc>
                <a:spcPct val="110000"/>
              </a:lnSpc>
              <a:spcBef>
                <a:spcPts val="800"/>
              </a:spcBef>
              <a:spcAft>
                <a:spcPts val="0"/>
              </a:spcAft>
              <a:buSzPts val="1400"/>
              <a:buChar char="•"/>
            </a:pPr>
            <a:r>
              <a:rPr lang="en-GB" sz="1400"/>
              <a:t>Contain</a:t>
            </a:r>
            <a:r>
              <a:rPr lang="en-GB" sz="1400" u="sng"/>
              <a:t> disulphide bonds (very strong), ionic and hydrogen bonds </a:t>
            </a:r>
            <a:endParaRPr u="sng"/>
          </a:p>
          <a:p>
            <a:pPr marL="177800" lvl="0" indent="-177800" algn="l" rtl="0">
              <a:lnSpc>
                <a:spcPct val="110000"/>
              </a:lnSpc>
              <a:spcBef>
                <a:spcPts val="800"/>
              </a:spcBef>
              <a:spcAft>
                <a:spcPts val="0"/>
              </a:spcAft>
              <a:buSzPts val="1400"/>
              <a:buChar char="•"/>
            </a:pPr>
            <a:r>
              <a:rPr lang="en-GB" sz="1400"/>
              <a:t>This structure is critical for the protein function,</a:t>
            </a:r>
            <a:r>
              <a:rPr lang="en-GB" sz="1400" u="sng"/>
              <a:t> if altered the protein can no longer function as it is meant to</a:t>
            </a:r>
            <a:endParaRPr u="sng"/>
          </a:p>
        </p:txBody>
      </p:sp>
      <p:pic>
        <p:nvPicPr>
          <p:cNvPr id="131" name="Google Shape;131;p22"/>
          <p:cNvPicPr preferRelativeResize="0"/>
          <p:nvPr/>
        </p:nvPicPr>
        <p:blipFill rotWithShape="1">
          <a:blip r:embed="rId3">
            <a:alphaModFix/>
          </a:blip>
          <a:srcRect/>
          <a:stretch/>
        </p:blipFill>
        <p:spPr>
          <a:xfrm>
            <a:off x="4867763" y="1511799"/>
            <a:ext cx="3103420" cy="26328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816513" y="452542"/>
            <a:ext cx="5401800" cy="590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400"/>
              <a:buFont typeface="Cabin"/>
              <a:buNone/>
            </a:pPr>
            <a:r>
              <a:rPr lang="en-GB" u="sng"/>
              <a:t>QUATERNARY STRUCTURE </a:t>
            </a:r>
            <a:endParaRPr u="sng"/>
          </a:p>
        </p:txBody>
      </p:sp>
      <p:sp>
        <p:nvSpPr>
          <p:cNvPr id="137" name="Google Shape;137;p23"/>
          <p:cNvSpPr txBox="1">
            <a:spLocks noGrp="1"/>
          </p:cNvSpPr>
          <p:nvPr>
            <p:ph type="body" idx="1"/>
          </p:nvPr>
        </p:nvSpPr>
        <p:spPr>
          <a:xfrm>
            <a:off x="181766" y="1511809"/>
            <a:ext cx="2877000" cy="2588100"/>
          </a:xfrm>
          <a:prstGeom prst="rect">
            <a:avLst/>
          </a:prstGeom>
          <a:noFill/>
          <a:ln>
            <a:noFill/>
          </a:ln>
        </p:spPr>
        <p:txBody>
          <a:bodyPr spcFirstLastPara="1" wrap="square" lIns="68575" tIns="34275" rIns="68575" bIns="34275" anchor="t" anchorCtr="0">
            <a:normAutofit fontScale="92500" lnSpcReduction="20000"/>
          </a:bodyPr>
          <a:lstStyle/>
          <a:p>
            <a:pPr marL="177800" lvl="0" indent="-164306" algn="l" rtl="0">
              <a:lnSpc>
                <a:spcPct val="120000"/>
              </a:lnSpc>
              <a:spcBef>
                <a:spcPts val="0"/>
              </a:spcBef>
              <a:spcAft>
                <a:spcPts val="0"/>
              </a:spcAft>
              <a:buSzPct val="83333"/>
              <a:buChar char="•"/>
            </a:pPr>
            <a:r>
              <a:rPr lang="en-GB" u="sng"/>
              <a:t>Consists of more than one polypeptide chain, each with it’s own primary, secondary and tertiary structure (not all proteins have a quaternary structure)</a:t>
            </a:r>
            <a:endParaRPr u="sng"/>
          </a:p>
          <a:p>
            <a:pPr marL="177800" lvl="0" indent="-164306" algn="l" rtl="0">
              <a:lnSpc>
                <a:spcPct val="120000"/>
              </a:lnSpc>
              <a:spcBef>
                <a:spcPts val="800"/>
              </a:spcBef>
              <a:spcAft>
                <a:spcPts val="0"/>
              </a:spcAft>
              <a:buSzPct val="83333"/>
              <a:buChar char="•"/>
            </a:pPr>
            <a:r>
              <a:rPr lang="en-GB" u="sng"/>
              <a:t>Globular </a:t>
            </a:r>
            <a:r>
              <a:rPr lang="en-GB"/>
              <a:t>- hemoglobin</a:t>
            </a:r>
            <a:endParaRPr/>
          </a:p>
          <a:p>
            <a:pPr marL="177800" lvl="0" indent="-164306" algn="l" rtl="0">
              <a:lnSpc>
                <a:spcPct val="120000"/>
              </a:lnSpc>
              <a:spcBef>
                <a:spcPts val="800"/>
              </a:spcBef>
              <a:spcAft>
                <a:spcPts val="0"/>
              </a:spcAft>
              <a:buSzPct val="83333"/>
              <a:buChar char="•"/>
            </a:pPr>
            <a:r>
              <a:rPr lang="en-GB" u="sng"/>
              <a:t>Fibrous: </a:t>
            </a:r>
            <a:r>
              <a:rPr lang="en-GB"/>
              <a:t>- collagen</a:t>
            </a:r>
            <a:endParaRPr/>
          </a:p>
        </p:txBody>
      </p:sp>
      <p:pic>
        <p:nvPicPr>
          <p:cNvPr id="138" name="Google Shape;138;p23"/>
          <p:cNvPicPr preferRelativeResize="0"/>
          <p:nvPr/>
        </p:nvPicPr>
        <p:blipFill rotWithShape="1">
          <a:blip r:embed="rId3">
            <a:alphaModFix/>
          </a:blip>
          <a:srcRect/>
          <a:stretch/>
        </p:blipFill>
        <p:spPr>
          <a:xfrm>
            <a:off x="3058831" y="1520324"/>
            <a:ext cx="3384173" cy="2570922"/>
          </a:xfrm>
          <a:prstGeom prst="rect">
            <a:avLst/>
          </a:prstGeom>
          <a:noFill/>
          <a:ln>
            <a:noFill/>
          </a:ln>
        </p:spPr>
      </p:pic>
      <p:pic>
        <p:nvPicPr>
          <p:cNvPr id="139" name="Google Shape;139;p23"/>
          <p:cNvPicPr preferRelativeResize="0"/>
          <p:nvPr/>
        </p:nvPicPr>
        <p:blipFill rotWithShape="1">
          <a:blip r:embed="rId4">
            <a:alphaModFix/>
          </a:blip>
          <a:srcRect/>
          <a:stretch/>
        </p:blipFill>
        <p:spPr>
          <a:xfrm>
            <a:off x="7101451" y="1520324"/>
            <a:ext cx="1305506" cy="34315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Functional Diversity</a:t>
            </a:r>
            <a:endParaRPr/>
          </a:p>
        </p:txBody>
      </p:sp>
      <p:sp>
        <p:nvSpPr>
          <p:cNvPr id="145" name="Google Shape;145;p24"/>
          <p:cNvSpPr txBox="1">
            <a:spLocks noGrp="1"/>
          </p:cNvSpPr>
          <p:nvPr>
            <p:ph type="body" idx="1"/>
          </p:nvPr>
        </p:nvSpPr>
        <p:spPr>
          <a:xfrm>
            <a:off x="311700" y="1152475"/>
            <a:ext cx="8520600" cy="3416400"/>
          </a:xfrm>
          <a:prstGeom prst="rect">
            <a:avLst/>
          </a:prstGeom>
          <a:solidFill>
            <a:schemeClr val="lt1"/>
          </a:solidFill>
        </p:spPr>
        <p:txBody>
          <a:bodyPr spcFirstLastPara="1" wrap="square" lIns="91425" tIns="91425" rIns="91425" bIns="91425" anchor="t" anchorCtr="0">
            <a:normAutofit fontScale="77500" lnSpcReduction="10000"/>
          </a:bodyPr>
          <a:lstStyle/>
          <a:p>
            <a:pPr marL="342900" lvl="0" indent="-311467" algn="l" rtl="0">
              <a:lnSpc>
                <a:spcPct val="100000"/>
              </a:lnSpc>
              <a:spcBef>
                <a:spcPts val="960"/>
              </a:spcBef>
              <a:spcAft>
                <a:spcPts val="0"/>
              </a:spcAft>
              <a:buClr>
                <a:schemeClr val="dk1"/>
              </a:buClr>
              <a:buSzPct val="100000"/>
              <a:buFont typeface="Noto Sans Symbols"/>
              <a:buChar char="○"/>
            </a:pPr>
            <a:r>
              <a:rPr lang="en-GB" sz="2200">
                <a:solidFill>
                  <a:schemeClr val="dk1"/>
                </a:solidFill>
                <a:latin typeface="Century Gothic"/>
                <a:ea typeface="Century Gothic"/>
                <a:cs typeface="Century Gothic"/>
                <a:sym typeface="Century Gothic"/>
              </a:rPr>
              <a:t>Roles include: </a:t>
            </a:r>
            <a:r>
              <a:rPr lang="en-GB" sz="2200" u="sng">
                <a:solidFill>
                  <a:schemeClr val="dk1"/>
                </a:solidFill>
                <a:latin typeface="Century Gothic"/>
                <a:ea typeface="Century Gothic"/>
                <a:cs typeface="Century Gothic"/>
                <a:sym typeface="Century Gothic"/>
              </a:rPr>
              <a:t>(write down 3 that you will remember)</a:t>
            </a:r>
            <a:endParaRPr sz="2200" u="sng">
              <a:solidFill>
                <a:schemeClr val="dk1"/>
              </a:solidFill>
              <a:latin typeface="Century Gothic"/>
              <a:ea typeface="Century Gothic"/>
              <a:cs typeface="Century Gothic"/>
              <a:sym typeface="Century Gothic"/>
            </a:endParaRPr>
          </a:p>
          <a:p>
            <a:pPr marL="742950" lvl="1" indent="-292417" algn="l" rtl="0">
              <a:lnSpc>
                <a:spcPct val="100000"/>
              </a:lnSpc>
              <a:spcBef>
                <a:spcPts val="920"/>
              </a:spcBef>
              <a:spcAft>
                <a:spcPts val="0"/>
              </a:spcAft>
              <a:buClr>
                <a:srgbClr val="00C6BB"/>
              </a:buClr>
              <a:buSzPct val="100000"/>
              <a:buFont typeface="Noto Sans Symbols"/>
              <a:buChar char="○"/>
            </a:pPr>
            <a:r>
              <a:rPr lang="en-GB" sz="2200" b="1">
                <a:solidFill>
                  <a:schemeClr val="dk1"/>
                </a:solidFill>
                <a:latin typeface="Century Gothic"/>
                <a:ea typeface="Century Gothic"/>
                <a:cs typeface="Century Gothic"/>
                <a:sym typeface="Century Gothic"/>
              </a:rPr>
              <a:t>Structural:</a:t>
            </a:r>
            <a:r>
              <a:rPr lang="en-GB" sz="2200">
                <a:solidFill>
                  <a:schemeClr val="dk1"/>
                </a:solidFill>
                <a:latin typeface="Century Gothic"/>
                <a:ea typeface="Century Gothic"/>
                <a:cs typeface="Century Gothic"/>
                <a:sym typeface="Century Gothic"/>
              </a:rPr>
              <a:t> provides physical support or protection.</a:t>
            </a:r>
            <a:endParaRPr sz="2200">
              <a:solidFill>
                <a:schemeClr val="dk1"/>
              </a:solidFill>
              <a:latin typeface="Century Gothic"/>
              <a:ea typeface="Century Gothic"/>
              <a:cs typeface="Century Gothic"/>
              <a:sym typeface="Century Gothic"/>
            </a:endParaRPr>
          </a:p>
          <a:p>
            <a:pPr marL="742950" lvl="1" indent="-292417" algn="l" rtl="0">
              <a:lnSpc>
                <a:spcPct val="100000"/>
              </a:lnSpc>
              <a:spcBef>
                <a:spcPts val="920"/>
              </a:spcBef>
              <a:spcAft>
                <a:spcPts val="0"/>
              </a:spcAft>
              <a:buClr>
                <a:srgbClr val="00C6BB"/>
              </a:buClr>
              <a:buSzPct val="100000"/>
              <a:buFont typeface="Noto Sans Symbols"/>
              <a:buChar char="○"/>
            </a:pPr>
            <a:r>
              <a:rPr lang="en-GB" sz="2200" b="1">
                <a:solidFill>
                  <a:schemeClr val="dk1"/>
                </a:solidFill>
                <a:latin typeface="Century Gothic"/>
                <a:ea typeface="Century Gothic"/>
                <a:cs typeface="Century Gothic"/>
                <a:sym typeface="Century Gothic"/>
              </a:rPr>
              <a:t>Catalytic:</a:t>
            </a:r>
            <a:r>
              <a:rPr lang="en-GB" sz="2200">
                <a:solidFill>
                  <a:schemeClr val="dk1"/>
                </a:solidFill>
                <a:latin typeface="Century Gothic"/>
                <a:ea typeface="Century Gothic"/>
                <a:cs typeface="Century Gothic"/>
                <a:sym typeface="Century Gothic"/>
              </a:rPr>
              <a:t> enzymes that catalyse chemical reactions. </a:t>
            </a:r>
            <a:endParaRPr sz="2200">
              <a:solidFill>
                <a:schemeClr val="dk1"/>
              </a:solidFill>
              <a:latin typeface="Century Gothic"/>
              <a:ea typeface="Century Gothic"/>
              <a:cs typeface="Century Gothic"/>
              <a:sym typeface="Century Gothic"/>
            </a:endParaRPr>
          </a:p>
          <a:p>
            <a:pPr marL="742950" lvl="1" indent="-292417" algn="l" rtl="0">
              <a:lnSpc>
                <a:spcPct val="100000"/>
              </a:lnSpc>
              <a:spcBef>
                <a:spcPts val="920"/>
              </a:spcBef>
              <a:spcAft>
                <a:spcPts val="0"/>
              </a:spcAft>
              <a:buClr>
                <a:srgbClr val="00C6BB"/>
              </a:buClr>
              <a:buSzPct val="100000"/>
              <a:buFont typeface="Noto Sans Symbols"/>
              <a:buChar char="○"/>
            </a:pPr>
            <a:r>
              <a:rPr lang="en-GB" sz="2200" b="1">
                <a:solidFill>
                  <a:schemeClr val="dk1"/>
                </a:solidFill>
                <a:latin typeface="Century Gothic"/>
                <a:ea typeface="Century Gothic"/>
                <a:cs typeface="Century Gothic"/>
                <a:sym typeface="Century Gothic"/>
              </a:rPr>
              <a:t>Regulatory:</a:t>
            </a:r>
            <a:r>
              <a:rPr lang="en-GB" sz="2200">
                <a:solidFill>
                  <a:schemeClr val="dk1"/>
                </a:solidFill>
                <a:latin typeface="Century Gothic"/>
                <a:ea typeface="Century Gothic"/>
                <a:cs typeface="Century Gothic"/>
                <a:sym typeface="Century Gothic"/>
              </a:rPr>
              <a:t> control of the timing and occurrence of biological processes example, hormones (insulin).</a:t>
            </a:r>
            <a:endParaRPr sz="2200">
              <a:solidFill>
                <a:schemeClr val="dk1"/>
              </a:solidFill>
              <a:latin typeface="Century Gothic"/>
              <a:ea typeface="Century Gothic"/>
              <a:cs typeface="Century Gothic"/>
              <a:sym typeface="Century Gothic"/>
            </a:endParaRPr>
          </a:p>
          <a:p>
            <a:pPr marL="742950" lvl="1" indent="-292417" algn="l" rtl="0">
              <a:lnSpc>
                <a:spcPct val="100000"/>
              </a:lnSpc>
              <a:spcBef>
                <a:spcPts val="920"/>
              </a:spcBef>
              <a:spcAft>
                <a:spcPts val="0"/>
              </a:spcAft>
              <a:buClr>
                <a:srgbClr val="00C6BB"/>
              </a:buClr>
              <a:buSzPct val="100000"/>
              <a:buFont typeface="Noto Sans Symbols"/>
              <a:buChar char="○"/>
            </a:pPr>
            <a:r>
              <a:rPr lang="en-GB" sz="2200" b="1">
                <a:solidFill>
                  <a:schemeClr val="dk1"/>
                </a:solidFill>
                <a:latin typeface="Century Gothic"/>
                <a:ea typeface="Century Gothic"/>
                <a:cs typeface="Century Gothic"/>
                <a:sym typeface="Century Gothic"/>
              </a:rPr>
              <a:t>Immune defense:</a:t>
            </a:r>
            <a:r>
              <a:rPr lang="en-GB" sz="2200">
                <a:solidFill>
                  <a:schemeClr val="dk1"/>
                </a:solidFill>
                <a:latin typeface="Century Gothic"/>
                <a:ea typeface="Century Gothic"/>
                <a:cs typeface="Century Gothic"/>
                <a:sym typeface="Century Gothic"/>
              </a:rPr>
              <a:t> antibodies to identify and kill pathogenic organisms.</a:t>
            </a:r>
            <a:endParaRPr sz="2200">
              <a:solidFill>
                <a:schemeClr val="dk1"/>
              </a:solidFill>
              <a:latin typeface="Century Gothic"/>
              <a:ea typeface="Century Gothic"/>
              <a:cs typeface="Century Gothic"/>
              <a:sym typeface="Century Gothic"/>
            </a:endParaRPr>
          </a:p>
          <a:p>
            <a:pPr marL="742950" lvl="1" indent="-292417" algn="l" rtl="0">
              <a:lnSpc>
                <a:spcPct val="100000"/>
              </a:lnSpc>
              <a:spcBef>
                <a:spcPts val="920"/>
              </a:spcBef>
              <a:spcAft>
                <a:spcPts val="0"/>
              </a:spcAft>
              <a:buClr>
                <a:srgbClr val="00C6BB"/>
              </a:buClr>
              <a:buSzPct val="100000"/>
              <a:buFont typeface="Noto Sans Symbols"/>
              <a:buChar char="○"/>
            </a:pPr>
            <a:r>
              <a:rPr lang="en-GB" sz="2200" b="1">
                <a:solidFill>
                  <a:schemeClr val="dk1"/>
                </a:solidFill>
                <a:latin typeface="Century Gothic"/>
                <a:ea typeface="Century Gothic"/>
                <a:cs typeface="Century Gothic"/>
                <a:sym typeface="Century Gothic"/>
              </a:rPr>
              <a:t>Movement:</a:t>
            </a:r>
            <a:r>
              <a:rPr lang="en-GB" sz="2200">
                <a:solidFill>
                  <a:schemeClr val="dk1"/>
                </a:solidFill>
                <a:latin typeface="Century Gothic"/>
                <a:ea typeface="Century Gothic"/>
                <a:cs typeface="Century Gothic"/>
                <a:sym typeface="Century Gothic"/>
              </a:rPr>
              <a:t> contractile components in muscles and cell cytoskeletons.</a:t>
            </a:r>
            <a:endParaRPr sz="2200">
              <a:solidFill>
                <a:schemeClr val="dk1"/>
              </a:solidFill>
              <a:latin typeface="Century Gothic"/>
              <a:ea typeface="Century Gothic"/>
              <a:cs typeface="Century Gothic"/>
              <a:sym typeface="Century Gothic"/>
            </a:endParaRPr>
          </a:p>
          <a:p>
            <a:pPr marL="742950" lvl="1" indent="-292417" algn="l" rtl="0">
              <a:lnSpc>
                <a:spcPct val="100000"/>
              </a:lnSpc>
              <a:spcBef>
                <a:spcPts val="920"/>
              </a:spcBef>
              <a:spcAft>
                <a:spcPts val="0"/>
              </a:spcAft>
              <a:buClr>
                <a:srgbClr val="00C6BB"/>
              </a:buClr>
              <a:buSzPct val="100000"/>
              <a:buFont typeface="Noto Sans Symbols"/>
              <a:buChar char="○"/>
            </a:pPr>
            <a:r>
              <a:rPr lang="en-GB" sz="2200" b="1">
                <a:solidFill>
                  <a:schemeClr val="dk1"/>
                </a:solidFill>
                <a:latin typeface="Century Gothic"/>
                <a:ea typeface="Century Gothic"/>
                <a:cs typeface="Century Gothic"/>
                <a:sym typeface="Century Gothic"/>
              </a:rPr>
              <a:t>Transport:</a:t>
            </a:r>
            <a:r>
              <a:rPr lang="en-GB" sz="2200">
                <a:solidFill>
                  <a:schemeClr val="dk1"/>
                </a:solidFill>
                <a:latin typeface="Century Gothic"/>
                <a:ea typeface="Century Gothic"/>
                <a:cs typeface="Century Gothic"/>
                <a:sym typeface="Century Gothic"/>
              </a:rPr>
              <a:t> movement of substances across membranes or around the body, example haemoglobin. </a:t>
            </a:r>
            <a:endParaRPr sz="2200">
              <a:solidFill>
                <a:schemeClr val="dk1"/>
              </a:solidFill>
              <a:latin typeface="Century Gothic"/>
              <a:ea typeface="Century Gothic"/>
              <a:cs typeface="Century Gothic"/>
              <a:sym typeface="Century Gothic"/>
            </a:endParaRPr>
          </a:p>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552</Words>
  <Application>Microsoft Office PowerPoint</Application>
  <PresentationFormat>On-screen Show (16:9)</PresentationFormat>
  <Paragraphs>56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Cabin</vt:lpstr>
      <vt:lpstr>Noto Sans Symbols</vt:lpstr>
      <vt:lpstr>Century Gothic</vt:lpstr>
      <vt:lpstr>Simple Light</vt:lpstr>
      <vt:lpstr>LI: To understand the functional diversity and hierarchical structure of proteins.   SC: I can-  list functions of proteins.  - explain structures of proteins that allow them to be diverse.  - differentiate the four hierarchical levels of proteins</vt:lpstr>
      <vt:lpstr>What is a protein? </vt:lpstr>
      <vt:lpstr>Amino Acids</vt:lpstr>
      <vt:lpstr>Protein Structure</vt:lpstr>
      <vt:lpstr>Primary structure:</vt:lpstr>
      <vt:lpstr>SECONDARY STRUCTURE </vt:lpstr>
      <vt:lpstr>TERTIARY STRUCTURE </vt:lpstr>
      <vt:lpstr>QUATERNARY STRUCTURE </vt:lpstr>
      <vt:lpstr>Functional Diversity</vt:lpstr>
      <vt:lpstr>Review</vt:lpstr>
      <vt:lpstr>ACTIVITY</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 To understand the functional diversity and hierarchical structure of proteins.   SC: I can-  list functions of proteins.  - explain structures of proteins that allow them to be diverse.  - differentiate the four hierarchical levels of proteins</dc:title>
  <dc:creator>Brittney Downer</dc:creator>
  <cp:lastModifiedBy>Brittney Downer</cp:lastModifiedBy>
  <cp:revision>2</cp:revision>
  <dcterms:modified xsi:type="dcterms:W3CDTF">2022-01-12T02:05:55Z</dcterms:modified>
</cp:coreProperties>
</file>