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E19C00-0885-46E9-A972-CB0823FE7CCF}">
  <a:tblStyle styleId="{B2E19C00-0885-46E9-A972-CB0823FE7CC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934a14759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934a14759_0_4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e934a14759_0_4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70bf31531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70bf31531_1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170bf31531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D6B">
            <a:alpha val="69270"/>
          </a:srgb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003325" y="1131600"/>
            <a:ext cx="7018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LI: </a:t>
            </a:r>
            <a:r>
              <a:rPr lang="en-US" sz="3000"/>
              <a:t>To understand the process and purpose of 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PCR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SC: I can describe the process of PCR and gel electrophoresis.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5775" y="0"/>
            <a:ext cx="4096225" cy="53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0" y="5646000"/>
            <a:ext cx="4995900" cy="121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i="1">
                <a:solidFill>
                  <a:schemeClr val="dk1"/>
                </a:solidFill>
              </a:rPr>
              <a:t>amplification of DNA using polymerase chain reaction </a:t>
            </a:r>
            <a:r>
              <a:rPr lang="en-US" sz="1500" i="1" strike="sngStrike">
                <a:solidFill>
                  <a:schemeClr val="dk1"/>
                </a:solidFill>
              </a:rPr>
              <a:t>and the use of gel electrophoresis in sorting DNA fragments, including the interpretation of gel runs for DNA profiling</a:t>
            </a:r>
            <a:endParaRPr sz="1000" strike="sng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41400" y="66775"/>
            <a:ext cx="633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3, AOS1 PCR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-1512900" y="4286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913800" y="17168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950">
                <a:solidFill>
                  <a:schemeClr val="dk1"/>
                </a:solidFill>
                <a:highlight>
                  <a:srgbClr val="FF9900"/>
                </a:highlight>
              </a:rPr>
              <a:t>4C 1-5, 10-13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913463" y="99242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POLYMERASE CHAIN REACTION 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913775" y="1695550"/>
            <a:ext cx="10241700" cy="47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2465" u="sng"/>
              <a:t>The process to create vast quantities of dna identical to trace/original samples </a:t>
            </a:r>
            <a:endParaRPr sz="2800" u="sng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2465" u="sng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2465" u="sng"/>
              <a:t>This process is also known as </a:t>
            </a:r>
            <a:r>
              <a:rPr lang="en-US" sz="2465" b="1" u="sng"/>
              <a:t>DNA amplification (making copies of dna)</a:t>
            </a:r>
            <a:r>
              <a:rPr lang="en-US" sz="2465" u="sng"/>
              <a:t>. </a:t>
            </a:r>
            <a:endParaRPr sz="2800" u="sng"/>
          </a:p>
          <a:p>
            <a:pPr marL="228600" lvl="0" indent="-12287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665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665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665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3600" i="1" u="sng"/>
              <a:t>***NOW THINK</a:t>
            </a:r>
            <a:endParaRPr sz="3600" i="1" u="sng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3600" i="1" u="sng"/>
              <a:t>Why would Scientists need to use this? </a:t>
            </a:r>
            <a:endParaRPr sz="3600" i="1" u="sng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3600" i="1" u="sng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3600" i="1" u="sng"/>
              <a:t>Think, pair then share. How many can we think of!? </a:t>
            </a:r>
            <a:endParaRPr sz="3600" i="1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13800" y="-8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Procedures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914099" y="11852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US" sz="3000" u="sng"/>
              <a:t>Many procedures in dna technology require substantial amounts of dna to work with, these include:</a:t>
            </a:r>
            <a:endParaRPr sz="3000" u="sng"/>
          </a:p>
          <a:p>
            <a:pPr marL="685800" lvl="1" indent="-3133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/>
              <a:t>DNA sequencing</a:t>
            </a:r>
            <a:endParaRPr sz="3000" u="sng"/>
          </a:p>
          <a:p>
            <a:pPr marL="685800" lvl="1" indent="-1228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3000" u="sng"/>
          </a:p>
          <a:p>
            <a:pPr marL="685800" lvl="1" indent="-3133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/>
              <a:t>DNA profiling/fingerprinting</a:t>
            </a:r>
            <a:endParaRPr sz="3000" u="sng"/>
          </a:p>
          <a:p>
            <a:pPr marL="685800" lvl="1" indent="-1228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3000" u="sng"/>
          </a:p>
          <a:p>
            <a:pPr marL="685800" lvl="1" indent="-3133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/>
              <a:t>gene cloning</a:t>
            </a:r>
            <a:endParaRPr sz="3000" u="sng"/>
          </a:p>
          <a:p>
            <a:pPr marL="685800" lvl="1" indent="-1228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3000" u="sng"/>
          </a:p>
          <a:p>
            <a:pPr marL="685800" lvl="1" indent="-3133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/>
              <a:t>transformation</a:t>
            </a:r>
            <a:endParaRPr sz="3000" u="sng"/>
          </a:p>
          <a:p>
            <a:pPr marL="685800" lvl="1" indent="-1228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3000" u="sng"/>
          </a:p>
          <a:p>
            <a:pPr marL="685800" lvl="1" indent="-3133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n-US" sz="3000" u="sng"/>
              <a:t>making artificial genes</a:t>
            </a:r>
            <a:endParaRPr sz="3000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3000" y="1221250"/>
            <a:ext cx="7476475" cy="37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00" y="2015975"/>
            <a:ext cx="353377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913775" y="618521"/>
            <a:ext cx="95913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Think… Put in order (as a class write on board). 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l="-2930" r="2929"/>
          <a:stretch/>
        </p:blipFill>
        <p:spPr>
          <a:xfrm>
            <a:off x="7363450" y="1396125"/>
            <a:ext cx="3685550" cy="20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625" y="1253250"/>
            <a:ext cx="4500301" cy="25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8695" y="4129900"/>
            <a:ext cx="4500305" cy="25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3775" y="4024013"/>
            <a:ext cx="47625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484094" y="1268414"/>
            <a:ext cx="4208556" cy="48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Although only three cycles of replication are shown here, following cycles replicate DNA at an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exponential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can make literally billions of copies in only a few hours.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497012" y="-53975"/>
            <a:ext cx="9197976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POLYMERASE CHAIN REACTION</a:t>
            </a:r>
            <a:endParaRPr/>
          </a:p>
        </p:txBody>
      </p:sp>
      <p:graphicFrame>
        <p:nvGraphicFramePr>
          <p:cNvPr id="129" name="Google Shape;129;p22"/>
          <p:cNvGraphicFramePr/>
          <p:nvPr/>
        </p:nvGraphicFramePr>
        <p:xfrm>
          <a:off x="9569451" y="469899"/>
          <a:ext cx="2162175" cy="6132500"/>
        </p:xfrm>
        <a:graphic>
          <a:graphicData uri="http://schemas.openxmlformats.org/drawingml/2006/table">
            <a:tbl>
              <a:tblPr>
                <a:noFill/>
                <a:tableStyleId>{B2E19C00-0885-46E9-A972-CB0823FE7CCF}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050">
                <a:tc>
                  <a:txBody>
                    <a:bodyPr/>
                    <a:lstStyle/>
                    <a:p>
                      <a:pPr marL="115888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PCR cycles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CD6B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05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No. of target DNA strands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CD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1024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4096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8192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475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16 384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32 768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65 536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131 072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525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262 144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524 288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1 048 576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2 097 152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4 194 304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8 388 608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16 777 216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2400"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0" algn="r" rtl="0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7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33 554 432</a:t>
                      </a:r>
                      <a:endParaRPr sz="1400" u="none" strike="noStrike" cap="none"/>
                    </a:p>
                  </a:txBody>
                  <a:tcPr marL="26775" marR="26775" marT="27375" marB="27375" anchor="ctr">
                    <a:lnL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E362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411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30" name="Google Shape;130;p22"/>
          <p:cNvSpPr/>
          <p:nvPr/>
        </p:nvSpPr>
        <p:spPr>
          <a:xfrm>
            <a:off x="4694238" y="2803525"/>
            <a:ext cx="667170" cy="21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4694238" y="4116388"/>
            <a:ext cx="667170" cy="21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4694238" y="5554663"/>
            <a:ext cx="667170" cy="21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4351" y="982664"/>
            <a:ext cx="150813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9413" y="982664"/>
            <a:ext cx="152400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7288" y="2419351"/>
            <a:ext cx="150812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0638" y="2419351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6475" y="2419351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62651" y="2419351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8950" y="3840164"/>
            <a:ext cx="152400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3888" y="3840164"/>
            <a:ext cx="150812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6826" y="3840164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0175" y="384016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8526" y="3840164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3113" y="384016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1938" y="384016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7351" y="3840164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8788" y="5268914"/>
            <a:ext cx="150812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4201" y="5268914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4138" y="5268914"/>
            <a:ext cx="150812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0" name="Google Shape;15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7963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8326" y="5268914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2150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2088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0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5326" y="5268914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9150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1625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7038" y="5268914"/>
            <a:ext cx="150812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5388" y="5268914"/>
            <a:ext cx="150812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9976" y="5268914"/>
            <a:ext cx="150813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0438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3788" y="5268914"/>
            <a:ext cx="152400" cy="796925"/>
          </a:xfrm>
          <a:prstGeom prst="rect">
            <a:avLst/>
          </a:prstGeom>
          <a:noFill/>
          <a:ln>
            <a:noFill/>
          </a:ln>
          <a:effectLst>
            <a:outerShdw dist="12699" dir="5400000" algn="ctr" rotWithShape="0">
              <a:schemeClr val="lt2">
                <a:alpha val="49019"/>
              </a:schemeClr>
            </a:outerShdw>
          </a:effectLst>
        </p:spPr>
      </p:pic>
      <p:grpSp>
        <p:nvGrpSpPr>
          <p:cNvPr id="163" name="Google Shape;163;p22"/>
          <p:cNvGrpSpPr/>
          <p:nvPr/>
        </p:nvGrpSpPr>
        <p:grpSpPr>
          <a:xfrm>
            <a:off x="6253164" y="1776414"/>
            <a:ext cx="1258887" cy="676275"/>
            <a:chOff x="4237" y="1591"/>
            <a:chExt cx="1128" cy="606"/>
          </a:xfrm>
        </p:grpSpPr>
        <p:cxnSp>
          <p:nvCxnSpPr>
            <p:cNvPr id="164" name="Google Shape;164;p22"/>
            <p:cNvCxnSpPr/>
            <p:nvPr/>
          </p:nvCxnSpPr>
          <p:spPr>
            <a:xfrm rot="10800000" flipH="1">
              <a:off x="4237" y="1599"/>
              <a:ext cx="448" cy="598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</p:spPr>
        </p:cxnSp>
        <p:cxnSp>
          <p:nvCxnSpPr>
            <p:cNvPr id="165" name="Google Shape;165;p22"/>
            <p:cNvCxnSpPr/>
            <p:nvPr/>
          </p:nvCxnSpPr>
          <p:spPr>
            <a:xfrm rot="10800000">
              <a:off x="4917" y="1591"/>
              <a:ext cx="448" cy="598"/>
            </a:xfrm>
            <a:prstGeom prst="straightConnector1">
              <a:avLst/>
            </a:prstGeom>
            <a:noFill/>
            <a:ln w="6350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</p:spPr>
        </p:cxnSp>
      </p:grpSp>
      <p:cxnSp>
        <p:nvCxnSpPr>
          <p:cNvPr id="166" name="Google Shape;166;p22"/>
          <p:cNvCxnSpPr/>
          <p:nvPr/>
        </p:nvCxnSpPr>
        <p:spPr>
          <a:xfrm rot="10800000">
            <a:off x="7766050" y="3238501"/>
            <a:ext cx="153988" cy="595313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67" name="Google Shape;167;p22"/>
          <p:cNvCxnSpPr/>
          <p:nvPr/>
        </p:nvCxnSpPr>
        <p:spPr>
          <a:xfrm rot="10800000" flipH="1">
            <a:off x="7381875" y="3238501"/>
            <a:ext cx="153988" cy="595313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68" name="Google Shape;168;p22"/>
          <p:cNvCxnSpPr/>
          <p:nvPr/>
        </p:nvCxnSpPr>
        <p:spPr>
          <a:xfrm rot="10800000" flipH="1">
            <a:off x="5846764" y="3238501"/>
            <a:ext cx="153987" cy="595313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69" name="Google Shape;169;p22"/>
          <p:cNvCxnSpPr/>
          <p:nvPr/>
        </p:nvCxnSpPr>
        <p:spPr>
          <a:xfrm rot="10800000">
            <a:off x="6203950" y="3238501"/>
            <a:ext cx="153988" cy="595313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0" name="Google Shape;170;p22"/>
          <p:cNvCxnSpPr/>
          <p:nvPr/>
        </p:nvCxnSpPr>
        <p:spPr>
          <a:xfrm rot="10800000">
            <a:off x="5792788" y="4630739"/>
            <a:ext cx="55562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1" name="Google Shape;171;p22"/>
          <p:cNvCxnSpPr/>
          <p:nvPr/>
        </p:nvCxnSpPr>
        <p:spPr>
          <a:xfrm rot="10800000">
            <a:off x="6551613" y="4630739"/>
            <a:ext cx="55562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2" name="Google Shape;172;p22"/>
          <p:cNvCxnSpPr/>
          <p:nvPr/>
        </p:nvCxnSpPr>
        <p:spPr>
          <a:xfrm rot="10800000">
            <a:off x="7327901" y="4630739"/>
            <a:ext cx="55563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3" name="Google Shape;173;p22"/>
          <p:cNvCxnSpPr/>
          <p:nvPr/>
        </p:nvCxnSpPr>
        <p:spPr>
          <a:xfrm rot="10800000">
            <a:off x="8096251" y="4630739"/>
            <a:ext cx="55563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4" name="Google Shape;174;p22"/>
          <p:cNvCxnSpPr/>
          <p:nvPr/>
        </p:nvCxnSpPr>
        <p:spPr>
          <a:xfrm rot="10800000" flipH="1">
            <a:off x="7908926" y="4630739"/>
            <a:ext cx="55563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5" name="Google Shape;175;p22"/>
          <p:cNvCxnSpPr/>
          <p:nvPr/>
        </p:nvCxnSpPr>
        <p:spPr>
          <a:xfrm rot="10800000" flipH="1">
            <a:off x="7140576" y="4630739"/>
            <a:ext cx="55563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6" name="Google Shape;176;p22"/>
          <p:cNvCxnSpPr/>
          <p:nvPr/>
        </p:nvCxnSpPr>
        <p:spPr>
          <a:xfrm rot="10800000" flipH="1">
            <a:off x="6372225" y="4630739"/>
            <a:ext cx="57150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7" name="Google Shape;177;p22"/>
          <p:cNvCxnSpPr/>
          <p:nvPr/>
        </p:nvCxnSpPr>
        <p:spPr>
          <a:xfrm rot="10800000" flipH="1">
            <a:off x="5605463" y="4630739"/>
            <a:ext cx="55562" cy="631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8" name="Google Shape;178;p22"/>
          <p:cNvCxnSpPr/>
          <p:nvPr/>
        </p:nvCxnSpPr>
        <p:spPr>
          <a:xfrm rot="10800000" flipH="1">
            <a:off x="5360989" y="6078539"/>
            <a:ext cx="103187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79" name="Google Shape;179;p22"/>
          <p:cNvCxnSpPr/>
          <p:nvPr/>
        </p:nvCxnSpPr>
        <p:spPr>
          <a:xfrm rot="10800000" flipH="1">
            <a:off x="5735639" y="6078539"/>
            <a:ext cx="103187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0" name="Google Shape;180;p22"/>
          <p:cNvCxnSpPr/>
          <p:nvPr/>
        </p:nvCxnSpPr>
        <p:spPr>
          <a:xfrm rot="10800000" flipH="1">
            <a:off x="6119814" y="6078539"/>
            <a:ext cx="103187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1" name="Google Shape;181;p22"/>
          <p:cNvCxnSpPr/>
          <p:nvPr/>
        </p:nvCxnSpPr>
        <p:spPr>
          <a:xfrm rot="10800000" flipH="1">
            <a:off x="6538914" y="6078539"/>
            <a:ext cx="104775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2" name="Google Shape;182;p22"/>
          <p:cNvCxnSpPr/>
          <p:nvPr/>
        </p:nvCxnSpPr>
        <p:spPr>
          <a:xfrm rot="10800000" flipH="1">
            <a:off x="6913564" y="6078539"/>
            <a:ext cx="104775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3" name="Google Shape;183;p22"/>
          <p:cNvCxnSpPr/>
          <p:nvPr/>
        </p:nvCxnSpPr>
        <p:spPr>
          <a:xfrm rot="10800000" flipH="1">
            <a:off x="7297739" y="6078539"/>
            <a:ext cx="104775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4" name="Google Shape;184;p22"/>
          <p:cNvCxnSpPr/>
          <p:nvPr/>
        </p:nvCxnSpPr>
        <p:spPr>
          <a:xfrm rot="10800000" flipH="1">
            <a:off x="7681914" y="6078539"/>
            <a:ext cx="104775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5" name="Google Shape;185;p22"/>
          <p:cNvCxnSpPr/>
          <p:nvPr/>
        </p:nvCxnSpPr>
        <p:spPr>
          <a:xfrm rot="10800000" flipH="1">
            <a:off x="8083551" y="6078539"/>
            <a:ext cx="104775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6" name="Google Shape;186;p22"/>
          <p:cNvCxnSpPr/>
          <p:nvPr/>
        </p:nvCxnSpPr>
        <p:spPr>
          <a:xfrm rot="10800000">
            <a:off x="5592764" y="6078539"/>
            <a:ext cx="103187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7" name="Google Shape;187;p22"/>
          <p:cNvCxnSpPr/>
          <p:nvPr/>
        </p:nvCxnSpPr>
        <p:spPr>
          <a:xfrm rot="10800000">
            <a:off x="5984876" y="6078539"/>
            <a:ext cx="104775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8" name="Google Shape;188;p22"/>
          <p:cNvCxnSpPr/>
          <p:nvPr/>
        </p:nvCxnSpPr>
        <p:spPr>
          <a:xfrm rot="10800000">
            <a:off x="6334125" y="6078539"/>
            <a:ext cx="103188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89" name="Google Shape;189;p22"/>
          <p:cNvCxnSpPr/>
          <p:nvPr/>
        </p:nvCxnSpPr>
        <p:spPr>
          <a:xfrm rot="10800000">
            <a:off x="6745289" y="6078539"/>
            <a:ext cx="103187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90" name="Google Shape;190;p22"/>
          <p:cNvCxnSpPr/>
          <p:nvPr/>
        </p:nvCxnSpPr>
        <p:spPr>
          <a:xfrm rot="10800000">
            <a:off x="7102475" y="6078539"/>
            <a:ext cx="103188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91" name="Google Shape;191;p22"/>
          <p:cNvCxnSpPr/>
          <p:nvPr/>
        </p:nvCxnSpPr>
        <p:spPr>
          <a:xfrm rot="10800000">
            <a:off x="7504114" y="6078539"/>
            <a:ext cx="103187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92" name="Google Shape;192;p22"/>
          <p:cNvCxnSpPr/>
          <p:nvPr/>
        </p:nvCxnSpPr>
        <p:spPr>
          <a:xfrm rot="10800000">
            <a:off x="7869239" y="6078539"/>
            <a:ext cx="104775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93" name="Google Shape;193;p22"/>
          <p:cNvCxnSpPr/>
          <p:nvPr/>
        </p:nvCxnSpPr>
        <p:spPr>
          <a:xfrm rot="10800000">
            <a:off x="8280400" y="6078539"/>
            <a:ext cx="103188" cy="32702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94" name="Google Shape;194;p22"/>
          <p:cNvCxnSpPr/>
          <p:nvPr/>
        </p:nvCxnSpPr>
        <p:spPr>
          <a:xfrm rot="10800000">
            <a:off x="6480176" y="1285875"/>
            <a:ext cx="29527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oval" w="med" len="med"/>
            <a:tailEnd type="none" w="sm" len="sm"/>
          </a:ln>
          <a:effectLst>
            <a:outerShdw dist="12699" dir="5400000" algn="ctr" rotWithShape="0">
              <a:schemeClr val="lt2">
                <a:alpha val="20000"/>
              </a:schemeClr>
            </a:outerShdw>
          </a:effectLst>
        </p:spPr>
      </p:cxnSp>
      <p:sp>
        <p:nvSpPr>
          <p:cNvPr id="195" name="Google Shape;195;p22"/>
          <p:cNvSpPr/>
          <p:nvPr/>
        </p:nvSpPr>
        <p:spPr>
          <a:xfrm>
            <a:off x="5418138" y="1196976"/>
            <a:ext cx="1035050" cy="3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DNASample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50689">
            <a:off x="10624381" y="5376106"/>
            <a:ext cx="903288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1339" y="976314"/>
            <a:ext cx="2643187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472182">
            <a:off x="5555457" y="5606257"/>
            <a:ext cx="758825" cy="7477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1497012" y="-9525"/>
            <a:ext cx="9197976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THE PROCESS OF PCR</a:t>
            </a:r>
            <a:endParaRPr/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0550" y="1366838"/>
            <a:ext cx="2643188" cy="488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3"/>
          <p:cNvGrpSpPr/>
          <p:nvPr/>
        </p:nvGrpSpPr>
        <p:grpSpPr>
          <a:xfrm>
            <a:off x="8347077" y="5391157"/>
            <a:ext cx="1308778" cy="420765"/>
            <a:chOff x="5072" y="4950"/>
            <a:chExt cx="1174" cy="377"/>
          </a:xfrm>
        </p:grpSpPr>
        <p:sp>
          <p:nvSpPr>
            <p:cNvPr id="207" name="Google Shape;207;p23"/>
            <p:cNvSpPr/>
            <p:nvPr/>
          </p:nvSpPr>
          <p:spPr>
            <a:xfrm>
              <a:off x="5072" y="5136"/>
              <a:ext cx="1174" cy="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Primer annealed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8" name="Google Shape;208;p23"/>
            <p:cNvCxnSpPr/>
            <p:nvPr/>
          </p:nvCxnSpPr>
          <p:spPr>
            <a:xfrm>
              <a:off x="5600" y="4950"/>
              <a:ext cx="0" cy="19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none" w="sm" len="sm"/>
            </a:ln>
          </p:spPr>
        </p:cxnSp>
      </p:grpSp>
      <p:grpSp>
        <p:nvGrpSpPr>
          <p:cNvPr id="209" name="Google Shape;209;p23"/>
          <p:cNvGrpSpPr/>
          <p:nvPr/>
        </p:nvGrpSpPr>
        <p:grpSpPr>
          <a:xfrm>
            <a:off x="2593975" y="1092200"/>
            <a:ext cx="2865438" cy="649288"/>
            <a:chOff x="958" y="978"/>
            <a:chExt cx="2568" cy="582"/>
          </a:xfrm>
        </p:grpSpPr>
        <p:sp>
          <p:nvSpPr>
            <p:cNvPr id="210" name="Google Shape;210;p23"/>
            <p:cNvSpPr/>
            <p:nvPr/>
          </p:nvSpPr>
          <p:spPr>
            <a:xfrm>
              <a:off x="1206" y="978"/>
              <a:ext cx="2320" cy="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DNA sample called the </a:t>
              </a:r>
              <a:r>
                <a:rPr lang="en-US" sz="1700" b="1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target DNA 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is obtained</a:t>
              </a:r>
              <a:endParaRPr sz="13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" name="Google Shape;211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8" y="998"/>
              <a:ext cx="226" cy="2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p23"/>
          <p:cNvGrpSpPr/>
          <p:nvPr/>
        </p:nvGrpSpPr>
        <p:grpSpPr>
          <a:xfrm>
            <a:off x="2586039" y="2489200"/>
            <a:ext cx="3646487" cy="960438"/>
            <a:chOff x="992" y="2230"/>
            <a:chExt cx="3266" cy="860"/>
          </a:xfrm>
        </p:grpSpPr>
        <p:sp>
          <p:nvSpPr>
            <p:cNvPr id="213" name="Google Shape;213;p23"/>
            <p:cNvSpPr/>
            <p:nvPr/>
          </p:nvSpPr>
          <p:spPr>
            <a:xfrm>
              <a:off x="1204" y="2230"/>
              <a:ext cx="3054" cy="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DNA is denatured (DNA strands are separated) by heating the sample for 5 minutes at 90-95</a:t>
              </a:r>
              <a:r>
                <a:rPr lang="en-US" sz="1700" b="0" i="0" u="sng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°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3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" name="Google Shape;214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92" y="2250"/>
              <a:ext cx="226" cy="2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23"/>
          <p:cNvGrpSpPr/>
          <p:nvPr/>
        </p:nvGrpSpPr>
        <p:grpSpPr>
          <a:xfrm>
            <a:off x="2638425" y="4748214"/>
            <a:ext cx="3714750" cy="841375"/>
            <a:chOff x="1088" y="4374"/>
            <a:chExt cx="3328" cy="754"/>
          </a:xfrm>
        </p:grpSpPr>
        <p:sp>
          <p:nvSpPr>
            <p:cNvPr id="216" name="Google Shape;216;p23"/>
            <p:cNvSpPr/>
            <p:nvPr/>
          </p:nvSpPr>
          <p:spPr>
            <a:xfrm>
              <a:off x="1334" y="4374"/>
              <a:ext cx="3082" cy="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2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Primers (short strands of  mRNA) are annealed (bonded) to the DNA at 55</a:t>
              </a:r>
              <a:r>
                <a:rPr lang="en-US" sz="1700" b="0" i="0" u="sng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°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3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0963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2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88" y="4384"/>
              <a:ext cx="226" cy="2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1339" y="2401889"/>
            <a:ext cx="2643187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0550" y="2792413"/>
            <a:ext cx="2643188" cy="4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3425" y="4613276"/>
            <a:ext cx="2643188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7550" y="6045201"/>
            <a:ext cx="2643188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1497012" y="-9525"/>
            <a:ext cx="9197976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35700" bIns="321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THE PROCESS OF PCR </a:t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7440614" y="977900"/>
            <a:ext cx="954107" cy="21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Nucleotides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6401" y="1633539"/>
            <a:ext cx="2366963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4964" y="2581276"/>
            <a:ext cx="2409825" cy="785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4"/>
          <p:cNvGrpSpPr/>
          <p:nvPr/>
        </p:nvGrpSpPr>
        <p:grpSpPr>
          <a:xfrm>
            <a:off x="6729413" y="4633914"/>
            <a:ext cx="2366962" cy="2016125"/>
            <a:chOff x="4664" y="4152"/>
            <a:chExt cx="2120" cy="1805"/>
          </a:xfrm>
        </p:grpSpPr>
        <p:pic>
          <p:nvPicPr>
            <p:cNvPr id="232" name="Google Shape;232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64" y="4152"/>
              <a:ext cx="2120" cy="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64" y="5216"/>
              <a:ext cx="2120" cy="7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4" name="Google Shape;234;p24"/>
            <p:cNvGrpSpPr/>
            <p:nvPr/>
          </p:nvGrpSpPr>
          <p:grpSpPr>
            <a:xfrm>
              <a:off x="5616" y="4968"/>
              <a:ext cx="213" cy="213"/>
              <a:chOff x="0" y="0"/>
              <a:chExt cx="213" cy="213"/>
            </a:xfrm>
          </p:grpSpPr>
          <p:cxnSp>
            <p:nvCxnSpPr>
              <p:cNvPr id="235" name="Google Shape;235;p24"/>
              <p:cNvCxnSpPr/>
              <p:nvPr/>
            </p:nvCxnSpPr>
            <p:spPr>
              <a:xfrm>
                <a:off x="120" y="0"/>
                <a:ext cx="0" cy="21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24"/>
              <p:cNvCxnSpPr/>
              <p:nvPr/>
            </p:nvCxnSpPr>
            <p:spPr>
              <a:xfrm rot="10800000">
                <a:off x="0" y="112"/>
                <a:ext cx="213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pic>
        <p:nvPicPr>
          <p:cNvPr id="237" name="Google Shape;23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025782">
            <a:off x="5837382" y="1580049"/>
            <a:ext cx="446087" cy="31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65964" y="747714"/>
            <a:ext cx="268287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517551">
            <a:off x="6518235" y="886926"/>
            <a:ext cx="412750" cy="40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551266">
            <a:off x="9240838" y="971551"/>
            <a:ext cx="341312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86563" y="4033839"/>
            <a:ext cx="277812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282576">
            <a:off x="9700420" y="3607595"/>
            <a:ext cx="430213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9326429">
            <a:off x="6043613" y="3906838"/>
            <a:ext cx="336550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6603494">
            <a:off x="7764463" y="4200526"/>
            <a:ext cx="442913" cy="32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7613354">
            <a:off x="6138863" y="1265238"/>
            <a:ext cx="411163" cy="40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173025">
            <a:off x="5729288" y="901701"/>
            <a:ext cx="446088" cy="31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33013" y="565151"/>
            <a:ext cx="266700" cy="43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9364" y="725489"/>
            <a:ext cx="268287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533371">
            <a:off x="10010776" y="1293814"/>
            <a:ext cx="3397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481372">
            <a:off x="9744076" y="711201"/>
            <a:ext cx="3397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197905">
            <a:off x="8391525" y="962025"/>
            <a:ext cx="446088" cy="31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69101" y="2265363"/>
            <a:ext cx="1674813" cy="1587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01039" y="2266950"/>
            <a:ext cx="777875" cy="1587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59763" y="2266951"/>
            <a:ext cx="61912" cy="15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9326429">
            <a:off x="9431338" y="4073526"/>
            <a:ext cx="3365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9326429">
            <a:off x="6308725" y="4051301"/>
            <a:ext cx="336550" cy="41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3282576">
            <a:off x="9867901" y="2882901"/>
            <a:ext cx="42862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62851" y="4100513"/>
            <a:ext cx="277813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43876" y="4144964"/>
            <a:ext cx="277813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86851" y="4144963"/>
            <a:ext cx="277813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23288" y="4089400"/>
            <a:ext cx="277812" cy="46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75539" y="2589214"/>
            <a:ext cx="1641475" cy="1666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63" name="Google Shape;263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31001" y="2589214"/>
            <a:ext cx="784225" cy="1730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46963" y="2587625"/>
            <a:ext cx="114300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/>
          <p:cNvSpPr/>
          <p:nvPr/>
        </p:nvSpPr>
        <p:spPr>
          <a:xfrm>
            <a:off x="7567614" y="3832225"/>
            <a:ext cx="954107" cy="21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Nucleotides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24"/>
          <p:cNvGrpSpPr/>
          <p:nvPr/>
        </p:nvGrpSpPr>
        <p:grpSpPr>
          <a:xfrm>
            <a:off x="2533650" y="5205414"/>
            <a:ext cx="3633788" cy="536575"/>
            <a:chOff x="904" y="4664"/>
            <a:chExt cx="3256" cy="480"/>
          </a:xfrm>
        </p:grpSpPr>
        <p:sp>
          <p:nvSpPr>
            <p:cNvPr id="267" name="Google Shape;267;p24"/>
            <p:cNvSpPr/>
            <p:nvPr/>
          </p:nvSpPr>
          <p:spPr>
            <a:xfrm>
              <a:off x="1224" y="4680"/>
              <a:ext cx="2936" cy="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After one cycle, 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there are now two copies of the original sample.</a:t>
              </a:r>
              <a:endParaRPr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" name="Google Shape;268;p2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04" y="4664"/>
              <a:ext cx="272" cy="2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9" name="Google Shape;269;p24"/>
          <p:cNvGrpSpPr/>
          <p:nvPr/>
        </p:nvGrpSpPr>
        <p:grpSpPr>
          <a:xfrm>
            <a:off x="2533651" y="1633538"/>
            <a:ext cx="3527425" cy="2233612"/>
            <a:chOff x="904" y="1464"/>
            <a:chExt cx="3160" cy="2000"/>
          </a:xfrm>
        </p:grpSpPr>
        <p:sp>
          <p:nvSpPr>
            <p:cNvPr id="270" name="Google Shape;270;p24"/>
            <p:cNvSpPr/>
            <p:nvPr/>
          </p:nvSpPr>
          <p:spPr>
            <a:xfrm>
              <a:off x="1224" y="1496"/>
              <a:ext cx="2840" cy="1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sample is </a:t>
              </a:r>
              <a:r>
                <a:rPr lang="en-US" sz="1700" u="sng">
                  <a:solidFill>
                    <a:schemeClr val="dk1"/>
                  </a:solidFill>
                </a:rPr>
                <a:t>heated t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 72</a:t>
              </a:r>
              <a:r>
                <a:rPr lang="en-US" sz="2500" b="0" i="0" u="sng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°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 A thermally stable </a:t>
              </a:r>
              <a:r>
                <a:rPr lang="en-US" sz="1700" b="1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DNA polymerase (eg. Taq Polymerase)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enzyme binds to the primers on each side of the exposed DNA strand.</a:t>
              </a:r>
              <a:endParaRPr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0963" marR="0" lvl="0" indent="0" algn="l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</a:t>
              </a:r>
              <a:r>
                <a:rPr lang="en-US" sz="17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 synthesizes a complementary strand of DNA using free nucleotides.</a:t>
              </a:r>
              <a:endParaRPr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1" name="Google Shape;271;p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04" y="1464"/>
              <a:ext cx="272" cy="2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1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2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3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4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5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6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7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8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9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1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11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12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13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14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15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16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17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18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3740225" y="92672"/>
            <a:ext cx="4038300" cy="1091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Primers</a:t>
            </a:r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body" idx="1"/>
          </p:nvPr>
        </p:nvSpPr>
        <p:spPr>
          <a:xfrm>
            <a:off x="913775" y="1184078"/>
            <a:ext cx="10364400" cy="46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Forward Primer-</a:t>
            </a:r>
            <a:r>
              <a:rPr lang="en-US"/>
              <a:t> </a:t>
            </a:r>
            <a:r>
              <a:rPr lang="en-US" u="sng"/>
              <a:t>Bind to the start codon at the 3’ end of template strand. </a:t>
            </a:r>
            <a:r>
              <a:rPr lang="en-US"/>
              <a:t>Taq polymerase synthesises new DNA strand like RNA polymerase would.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Reverse primer- </a:t>
            </a:r>
            <a:r>
              <a:rPr lang="en-US" u="sng"/>
              <a:t>Binds to the stop codon at the 3’ end of the coding strand.</a:t>
            </a:r>
            <a:r>
              <a:rPr lang="en-US"/>
              <a:t> Causes T</a:t>
            </a:r>
            <a:r>
              <a:rPr lang="en-US" u="sng"/>
              <a:t>aq polymerase to synthesise DNA in the reverse direction </a:t>
            </a:r>
            <a:r>
              <a:rPr lang="en-US"/>
              <a:t>that RNA polymerase would normally run. </a:t>
            </a:r>
            <a:endParaRPr/>
          </a:p>
        </p:txBody>
      </p:sp>
      <p:pic>
        <p:nvPicPr>
          <p:cNvPr id="279" name="Google Shape;2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100" y="4152200"/>
            <a:ext cx="7858584" cy="27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Widescreen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Noto Sans Symbols</vt:lpstr>
      <vt:lpstr>Times New Roman</vt:lpstr>
      <vt:lpstr>Simple Light</vt:lpstr>
      <vt:lpstr>PowerPoint Presentation</vt:lpstr>
      <vt:lpstr>POLYMERASE CHAIN REACTION </vt:lpstr>
      <vt:lpstr>Procedures</vt:lpstr>
      <vt:lpstr>PowerPoint Presentation</vt:lpstr>
      <vt:lpstr>Think… Put in order (as a class write on board). </vt:lpstr>
      <vt:lpstr>POLYMERASE CHAIN REACTION</vt:lpstr>
      <vt:lpstr>THE PROCESS OF PCR</vt:lpstr>
      <vt:lpstr>THE PROCESS OF PCR </vt:lpstr>
      <vt:lpstr>Primers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Downer</dc:creator>
  <cp:lastModifiedBy>Brittney Downer</cp:lastModifiedBy>
  <cp:revision>1</cp:revision>
  <dcterms:modified xsi:type="dcterms:W3CDTF">2022-02-23T21:56:08Z</dcterms:modified>
</cp:coreProperties>
</file>