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2"/>
  </p:notesMasterIdLst>
  <p:sldIdLst>
    <p:sldId id="256" r:id="rId2"/>
    <p:sldId id="258" r:id="rId3"/>
    <p:sldId id="259" r:id="rId4"/>
    <p:sldId id="260" r:id="rId5"/>
    <p:sldId id="261" r:id="rId6"/>
    <p:sldId id="262" r:id="rId7"/>
    <p:sldId id="263" r:id="rId8"/>
    <p:sldId id="264" r:id="rId9"/>
    <p:sldId id="266" r:id="rId10"/>
    <p:sldId id="268"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5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 The DNA samples are placed in the wells at one end of the gel using a micropipette. A standard ladder is typically loaded into one well which helps with estimating the size of the unknown DNA fragments by comparing them to the known fragments in the standard ladder. The gel is made of agarose, a sponge-like jelly that is filled with tiny pores. This agarose gel is immersed in a buffer solution which helps carry an electric current. 2 An electric current is passed through the gel using two electrodes – one positive, one negative. The negative electrode is near the wells and the positive electrode is at the opposite end of the gel. Since DNA is negatively charged, it is attracted to the positive electrode. DNA fragments will move from the wells, through the tiny pores in the agarose gel, towards the positive electrode. 3 Smaller DNA fragments move faster through the gel and so travel further than larger fragments, which don’t move as easily through the pores in the agarose. After a few hours, the current is switched off and the DNA fragments stop moving in the gel and settle into bands. The DNA fragments are now separated based on size. 4 The DNA is difficult to see with the naked eye and so the gel must be stained with a fluorescent dye such as ethidium bromide, allowing the bands of DNA to be visualised under an ultraviolet (UV) lamp. This dye can be included in the gel before the experiment or applied after.</a:t>
            </a:r>
            <a:endParaRPr/>
          </a:p>
        </p:txBody>
      </p:sp>
      <p:sp>
        <p:nvSpPr>
          <p:cNvPr id="86" name="Google Shape;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3</a:t>
            </a:fld>
            <a:endParaRPr sz="1200">
              <a:solidFill>
                <a:schemeClr val="dk1"/>
              </a:solidFill>
              <a:latin typeface="Arial"/>
              <a:ea typeface="Arial"/>
              <a:cs typeface="Arial"/>
              <a:sym typeface="Arial"/>
            </a:endParaRPr>
          </a:p>
        </p:txBody>
      </p:sp>
      <p:sp>
        <p:nvSpPr>
          <p:cNvPr id="93" name="Google Shape;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934a147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e934a1475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go over this in detail in another lesson.</a:t>
            </a:r>
            <a:endParaRPr/>
          </a:p>
        </p:txBody>
      </p:sp>
      <p:sp>
        <p:nvSpPr>
          <p:cNvPr id="118" name="Google Shape;118;ge934a1475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934a14759_0_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
        <p:nvSpPr>
          <p:cNvPr id="125" name="Google Shape;125;ge934a14759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ge934a14759_0_1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71251579b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71251579b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1171251579b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171251579b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171251579b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1171251579b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71251579b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71251579b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171251579b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sp>
        <p:nvSpPr>
          <p:cNvPr id="57" name="Google Shape;57;p13"/>
          <p:cNvSpPr txBox="1">
            <a:spLocks noGrp="1"/>
          </p:cNvSpPr>
          <p:nvPr>
            <p:ph type="dt" idx="10"/>
          </p:nvPr>
        </p:nvSpPr>
        <p:spPr>
          <a:xfrm>
            <a:off x="7678737" y="5883275"/>
            <a:ext cx="27432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913774" y="5883275"/>
            <a:ext cx="6672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10514011" y="5883275"/>
            <a:ext cx="76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pic>
        <p:nvPicPr>
          <p:cNvPr id="61" name="Google Shape;61;p1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2" name="Google Shape;62;p14"/>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4"/>
          <p:cNvSpPr txBox="1">
            <a:spLocks noGrp="1"/>
          </p:cNvSpPr>
          <p:nvPr>
            <p:ph type="body" idx="1"/>
          </p:nvPr>
        </p:nvSpPr>
        <p:spPr>
          <a:xfrm>
            <a:off x="913774" y="2367092"/>
            <a:ext cx="10363800" cy="34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sp>
        <p:nvSpPr>
          <p:cNvPr id="64" name="Google Shape;64;p14"/>
          <p:cNvSpPr txBox="1">
            <a:spLocks noGrp="1"/>
          </p:cNvSpPr>
          <p:nvPr>
            <p:ph type="dt" idx="10"/>
          </p:nvPr>
        </p:nvSpPr>
        <p:spPr>
          <a:xfrm>
            <a:off x="7678737" y="5883275"/>
            <a:ext cx="27432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913774" y="5883275"/>
            <a:ext cx="6672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10514011" y="5883275"/>
            <a:ext cx="76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516125" y="830475"/>
            <a:ext cx="7018800" cy="3424200"/>
          </a:xfrm>
          <a:prstGeom prst="rect">
            <a:avLst/>
          </a:prstGeom>
          <a:noFill/>
          <a:ln>
            <a:noFill/>
          </a:ln>
        </p:spPr>
        <p:txBody>
          <a:bodyPr spcFirstLastPara="1" wrap="square" lIns="91425" tIns="45700" rIns="91425" bIns="45700" anchor="t" anchorCtr="0">
            <a:noAutofit/>
          </a:bodyPr>
          <a:lstStyle/>
          <a:p>
            <a:pPr marL="0" marR="36195" lvl="0" indent="0" algn="l" rtl="0">
              <a:lnSpc>
                <a:spcPct val="100000"/>
              </a:lnSpc>
              <a:spcBef>
                <a:spcPts val="0"/>
              </a:spcBef>
              <a:spcAft>
                <a:spcPts val="0"/>
              </a:spcAft>
              <a:buClr>
                <a:schemeClr val="dk1"/>
              </a:buClr>
              <a:buSzPts val="1100"/>
              <a:buFont typeface="Arial"/>
              <a:buNone/>
            </a:pPr>
            <a:r>
              <a:rPr lang="en-US" sz="2500">
                <a:latin typeface="Arial"/>
                <a:ea typeface="Arial"/>
                <a:cs typeface="Arial"/>
                <a:sym typeface="Arial"/>
              </a:rPr>
              <a:t>LI: </a:t>
            </a:r>
            <a:r>
              <a:rPr lang="en-US" sz="2500"/>
              <a:t>To understand how to separate pieces of DNA using gel electrophoresis and how to interpret results.  </a:t>
            </a:r>
            <a:endParaRPr sz="2500">
              <a:latin typeface="Arial"/>
              <a:ea typeface="Arial"/>
              <a:cs typeface="Arial"/>
              <a:sym typeface="Arial"/>
            </a:endParaRPr>
          </a:p>
          <a:p>
            <a:pPr marL="0" marR="36195" lvl="0" indent="0" algn="l" rtl="0">
              <a:lnSpc>
                <a:spcPct val="100000"/>
              </a:lnSpc>
              <a:spcBef>
                <a:spcPts val="0"/>
              </a:spcBef>
              <a:spcAft>
                <a:spcPts val="0"/>
              </a:spcAft>
              <a:buClr>
                <a:schemeClr val="dk1"/>
              </a:buClr>
              <a:buSzPts val="1100"/>
              <a:buFont typeface="Arial"/>
              <a:buNone/>
            </a:pPr>
            <a:endParaRPr sz="2500">
              <a:latin typeface="Arial"/>
              <a:ea typeface="Arial"/>
              <a:cs typeface="Arial"/>
              <a:sym typeface="Arial"/>
            </a:endParaRPr>
          </a:p>
          <a:p>
            <a:pPr marL="0" marR="36195" lvl="0" indent="0" algn="l" rtl="0">
              <a:lnSpc>
                <a:spcPct val="100000"/>
              </a:lnSpc>
              <a:spcBef>
                <a:spcPts val="0"/>
              </a:spcBef>
              <a:spcAft>
                <a:spcPts val="0"/>
              </a:spcAft>
              <a:buClr>
                <a:schemeClr val="dk1"/>
              </a:buClr>
              <a:buSzPts val="1100"/>
              <a:buFont typeface="Arial"/>
              <a:buNone/>
            </a:pPr>
            <a:r>
              <a:rPr lang="en-US" sz="2500">
                <a:latin typeface="Arial"/>
                <a:ea typeface="Arial"/>
                <a:cs typeface="Arial"/>
                <a:sym typeface="Arial"/>
              </a:rPr>
              <a:t>SC: I can: </a:t>
            </a:r>
            <a:endParaRPr sz="2500">
              <a:latin typeface="Arial"/>
              <a:ea typeface="Arial"/>
              <a:cs typeface="Arial"/>
              <a:sym typeface="Arial"/>
            </a:endParaRPr>
          </a:p>
          <a:p>
            <a:pPr marL="457200" marR="36195" lvl="0" indent="-387350" algn="l" rtl="0">
              <a:lnSpc>
                <a:spcPct val="100000"/>
              </a:lnSpc>
              <a:spcBef>
                <a:spcPts val="0"/>
              </a:spcBef>
              <a:spcAft>
                <a:spcPts val="0"/>
              </a:spcAft>
              <a:buSzPts val="2500"/>
              <a:buFont typeface="Arial"/>
              <a:buChar char="-"/>
            </a:pPr>
            <a:r>
              <a:rPr lang="en-US" sz="2500"/>
              <a:t>identify steps of gel electrophoresis</a:t>
            </a:r>
            <a:endParaRPr sz="2500"/>
          </a:p>
          <a:p>
            <a:pPr marL="457200" marR="36195" lvl="0" indent="-387350" algn="l" rtl="0">
              <a:lnSpc>
                <a:spcPct val="100000"/>
              </a:lnSpc>
              <a:spcBef>
                <a:spcPts val="0"/>
              </a:spcBef>
              <a:spcAft>
                <a:spcPts val="0"/>
              </a:spcAft>
              <a:buSzPts val="2500"/>
              <a:buChar char="-"/>
            </a:pPr>
            <a:r>
              <a:rPr lang="en-US" sz="2500"/>
              <a:t>explain results </a:t>
            </a:r>
            <a:endParaRPr sz="2500"/>
          </a:p>
          <a:p>
            <a:pPr marL="457200" marR="36195" lvl="0" indent="-387350" algn="l" rtl="0">
              <a:lnSpc>
                <a:spcPct val="100000"/>
              </a:lnSpc>
              <a:spcBef>
                <a:spcPts val="0"/>
              </a:spcBef>
              <a:spcAft>
                <a:spcPts val="0"/>
              </a:spcAft>
              <a:buSzPts val="2500"/>
              <a:buFont typeface="Arial"/>
              <a:buChar char="-"/>
            </a:pPr>
            <a:r>
              <a:rPr lang="en-US" sz="2500">
                <a:latin typeface="Arial"/>
                <a:ea typeface="Arial"/>
                <a:cs typeface="Arial"/>
                <a:sym typeface="Arial"/>
              </a:rPr>
              <a:t>describe the process of PCR and gel electrophoresis.</a:t>
            </a:r>
            <a:endParaRPr sz="2500">
              <a:latin typeface="Arial"/>
              <a:ea typeface="Arial"/>
              <a:cs typeface="Arial"/>
              <a:sym typeface="Arial"/>
            </a:endParaRPr>
          </a:p>
          <a:p>
            <a:pPr marL="0" marR="36195" lvl="0" indent="0" algn="l" rtl="0">
              <a:lnSpc>
                <a:spcPct val="100000"/>
              </a:lnSpc>
              <a:spcBef>
                <a:spcPts val="0"/>
              </a:spcBef>
              <a:spcAft>
                <a:spcPts val="0"/>
              </a:spcAft>
              <a:buClr>
                <a:schemeClr val="dk1"/>
              </a:buClr>
              <a:buSzPts val="1100"/>
              <a:buFont typeface="Arial"/>
              <a:buNone/>
            </a:pPr>
            <a:endParaRPr sz="4800"/>
          </a:p>
        </p:txBody>
      </p:sp>
      <p:pic>
        <p:nvPicPr>
          <p:cNvPr id="73" name="Google Shape;73;p15"/>
          <p:cNvPicPr preferRelativeResize="0"/>
          <p:nvPr/>
        </p:nvPicPr>
        <p:blipFill>
          <a:blip r:embed="rId3">
            <a:alphaModFix/>
          </a:blip>
          <a:stretch>
            <a:fillRect/>
          </a:stretch>
        </p:blipFill>
        <p:spPr>
          <a:xfrm>
            <a:off x="8015675" y="128263"/>
            <a:ext cx="3935825" cy="2884275"/>
          </a:xfrm>
          <a:prstGeom prst="rect">
            <a:avLst/>
          </a:prstGeom>
          <a:noFill/>
          <a:ln>
            <a:noFill/>
          </a:ln>
        </p:spPr>
      </p:pic>
      <p:pic>
        <p:nvPicPr>
          <p:cNvPr id="74" name="Google Shape;74;p15"/>
          <p:cNvPicPr preferRelativeResize="0"/>
          <p:nvPr/>
        </p:nvPicPr>
        <p:blipFill>
          <a:blip r:embed="rId4">
            <a:alphaModFix/>
          </a:blip>
          <a:stretch>
            <a:fillRect/>
          </a:stretch>
        </p:blipFill>
        <p:spPr>
          <a:xfrm>
            <a:off x="7727750" y="3118550"/>
            <a:ext cx="3587051" cy="3587051"/>
          </a:xfrm>
          <a:prstGeom prst="rect">
            <a:avLst/>
          </a:prstGeom>
          <a:noFill/>
          <a:ln>
            <a:noFill/>
          </a:ln>
        </p:spPr>
      </p:pic>
      <p:sp>
        <p:nvSpPr>
          <p:cNvPr id="75" name="Google Shape;75;p15"/>
          <p:cNvSpPr txBox="1"/>
          <p:nvPr/>
        </p:nvSpPr>
        <p:spPr>
          <a:xfrm>
            <a:off x="304800" y="3048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rPr>
              <a:t>Unit 3, AOS1 Gel electrophoresis</a:t>
            </a:r>
            <a:endParaRPr>
              <a:solidFill>
                <a:schemeClr val="dk1"/>
              </a:solidFill>
            </a:endParaRPr>
          </a:p>
        </p:txBody>
      </p:sp>
      <p:sp>
        <p:nvSpPr>
          <p:cNvPr id="76" name="Google Shape;76;p15"/>
          <p:cNvSpPr txBox="1"/>
          <p:nvPr/>
        </p:nvSpPr>
        <p:spPr>
          <a:xfrm>
            <a:off x="0" y="5646000"/>
            <a:ext cx="4995900" cy="12120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US" sz="1500" i="1" strike="sngStrike">
                <a:solidFill>
                  <a:srgbClr val="000000"/>
                </a:solidFill>
              </a:rPr>
              <a:t>amplification of DNA using polymerase chain reaction and</a:t>
            </a:r>
            <a:r>
              <a:rPr lang="en-US" sz="1500" i="1">
                <a:solidFill>
                  <a:srgbClr val="000000"/>
                </a:solidFill>
              </a:rPr>
              <a:t> the use of gel electrophoresis in sorting DNA fragments, including the interpretation of gel runs for DNA profiling</a:t>
            </a:r>
            <a:endParaRPr sz="10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title"/>
          </p:nvPr>
        </p:nvSpPr>
        <p:spPr>
          <a:xfrm>
            <a:off x="-1512900" y="428617"/>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ACTIVITY</a:t>
            </a:r>
            <a:endParaRPr/>
          </a:p>
        </p:txBody>
      </p:sp>
      <p:sp>
        <p:nvSpPr>
          <p:cNvPr id="195" name="Google Shape;195;p27"/>
          <p:cNvSpPr txBox="1">
            <a:spLocks noGrp="1"/>
          </p:cNvSpPr>
          <p:nvPr>
            <p:ph type="body" idx="1"/>
          </p:nvPr>
        </p:nvSpPr>
        <p:spPr>
          <a:xfrm>
            <a:off x="913800" y="1716893"/>
            <a:ext cx="10364400" cy="3424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1800"/>
              <a:buNone/>
            </a:pPr>
            <a:r>
              <a:rPr lang="en-US" sz="2000">
                <a:solidFill>
                  <a:schemeClr val="dk1"/>
                </a:solidFill>
              </a:rPr>
              <a:t>4D 1-12</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783325" y="78067"/>
            <a:ext cx="10364400" cy="159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Arial"/>
              <a:buNone/>
            </a:pPr>
            <a:r>
              <a:rPr lang="en-US"/>
              <a:t>GEL ELECTROPHORESIS </a:t>
            </a:r>
            <a:endParaRPr/>
          </a:p>
        </p:txBody>
      </p:sp>
      <p:sp>
        <p:nvSpPr>
          <p:cNvPr id="89" name="Google Shape;89;p17"/>
          <p:cNvSpPr txBox="1">
            <a:spLocks noGrp="1"/>
          </p:cNvSpPr>
          <p:nvPr>
            <p:ph type="body" idx="1"/>
          </p:nvPr>
        </p:nvSpPr>
        <p:spPr>
          <a:xfrm>
            <a:off x="168350" y="1141500"/>
            <a:ext cx="6615000" cy="57165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3100"/>
              <a:buNone/>
            </a:pPr>
            <a:r>
              <a:rPr lang="en-US" sz="3200" u="sng"/>
              <a:t>Used to separate large molecules (including nucleic acids or proteins) on the basis of: </a:t>
            </a:r>
            <a:endParaRPr sz="2100" u="sng"/>
          </a:p>
          <a:p>
            <a:pPr marL="685800" lvl="1" indent="-234950" algn="l" rtl="0">
              <a:lnSpc>
                <a:spcPct val="80000"/>
              </a:lnSpc>
              <a:spcBef>
                <a:spcPts val="500"/>
              </a:spcBef>
              <a:spcAft>
                <a:spcPts val="0"/>
              </a:spcAft>
              <a:buSzPts val="3000"/>
              <a:buChar char="•"/>
            </a:pPr>
            <a:r>
              <a:rPr lang="en-US" sz="3000" u="sng"/>
              <a:t>size</a:t>
            </a:r>
            <a:endParaRPr sz="1900" u="sng"/>
          </a:p>
          <a:p>
            <a:pPr marL="685800" lvl="1" indent="-234950" algn="l" rtl="0">
              <a:lnSpc>
                <a:spcPct val="80000"/>
              </a:lnSpc>
              <a:spcBef>
                <a:spcPts val="500"/>
              </a:spcBef>
              <a:spcAft>
                <a:spcPts val="0"/>
              </a:spcAft>
              <a:buSzPts val="3000"/>
              <a:buChar char="•"/>
            </a:pPr>
            <a:r>
              <a:rPr lang="en-US" sz="3000" u="sng"/>
              <a:t>electric charge </a:t>
            </a:r>
            <a:endParaRPr sz="1900" u="sng"/>
          </a:p>
          <a:p>
            <a:pPr marL="685800" lvl="1" indent="-234950" algn="l" rtl="0">
              <a:lnSpc>
                <a:spcPct val="80000"/>
              </a:lnSpc>
              <a:spcBef>
                <a:spcPts val="500"/>
              </a:spcBef>
              <a:spcAft>
                <a:spcPts val="0"/>
              </a:spcAft>
              <a:buSzPts val="3000"/>
              <a:buChar char="•"/>
            </a:pPr>
            <a:r>
              <a:rPr lang="en-US" sz="3000" u="sng"/>
              <a:t>other physical properties </a:t>
            </a:r>
            <a:endParaRPr sz="1900" u="sng"/>
          </a:p>
          <a:p>
            <a:pPr marL="457200" lvl="1" indent="0" algn="l" rtl="0">
              <a:lnSpc>
                <a:spcPct val="80000"/>
              </a:lnSpc>
              <a:spcBef>
                <a:spcPts val="500"/>
              </a:spcBef>
              <a:spcAft>
                <a:spcPts val="0"/>
              </a:spcAft>
              <a:buSzPts val="2900"/>
              <a:buNone/>
            </a:pPr>
            <a:endParaRPr sz="3000"/>
          </a:p>
          <a:p>
            <a:pPr marL="0" lvl="0" indent="0" algn="l" rtl="0">
              <a:lnSpc>
                <a:spcPct val="80000"/>
              </a:lnSpc>
              <a:spcBef>
                <a:spcPts val="1000"/>
              </a:spcBef>
              <a:spcAft>
                <a:spcPts val="0"/>
              </a:spcAft>
              <a:buSzPts val="2200"/>
              <a:buNone/>
            </a:pPr>
            <a:r>
              <a:rPr lang="en-US" sz="2300"/>
              <a:t>Preparation of dna for gel electrophoresis i</a:t>
            </a:r>
            <a:r>
              <a:rPr lang="en-US" sz="2300" u="sng"/>
              <a:t>nvolves the dna being cut up into smaller pieces done by restriction enzymes </a:t>
            </a:r>
            <a:endParaRPr sz="2100" u="sng"/>
          </a:p>
        </p:txBody>
      </p:sp>
      <p:pic>
        <p:nvPicPr>
          <p:cNvPr id="90" name="Google Shape;90;p17"/>
          <p:cNvPicPr preferRelativeResize="0"/>
          <p:nvPr/>
        </p:nvPicPr>
        <p:blipFill>
          <a:blip r:embed="rId3">
            <a:alphaModFix/>
          </a:blip>
          <a:stretch>
            <a:fillRect/>
          </a:stretch>
        </p:blipFill>
        <p:spPr>
          <a:xfrm>
            <a:off x="6879850" y="1416792"/>
            <a:ext cx="4991065" cy="48788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160525" y="1365750"/>
            <a:ext cx="5378400" cy="6131700"/>
          </a:xfrm>
          <a:prstGeom prst="rect">
            <a:avLst/>
          </a:prstGeom>
          <a:noFill/>
          <a:ln>
            <a:noFill/>
          </a:ln>
        </p:spPr>
        <p:txBody>
          <a:bodyPr spcFirstLastPara="1" wrap="square" lIns="64250" tIns="32125" rIns="35700" bIns="32125" anchor="t" anchorCtr="0">
            <a:normAutofit/>
          </a:bodyPr>
          <a:lstStyle/>
          <a:p>
            <a:pPr marL="412750" lvl="0" indent="-285750" algn="l" rtl="0">
              <a:lnSpc>
                <a:spcPct val="154888"/>
              </a:lnSpc>
              <a:spcBef>
                <a:spcPts val="0"/>
              </a:spcBef>
              <a:spcAft>
                <a:spcPts val="0"/>
              </a:spcAft>
              <a:buClr>
                <a:srgbClr val="FF0D0D"/>
              </a:buClr>
              <a:buSzPts val="2160"/>
              <a:buChar char="•"/>
            </a:pPr>
            <a:r>
              <a:rPr lang="en-US" sz="1800"/>
              <a:t>A</a:t>
            </a:r>
            <a:r>
              <a:rPr lang="en-US" sz="1800" u="sng"/>
              <a:t>pply an </a:t>
            </a:r>
            <a:r>
              <a:rPr lang="en-US" sz="1800" b="1" u="sng"/>
              <a:t>electric field</a:t>
            </a:r>
            <a:r>
              <a:rPr lang="en-US" sz="1800" u="sng"/>
              <a:t> to the solution, the molecules move to opposite electrode</a:t>
            </a:r>
            <a:r>
              <a:rPr lang="en-US" sz="1800"/>
              <a:t>. </a:t>
            </a:r>
            <a:endParaRPr/>
          </a:p>
          <a:p>
            <a:pPr marL="412750" lvl="0" indent="-285750" algn="l" rtl="0">
              <a:lnSpc>
                <a:spcPct val="154888"/>
              </a:lnSpc>
              <a:spcBef>
                <a:spcPts val="1988"/>
              </a:spcBef>
              <a:spcAft>
                <a:spcPts val="0"/>
              </a:spcAft>
              <a:buClr>
                <a:srgbClr val="FF0D0D"/>
              </a:buClr>
              <a:buSzPts val="2160"/>
              <a:buChar char="•"/>
            </a:pPr>
            <a:r>
              <a:rPr lang="en-US" sz="1800" u="sng"/>
              <a:t>DNA is negatively charged</a:t>
            </a:r>
            <a:r>
              <a:rPr lang="en-US" sz="1800"/>
              <a:t> because the phosphates have a negative charge.</a:t>
            </a:r>
            <a:endParaRPr sz="1800"/>
          </a:p>
          <a:p>
            <a:pPr marL="412750" lvl="0" indent="-262890" algn="l" rtl="0">
              <a:lnSpc>
                <a:spcPct val="154888"/>
              </a:lnSpc>
              <a:spcBef>
                <a:spcPts val="1988"/>
              </a:spcBef>
              <a:spcAft>
                <a:spcPts val="0"/>
              </a:spcAft>
              <a:buSzPts val="1800"/>
              <a:buChar char="•"/>
            </a:pPr>
            <a:r>
              <a:rPr lang="en-US" sz="1800"/>
              <a:t>Therefore DNA moves from negative electrode to positive electrode</a:t>
            </a:r>
            <a:endParaRPr/>
          </a:p>
          <a:p>
            <a:pPr marL="412750" lvl="0" indent="-285750" algn="l" rtl="0">
              <a:lnSpc>
                <a:spcPct val="154888"/>
              </a:lnSpc>
              <a:spcBef>
                <a:spcPts val="1988"/>
              </a:spcBef>
              <a:spcAft>
                <a:spcPts val="0"/>
              </a:spcAft>
              <a:buClr>
                <a:srgbClr val="FF0D0D"/>
              </a:buClr>
              <a:buSzPts val="2160"/>
              <a:buChar char="•"/>
            </a:pPr>
            <a:r>
              <a:rPr lang="en-US" sz="1800" u="sng"/>
              <a:t>Can be </a:t>
            </a:r>
            <a:r>
              <a:rPr lang="en-US" sz="1800" b="1" u="sng"/>
              <a:t>visualized</a:t>
            </a:r>
            <a:r>
              <a:rPr lang="en-US" sz="1800" u="sng"/>
              <a:t> by applying dyes</a:t>
            </a:r>
            <a:r>
              <a:rPr lang="en-US" sz="1800"/>
              <a:t> or radio-labeled probes.</a:t>
            </a:r>
            <a:endParaRPr/>
          </a:p>
        </p:txBody>
      </p:sp>
      <p:sp>
        <p:nvSpPr>
          <p:cNvPr id="97" name="Google Shape;97;p18"/>
          <p:cNvSpPr txBox="1">
            <a:spLocks noGrp="1"/>
          </p:cNvSpPr>
          <p:nvPr>
            <p:ph type="title"/>
          </p:nvPr>
        </p:nvSpPr>
        <p:spPr>
          <a:xfrm>
            <a:off x="3842176" y="-148487"/>
            <a:ext cx="9198000" cy="87480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a:t>GEL ELECTROPHORESIS </a:t>
            </a:r>
            <a:endParaRPr sz="4000"/>
          </a:p>
        </p:txBody>
      </p:sp>
      <p:grpSp>
        <p:nvGrpSpPr>
          <p:cNvPr id="98" name="Google Shape;98;p18"/>
          <p:cNvGrpSpPr/>
          <p:nvPr/>
        </p:nvGrpSpPr>
        <p:grpSpPr>
          <a:xfrm>
            <a:off x="5111751" y="1989139"/>
            <a:ext cx="4322763" cy="4510087"/>
            <a:chOff x="0" y="0"/>
            <a:chExt cx="3873" cy="4040"/>
          </a:xfrm>
        </p:grpSpPr>
        <p:pic>
          <p:nvPicPr>
            <p:cNvPr id="99" name="Google Shape;99;p18"/>
            <p:cNvPicPr preferRelativeResize="0"/>
            <p:nvPr/>
          </p:nvPicPr>
          <p:blipFill rotWithShape="1">
            <a:blip r:embed="rId3">
              <a:alphaModFix/>
            </a:blip>
            <a:srcRect/>
            <a:stretch/>
          </p:blipFill>
          <p:spPr>
            <a:xfrm>
              <a:off x="0" y="0"/>
              <a:ext cx="3873" cy="4040"/>
            </a:xfrm>
            <a:prstGeom prst="rect">
              <a:avLst/>
            </a:prstGeom>
            <a:noFill/>
            <a:ln>
              <a:noFill/>
            </a:ln>
          </p:spPr>
        </p:pic>
        <p:sp>
          <p:nvSpPr>
            <p:cNvPr id="100" name="Google Shape;100;p18"/>
            <p:cNvSpPr/>
            <p:nvPr/>
          </p:nvSpPr>
          <p:spPr>
            <a:xfrm>
              <a:off x="223" y="272"/>
              <a:ext cx="889" cy="185"/>
            </a:xfrm>
            <a:prstGeom prst="rect">
              <a:avLst/>
            </a:prstGeom>
            <a:noFill/>
            <a:ln>
              <a:noFill/>
            </a:ln>
          </p:spPr>
          <p:txBody>
            <a:bodyPr spcFirstLastPara="1" wrap="square" lIns="0" tIns="0" rIns="0" bIns="0" anchor="t" anchorCtr="0">
              <a:noAutofit/>
            </a:bodyPr>
            <a:lstStyle/>
            <a:p>
              <a:pPr marL="80963" marR="0" lvl="0" indent="0" algn="ctr" rtl="0">
                <a:lnSpc>
                  <a:spcPct val="117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-ve terminal</a:t>
              </a:r>
              <a:endParaRPr sz="1400" b="0" i="0" u="none" strike="noStrike" cap="none">
                <a:solidFill>
                  <a:srgbClr val="000000"/>
                </a:solidFill>
                <a:latin typeface="Arial"/>
                <a:ea typeface="Arial"/>
                <a:cs typeface="Arial"/>
                <a:sym typeface="Arial"/>
              </a:endParaRPr>
            </a:p>
          </p:txBody>
        </p:sp>
        <p:sp>
          <p:nvSpPr>
            <p:cNvPr id="101" name="Google Shape;101;p18"/>
            <p:cNvSpPr/>
            <p:nvPr/>
          </p:nvSpPr>
          <p:spPr>
            <a:xfrm>
              <a:off x="233" y="3497"/>
              <a:ext cx="872" cy="192"/>
            </a:xfrm>
            <a:prstGeom prst="rect">
              <a:avLst/>
            </a:prstGeom>
            <a:noFill/>
            <a:ln>
              <a:noFill/>
            </a:ln>
          </p:spPr>
          <p:txBody>
            <a:bodyPr spcFirstLastPara="1" wrap="square" lIns="0" tIns="0" rIns="0" bIns="0" anchor="t" anchorCtr="0">
              <a:noAutofit/>
            </a:bodyPr>
            <a:lstStyle/>
            <a:p>
              <a:pPr marL="80963"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+ve terminal</a:t>
              </a:r>
              <a:endParaRPr sz="1400" b="0" i="0" u="none" strike="noStrike" cap="none">
                <a:solidFill>
                  <a:srgbClr val="000000"/>
                </a:solidFill>
                <a:latin typeface="Arial"/>
                <a:ea typeface="Arial"/>
                <a:cs typeface="Arial"/>
                <a:sym typeface="Arial"/>
              </a:endParaRPr>
            </a:p>
          </p:txBody>
        </p:sp>
        <p:sp>
          <p:nvSpPr>
            <p:cNvPr id="102" name="Google Shape;102;p18"/>
            <p:cNvSpPr/>
            <p:nvPr/>
          </p:nvSpPr>
          <p:spPr>
            <a:xfrm>
              <a:off x="1801" y="2489"/>
              <a:ext cx="1152" cy="192"/>
            </a:xfrm>
            <a:prstGeom prst="rect">
              <a:avLst/>
            </a:prstGeom>
            <a:noFill/>
            <a:ln>
              <a:noFill/>
            </a:ln>
          </p:spPr>
          <p:txBody>
            <a:bodyPr spcFirstLastPara="1" wrap="square" lIns="0" tIns="0" rIns="0" bIns="0" anchor="t" anchorCtr="0">
              <a:noAutofit/>
            </a:bodyPr>
            <a:lstStyle/>
            <a:p>
              <a:pPr marL="80963"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Small fragments</a:t>
              </a:r>
              <a:endParaRPr sz="1400" b="0" i="0" u="none" strike="noStrike" cap="none">
                <a:solidFill>
                  <a:srgbClr val="000000"/>
                </a:solidFill>
                <a:latin typeface="Arial"/>
                <a:ea typeface="Arial"/>
                <a:cs typeface="Arial"/>
                <a:sym typeface="Arial"/>
              </a:endParaRPr>
            </a:p>
          </p:txBody>
        </p:sp>
        <p:sp>
          <p:nvSpPr>
            <p:cNvPr id="103" name="Google Shape;103;p18"/>
            <p:cNvSpPr/>
            <p:nvPr/>
          </p:nvSpPr>
          <p:spPr>
            <a:xfrm>
              <a:off x="1809" y="809"/>
              <a:ext cx="1168" cy="192"/>
            </a:xfrm>
            <a:prstGeom prst="rect">
              <a:avLst/>
            </a:prstGeom>
            <a:noFill/>
            <a:ln>
              <a:noFill/>
            </a:ln>
          </p:spPr>
          <p:txBody>
            <a:bodyPr spcFirstLastPara="1" wrap="square" lIns="0" tIns="0" rIns="0" bIns="0" anchor="t" anchorCtr="0">
              <a:noAutofit/>
            </a:bodyPr>
            <a:lstStyle/>
            <a:p>
              <a:pPr marL="80963"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Large fragments</a:t>
              </a:r>
              <a:endParaRPr sz="1400" b="0" i="0" u="none" strike="noStrike" cap="none">
                <a:solidFill>
                  <a:srgbClr val="000000"/>
                </a:solidFill>
                <a:latin typeface="Arial"/>
                <a:ea typeface="Arial"/>
                <a:cs typeface="Arial"/>
                <a:sym typeface="Arial"/>
              </a:endParaRPr>
            </a:p>
          </p:txBody>
        </p:sp>
      </p:grpSp>
      <p:grpSp>
        <p:nvGrpSpPr>
          <p:cNvPr id="104" name="Google Shape;104;p18"/>
          <p:cNvGrpSpPr/>
          <p:nvPr/>
        </p:nvGrpSpPr>
        <p:grpSpPr>
          <a:xfrm>
            <a:off x="5289550" y="1585316"/>
            <a:ext cx="5378450" cy="4878984"/>
            <a:chOff x="0" y="-184"/>
            <a:chExt cx="4816" cy="4371"/>
          </a:xfrm>
        </p:grpSpPr>
        <p:sp>
          <p:nvSpPr>
            <p:cNvPr id="105" name="Google Shape;105;p18"/>
            <p:cNvSpPr/>
            <p:nvPr/>
          </p:nvSpPr>
          <p:spPr>
            <a:xfrm>
              <a:off x="1473" y="3995"/>
              <a:ext cx="1808" cy="192"/>
            </a:xfrm>
            <a:prstGeom prst="rect">
              <a:avLst/>
            </a:prstGeom>
            <a:noFill/>
            <a:ln>
              <a:noFill/>
            </a:ln>
          </p:spPr>
          <p:txBody>
            <a:bodyPr spcFirstLastPara="1" wrap="square" lIns="0" tIns="0" rIns="0" bIns="0" anchor="t" anchorCtr="0">
              <a:noAutofit/>
            </a:bodyPr>
            <a:lstStyle/>
            <a:p>
              <a:pPr marL="80963"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Tray</a:t>
              </a:r>
              <a:r>
                <a:rPr lang="en-US" sz="1300" b="0" i="0" u="none" strike="noStrike" cap="none">
                  <a:solidFill>
                    <a:schemeClr val="dk1"/>
                  </a:solidFill>
                  <a:latin typeface="Arial"/>
                  <a:ea typeface="Arial"/>
                  <a:cs typeface="Arial"/>
                  <a:sym typeface="Arial"/>
                </a:rPr>
                <a:t>: Contains the set gel.</a:t>
              </a:r>
              <a:endParaRPr sz="1400" b="0" i="0" u="none" strike="noStrike" cap="none">
                <a:solidFill>
                  <a:srgbClr val="000000"/>
                </a:solidFill>
                <a:latin typeface="Arial"/>
                <a:ea typeface="Arial"/>
                <a:cs typeface="Arial"/>
                <a:sym typeface="Arial"/>
              </a:endParaRPr>
            </a:p>
          </p:txBody>
        </p:sp>
        <p:cxnSp>
          <p:nvCxnSpPr>
            <p:cNvPr id="106" name="Google Shape;106;p18"/>
            <p:cNvCxnSpPr/>
            <p:nvPr/>
          </p:nvCxnSpPr>
          <p:spPr>
            <a:xfrm>
              <a:off x="1780" y="3817"/>
              <a:ext cx="0" cy="179"/>
            </a:xfrm>
            <a:prstGeom prst="straightConnector1">
              <a:avLst/>
            </a:prstGeom>
            <a:noFill/>
            <a:ln w="25400" cap="flat" cmpd="sng">
              <a:solidFill>
                <a:srgbClr val="FF0017"/>
              </a:solidFill>
              <a:prstDash val="solid"/>
              <a:round/>
              <a:headEnd type="oval" w="med" len="med"/>
              <a:tailEnd type="none" w="sm" len="sm"/>
            </a:ln>
          </p:spPr>
        </p:cxnSp>
        <p:sp>
          <p:nvSpPr>
            <p:cNvPr id="107" name="Google Shape;107;p18"/>
            <p:cNvSpPr/>
            <p:nvPr/>
          </p:nvSpPr>
          <p:spPr>
            <a:xfrm>
              <a:off x="16" y="889"/>
              <a:ext cx="1200" cy="900"/>
            </a:xfrm>
            <a:prstGeom prst="rect">
              <a:avLst/>
            </a:prstGeom>
            <a:noFill/>
            <a:ln>
              <a:noFill/>
            </a:ln>
          </p:spPr>
          <p:txBody>
            <a:bodyPr spcFirstLastPara="1" wrap="square" lIns="0" tIns="0" rIns="0" bIns="0" anchor="t" anchorCtr="0">
              <a:noAutofit/>
            </a:bodyPr>
            <a:lstStyle/>
            <a:p>
              <a:pPr marL="80963"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DNA solutions</a:t>
              </a:r>
              <a:r>
                <a:rPr lang="en-US" sz="1300" b="0" i="0" u="none" strike="noStrike" cap="none">
                  <a:solidFill>
                    <a:schemeClr val="dk1"/>
                  </a:solidFill>
                  <a:latin typeface="Arial"/>
                  <a:ea typeface="Arial"/>
                  <a:cs typeface="Arial"/>
                  <a:sym typeface="Arial"/>
                </a:rPr>
                <a:t>: Mixtures of different sizes of DNA fragments are loaded into each well.</a:t>
              </a:r>
              <a:endParaRPr sz="1400" b="0" i="0" u="none" strike="noStrike" cap="none">
                <a:solidFill>
                  <a:srgbClr val="000000"/>
                </a:solidFill>
                <a:latin typeface="Arial"/>
                <a:ea typeface="Arial"/>
                <a:cs typeface="Arial"/>
                <a:sym typeface="Arial"/>
              </a:endParaRPr>
            </a:p>
          </p:txBody>
        </p:sp>
        <p:sp>
          <p:nvSpPr>
            <p:cNvPr id="108" name="Google Shape;108;p18"/>
            <p:cNvSpPr/>
            <p:nvPr/>
          </p:nvSpPr>
          <p:spPr>
            <a:xfrm>
              <a:off x="3584" y="922"/>
              <a:ext cx="1232" cy="1503"/>
            </a:xfrm>
            <a:prstGeom prst="rect">
              <a:avLst/>
            </a:prstGeom>
            <a:noFill/>
            <a:ln>
              <a:noFill/>
            </a:ln>
          </p:spPr>
          <p:txBody>
            <a:bodyPr spcFirstLastPara="1" wrap="square" lIns="0" tIns="0" rIns="0" bIns="0" anchor="t" anchorCtr="0">
              <a:noAutofit/>
            </a:bodyPr>
            <a:lstStyle/>
            <a:p>
              <a:pPr marL="80963"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DNA markers</a:t>
              </a:r>
              <a:r>
                <a:rPr lang="en-US" sz="13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80963"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A mixture of DNA molecules with known molecular weights. They are used to estimate the sizes of the DNA fragments in the sample lanes.</a:t>
              </a:r>
              <a:endParaRPr sz="1400" b="0" i="0" u="none" strike="noStrike" cap="none">
                <a:solidFill>
                  <a:srgbClr val="000000"/>
                </a:solidFill>
                <a:latin typeface="Arial"/>
                <a:ea typeface="Arial"/>
                <a:cs typeface="Arial"/>
                <a:sym typeface="Arial"/>
              </a:endParaRPr>
            </a:p>
          </p:txBody>
        </p:sp>
        <p:sp>
          <p:nvSpPr>
            <p:cNvPr id="109" name="Google Shape;109;p18"/>
            <p:cNvSpPr/>
            <p:nvPr/>
          </p:nvSpPr>
          <p:spPr>
            <a:xfrm>
              <a:off x="0" y="2313"/>
              <a:ext cx="1184" cy="832"/>
            </a:xfrm>
            <a:prstGeom prst="rect">
              <a:avLst/>
            </a:prstGeom>
            <a:noFill/>
            <a:ln>
              <a:noFill/>
            </a:ln>
          </p:spPr>
          <p:txBody>
            <a:bodyPr spcFirstLastPara="1" wrap="square" lIns="0" tIns="0" rIns="0" bIns="0" anchor="t" anchorCtr="0">
              <a:noAutofit/>
            </a:bodyPr>
            <a:lstStyle/>
            <a:p>
              <a:pPr marL="80963"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DNA fragments</a:t>
              </a:r>
              <a:r>
                <a:rPr lang="en-US" sz="1300" b="0" i="0" u="none" strike="noStrike" cap="none">
                  <a:solidFill>
                    <a:schemeClr val="dk1"/>
                  </a:solidFill>
                  <a:latin typeface="Arial"/>
                  <a:ea typeface="Arial"/>
                  <a:cs typeface="Arial"/>
                  <a:sym typeface="Arial"/>
                </a:rPr>
                <a:t>: The gel matrix acts as a seive for the DNA molecules.</a:t>
              </a:r>
              <a:endParaRPr sz="1400" b="0" i="0" u="none" strike="noStrike" cap="none">
                <a:solidFill>
                  <a:srgbClr val="000000"/>
                </a:solidFill>
                <a:latin typeface="Arial"/>
                <a:ea typeface="Arial"/>
                <a:cs typeface="Arial"/>
                <a:sym typeface="Arial"/>
              </a:endParaRPr>
            </a:p>
          </p:txBody>
        </p:sp>
        <p:sp>
          <p:nvSpPr>
            <p:cNvPr id="110" name="Google Shape;110;p18"/>
            <p:cNvSpPr/>
            <p:nvPr/>
          </p:nvSpPr>
          <p:spPr>
            <a:xfrm>
              <a:off x="1621" y="-184"/>
              <a:ext cx="1512" cy="417"/>
            </a:xfrm>
            <a:prstGeom prst="rect">
              <a:avLst/>
            </a:prstGeom>
            <a:noFill/>
            <a:ln>
              <a:noFill/>
            </a:ln>
          </p:spPr>
          <p:txBody>
            <a:bodyPr spcFirstLastPara="1" wrap="square" lIns="0" tIns="0" rIns="0" bIns="0" anchor="t" anchorCtr="0">
              <a:noAutofit/>
            </a:bodyPr>
            <a:lstStyle/>
            <a:p>
              <a:pPr marL="80963"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Wells</a:t>
              </a:r>
              <a:r>
                <a:rPr lang="en-US" sz="1300" b="0" i="0" u="none" strike="noStrike" cap="none">
                  <a:solidFill>
                    <a:schemeClr val="dk1"/>
                  </a:solidFill>
                  <a:latin typeface="Arial"/>
                  <a:ea typeface="Arial"/>
                  <a:cs typeface="Arial"/>
                  <a:sym typeface="Arial"/>
                </a:rPr>
                <a:t>: Holes created in the gel with a comb.</a:t>
              </a:r>
              <a:endParaRPr sz="1400" b="0" i="0" u="none" strike="noStrike" cap="none">
                <a:solidFill>
                  <a:srgbClr val="000000"/>
                </a:solidFill>
                <a:latin typeface="Arial"/>
                <a:ea typeface="Arial"/>
                <a:cs typeface="Arial"/>
                <a:sym typeface="Arial"/>
              </a:endParaRPr>
            </a:p>
          </p:txBody>
        </p:sp>
        <p:cxnSp>
          <p:nvCxnSpPr>
            <p:cNvPr id="111" name="Google Shape;111;p18"/>
            <p:cNvCxnSpPr/>
            <p:nvPr/>
          </p:nvCxnSpPr>
          <p:spPr>
            <a:xfrm rot="10800000">
              <a:off x="1939" y="330"/>
              <a:ext cx="0" cy="471"/>
            </a:xfrm>
            <a:prstGeom prst="straightConnector1">
              <a:avLst/>
            </a:prstGeom>
            <a:noFill/>
            <a:ln w="25400" cap="flat" cmpd="sng">
              <a:solidFill>
                <a:srgbClr val="FF0017"/>
              </a:solidFill>
              <a:prstDash val="solid"/>
              <a:round/>
              <a:headEnd type="oval" w="med" len="med"/>
              <a:tailEnd type="none" w="sm" len="sm"/>
            </a:ln>
          </p:spPr>
        </p:cxnSp>
        <p:cxnSp>
          <p:nvCxnSpPr>
            <p:cNvPr id="112" name="Google Shape;112;p18"/>
            <p:cNvCxnSpPr/>
            <p:nvPr/>
          </p:nvCxnSpPr>
          <p:spPr>
            <a:xfrm>
              <a:off x="3363" y="994"/>
              <a:ext cx="216" cy="0"/>
            </a:xfrm>
            <a:prstGeom prst="straightConnector1">
              <a:avLst/>
            </a:prstGeom>
            <a:noFill/>
            <a:ln w="25400" cap="flat" cmpd="sng">
              <a:solidFill>
                <a:srgbClr val="FF0017"/>
              </a:solidFill>
              <a:prstDash val="solid"/>
              <a:round/>
              <a:headEnd type="oval" w="med" len="med"/>
              <a:tailEnd type="none" w="sm" len="sm"/>
            </a:ln>
          </p:spPr>
        </p:cxnSp>
        <p:cxnSp>
          <p:nvCxnSpPr>
            <p:cNvPr id="113" name="Google Shape;113;p18"/>
            <p:cNvCxnSpPr/>
            <p:nvPr/>
          </p:nvCxnSpPr>
          <p:spPr>
            <a:xfrm flipH="1">
              <a:off x="1147" y="818"/>
              <a:ext cx="374" cy="161"/>
            </a:xfrm>
            <a:prstGeom prst="straightConnector1">
              <a:avLst/>
            </a:prstGeom>
            <a:noFill/>
            <a:ln w="25400" cap="flat" cmpd="sng">
              <a:solidFill>
                <a:srgbClr val="FF0017"/>
              </a:solidFill>
              <a:prstDash val="solid"/>
              <a:round/>
              <a:headEnd type="oval" w="med" len="med"/>
              <a:tailEnd type="none" w="sm" len="sm"/>
            </a:ln>
          </p:spPr>
        </p:cxnSp>
        <p:cxnSp>
          <p:nvCxnSpPr>
            <p:cNvPr id="114" name="Google Shape;114;p18"/>
            <p:cNvCxnSpPr/>
            <p:nvPr/>
          </p:nvCxnSpPr>
          <p:spPr>
            <a:xfrm rot="10800000">
              <a:off x="1170" y="2402"/>
              <a:ext cx="377" cy="0"/>
            </a:xfrm>
            <a:prstGeom prst="straightConnector1">
              <a:avLst/>
            </a:prstGeom>
            <a:noFill/>
            <a:ln w="25400" cap="flat" cmpd="sng">
              <a:solidFill>
                <a:srgbClr val="FF0017"/>
              </a:solidFill>
              <a:prstDash val="solid"/>
              <a:round/>
              <a:headEnd type="oval" w="med" len="med"/>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913800" y="-243683"/>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Separate DNA fragments according to size</a:t>
            </a:r>
            <a:endParaRPr/>
          </a:p>
        </p:txBody>
      </p:sp>
      <p:sp>
        <p:nvSpPr>
          <p:cNvPr id="121" name="Google Shape;121;p19"/>
          <p:cNvSpPr txBox="1">
            <a:spLocks noGrp="1"/>
          </p:cNvSpPr>
          <p:nvPr>
            <p:ph type="body" idx="1"/>
          </p:nvPr>
        </p:nvSpPr>
        <p:spPr>
          <a:xfrm>
            <a:off x="914099" y="1195042"/>
            <a:ext cx="10363800" cy="34242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Clr>
                <a:srgbClr val="AD0101"/>
              </a:buClr>
              <a:buSzPts val="2400"/>
              <a:buChar char="•"/>
            </a:pPr>
            <a:r>
              <a:rPr lang="en-US" sz="2400">
                <a:solidFill>
                  <a:srgbClr val="303030"/>
                </a:solidFill>
                <a:latin typeface="Times New Roman"/>
                <a:ea typeface="Times New Roman"/>
                <a:cs typeface="Times New Roman"/>
                <a:sym typeface="Times New Roman"/>
              </a:rPr>
              <a:t>Electrophoresis sorts DNA fragments according to their lengths</a:t>
            </a:r>
            <a:endParaRPr sz="2400">
              <a:solidFill>
                <a:srgbClr val="303030"/>
              </a:solidFill>
              <a:latin typeface="Times New Roman"/>
              <a:ea typeface="Times New Roman"/>
              <a:cs typeface="Times New Roman"/>
              <a:sym typeface="Times New Roman"/>
            </a:endParaRPr>
          </a:p>
          <a:p>
            <a:pPr marL="274320" lvl="0" indent="-274320" algn="l" rtl="0">
              <a:lnSpc>
                <a:spcPct val="100000"/>
              </a:lnSpc>
              <a:spcBef>
                <a:spcPts val="480"/>
              </a:spcBef>
              <a:spcAft>
                <a:spcPts val="0"/>
              </a:spcAft>
              <a:buClr>
                <a:srgbClr val="AD0101"/>
              </a:buClr>
              <a:buSzPts val="2400"/>
              <a:buChar char="•"/>
            </a:pPr>
            <a:r>
              <a:rPr lang="en-US" sz="2400">
                <a:solidFill>
                  <a:srgbClr val="303030"/>
                </a:solidFill>
                <a:latin typeface="Times New Roman"/>
                <a:ea typeface="Times New Roman"/>
                <a:cs typeface="Times New Roman"/>
                <a:sym typeface="Times New Roman"/>
              </a:rPr>
              <a:t>Involves the following steps:</a:t>
            </a:r>
            <a:endParaRPr sz="2400">
              <a:solidFill>
                <a:srgbClr val="303030"/>
              </a:solidFill>
              <a:latin typeface="Times New Roman"/>
              <a:ea typeface="Times New Roman"/>
              <a:cs typeface="Times New Roman"/>
              <a:sym typeface="Times New Roman"/>
            </a:endParaRPr>
          </a:p>
          <a:p>
            <a:pPr marL="777240" lvl="1" indent="-457200" algn="l" rtl="0">
              <a:lnSpc>
                <a:spcPct val="100000"/>
              </a:lnSpc>
              <a:spcBef>
                <a:spcPts val="440"/>
              </a:spcBef>
              <a:spcAft>
                <a:spcPts val="0"/>
              </a:spcAft>
              <a:buClr>
                <a:srgbClr val="AD0101"/>
              </a:buClr>
              <a:buSzPts val="2200"/>
              <a:buFont typeface="Impact"/>
              <a:buAutoNum type="arabicPeriod"/>
            </a:pPr>
            <a:r>
              <a:rPr lang="en-US" sz="2200">
                <a:solidFill>
                  <a:srgbClr val="303030"/>
                </a:solidFill>
                <a:latin typeface="Times New Roman"/>
                <a:ea typeface="Times New Roman"/>
                <a:cs typeface="Times New Roman"/>
                <a:sym typeface="Times New Roman"/>
              </a:rPr>
              <a:t>A mixture of DNA fragments with dye and is loaded into a “well” in a gel.</a:t>
            </a:r>
            <a:endParaRPr sz="2200">
              <a:solidFill>
                <a:srgbClr val="303030"/>
              </a:solidFill>
              <a:latin typeface="Times New Roman"/>
              <a:ea typeface="Times New Roman"/>
              <a:cs typeface="Times New Roman"/>
              <a:sym typeface="Times New Roman"/>
            </a:endParaRPr>
          </a:p>
          <a:p>
            <a:pPr marL="777240" lvl="1" indent="-457200" algn="l" rtl="0">
              <a:lnSpc>
                <a:spcPct val="100000"/>
              </a:lnSpc>
              <a:spcBef>
                <a:spcPts val="440"/>
              </a:spcBef>
              <a:spcAft>
                <a:spcPts val="0"/>
              </a:spcAft>
              <a:buClr>
                <a:srgbClr val="AD0101"/>
              </a:buClr>
              <a:buSzPts val="2200"/>
              <a:buFont typeface="Impact"/>
              <a:buAutoNum type="arabicPeriod"/>
            </a:pPr>
            <a:r>
              <a:rPr lang="en-US" sz="2200">
                <a:solidFill>
                  <a:srgbClr val="303030"/>
                </a:solidFill>
                <a:latin typeface="Times New Roman"/>
                <a:ea typeface="Times New Roman"/>
                <a:cs typeface="Times New Roman"/>
                <a:sym typeface="Times New Roman"/>
              </a:rPr>
              <a:t>Agarose gel is immersed in suffer solution (salt)</a:t>
            </a:r>
            <a:endParaRPr sz="2200">
              <a:solidFill>
                <a:srgbClr val="303030"/>
              </a:solidFill>
              <a:latin typeface="Times New Roman"/>
              <a:ea typeface="Times New Roman"/>
              <a:cs typeface="Times New Roman"/>
              <a:sym typeface="Times New Roman"/>
            </a:endParaRPr>
          </a:p>
          <a:p>
            <a:pPr marL="777240" lvl="1" indent="-457200" algn="l" rtl="0">
              <a:lnSpc>
                <a:spcPct val="100000"/>
              </a:lnSpc>
              <a:spcBef>
                <a:spcPts val="440"/>
              </a:spcBef>
              <a:spcAft>
                <a:spcPts val="0"/>
              </a:spcAft>
              <a:buClr>
                <a:srgbClr val="AD0101"/>
              </a:buClr>
              <a:buSzPts val="2200"/>
              <a:buFont typeface="Impact"/>
              <a:buAutoNum type="arabicPeriod"/>
            </a:pPr>
            <a:r>
              <a:rPr lang="en-US" sz="2200">
                <a:solidFill>
                  <a:srgbClr val="303030"/>
                </a:solidFill>
                <a:latin typeface="Times New Roman"/>
                <a:ea typeface="Times New Roman"/>
                <a:cs typeface="Times New Roman"/>
                <a:sym typeface="Times New Roman"/>
              </a:rPr>
              <a:t>An electrical current is passed through the gel (+ on far side, - on starting well).</a:t>
            </a:r>
            <a:endParaRPr sz="2200">
              <a:solidFill>
                <a:srgbClr val="303030"/>
              </a:solidFill>
              <a:latin typeface="Times New Roman"/>
              <a:ea typeface="Times New Roman"/>
              <a:cs typeface="Times New Roman"/>
              <a:sym typeface="Times New Roman"/>
            </a:endParaRPr>
          </a:p>
          <a:p>
            <a:pPr marL="777240" lvl="1" indent="-457200" algn="l" rtl="0">
              <a:lnSpc>
                <a:spcPct val="100000"/>
              </a:lnSpc>
              <a:spcBef>
                <a:spcPts val="440"/>
              </a:spcBef>
              <a:spcAft>
                <a:spcPts val="0"/>
              </a:spcAft>
              <a:buClr>
                <a:srgbClr val="AD0101"/>
              </a:buClr>
              <a:buSzPts val="2200"/>
              <a:buFont typeface="Impact"/>
              <a:buAutoNum type="arabicPeriod"/>
            </a:pPr>
            <a:r>
              <a:rPr lang="en-US" sz="2200">
                <a:solidFill>
                  <a:srgbClr val="303030"/>
                </a:solidFill>
                <a:latin typeface="Times New Roman"/>
                <a:ea typeface="Times New Roman"/>
                <a:cs typeface="Times New Roman"/>
                <a:sym typeface="Times New Roman"/>
              </a:rPr>
              <a:t>Negatively charged DNA fragments move towards the positive pole</a:t>
            </a:r>
            <a:endParaRPr sz="2200">
              <a:solidFill>
                <a:srgbClr val="303030"/>
              </a:solidFill>
              <a:latin typeface="Times New Roman"/>
              <a:ea typeface="Times New Roman"/>
              <a:cs typeface="Times New Roman"/>
              <a:sym typeface="Times New Roman"/>
            </a:endParaRPr>
          </a:p>
          <a:p>
            <a:pPr marL="777240" lvl="1" indent="-457200" algn="l" rtl="0">
              <a:lnSpc>
                <a:spcPct val="100000"/>
              </a:lnSpc>
              <a:spcBef>
                <a:spcPts val="440"/>
              </a:spcBef>
              <a:spcAft>
                <a:spcPts val="0"/>
              </a:spcAft>
              <a:buClr>
                <a:srgbClr val="AD0101"/>
              </a:buClr>
              <a:buSzPts val="2200"/>
              <a:buFont typeface="Impact"/>
              <a:buAutoNum type="arabicPeriod"/>
            </a:pPr>
            <a:r>
              <a:rPr lang="en-US" sz="2200">
                <a:solidFill>
                  <a:srgbClr val="303030"/>
                </a:solidFill>
                <a:latin typeface="Times New Roman"/>
                <a:ea typeface="Times New Roman"/>
                <a:cs typeface="Times New Roman"/>
                <a:sym typeface="Times New Roman"/>
              </a:rPr>
              <a:t>The shorter the DNA fragment, the quicker it moves through the gel.</a:t>
            </a:r>
            <a:endParaRPr sz="2200">
              <a:solidFill>
                <a:srgbClr val="303030"/>
              </a:solidFill>
              <a:latin typeface="Times New Roman"/>
              <a:ea typeface="Times New Roman"/>
              <a:cs typeface="Times New Roman"/>
              <a:sym typeface="Times New Roman"/>
            </a:endParaRPr>
          </a:p>
          <a:p>
            <a:pPr marL="777240" lvl="1" indent="-457200" algn="l" rtl="0">
              <a:lnSpc>
                <a:spcPct val="100000"/>
              </a:lnSpc>
              <a:spcBef>
                <a:spcPts val="440"/>
              </a:spcBef>
              <a:spcAft>
                <a:spcPts val="0"/>
              </a:spcAft>
              <a:buClr>
                <a:srgbClr val="303030"/>
              </a:buClr>
              <a:buSzPts val="2200"/>
              <a:buFont typeface="Times New Roman"/>
              <a:buAutoNum type="arabicPeriod"/>
            </a:pPr>
            <a:r>
              <a:rPr lang="en-US" sz="2200">
                <a:solidFill>
                  <a:srgbClr val="303030"/>
                </a:solidFill>
                <a:latin typeface="Times New Roman"/>
                <a:ea typeface="Times New Roman"/>
                <a:cs typeface="Times New Roman"/>
                <a:sym typeface="Times New Roman"/>
              </a:rPr>
              <a:t>Interpret results, sometimes with UV. </a:t>
            </a:r>
            <a:endParaRPr sz="2200">
              <a:solidFill>
                <a:srgbClr val="303030"/>
              </a:solidFill>
              <a:latin typeface="Times New Roman"/>
              <a:ea typeface="Times New Roman"/>
              <a:cs typeface="Times New Roman"/>
              <a:sym typeface="Times New Roman"/>
            </a:endParaRPr>
          </a:p>
          <a:p>
            <a:pPr marL="0" lvl="0" indent="0" algn="l" rtl="0">
              <a:lnSpc>
                <a:spcPct val="120000"/>
              </a:lnSpc>
              <a:spcBef>
                <a:spcPts val="1000"/>
              </a:spcBef>
              <a:spcAft>
                <a:spcPts val="0"/>
              </a:spcAft>
              <a:buSzPts val="1800"/>
              <a:buNone/>
            </a:pPr>
            <a:endParaRPr/>
          </a:p>
        </p:txBody>
      </p:sp>
      <p:pic>
        <p:nvPicPr>
          <p:cNvPr id="122" name="Google Shape;122;p19"/>
          <p:cNvPicPr preferRelativeResize="0"/>
          <p:nvPr/>
        </p:nvPicPr>
        <p:blipFill rotWithShape="1">
          <a:blip r:embed="rId3">
            <a:alphaModFix/>
          </a:blip>
          <a:srcRect/>
          <a:stretch/>
        </p:blipFill>
        <p:spPr>
          <a:xfrm>
            <a:off x="6921500" y="4940310"/>
            <a:ext cx="5270500" cy="199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1524001" y="333375"/>
            <a:ext cx="9198000" cy="8574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a:t>HOW DNA PROBES WORK</a:t>
            </a:r>
            <a:endParaRPr/>
          </a:p>
        </p:txBody>
      </p:sp>
      <p:pic>
        <p:nvPicPr>
          <p:cNvPr id="129" name="Google Shape;129;p20"/>
          <p:cNvPicPr preferRelativeResize="0"/>
          <p:nvPr/>
        </p:nvPicPr>
        <p:blipFill rotWithShape="1">
          <a:blip r:embed="rId3">
            <a:alphaModFix/>
          </a:blip>
          <a:srcRect/>
          <a:stretch/>
        </p:blipFill>
        <p:spPr>
          <a:xfrm>
            <a:off x="3143250" y="2420939"/>
            <a:ext cx="4071938" cy="2484437"/>
          </a:xfrm>
          <a:prstGeom prst="rect">
            <a:avLst/>
          </a:prstGeom>
          <a:noFill/>
          <a:ln>
            <a:noFill/>
          </a:ln>
        </p:spPr>
      </p:pic>
      <p:grpSp>
        <p:nvGrpSpPr>
          <p:cNvPr id="130" name="Google Shape;130;p20"/>
          <p:cNvGrpSpPr/>
          <p:nvPr/>
        </p:nvGrpSpPr>
        <p:grpSpPr>
          <a:xfrm>
            <a:off x="1884364" y="1539875"/>
            <a:ext cx="8259760" cy="4402337"/>
            <a:chOff x="0" y="0"/>
            <a:chExt cx="7400" cy="3944"/>
          </a:xfrm>
        </p:grpSpPr>
        <p:sp>
          <p:nvSpPr>
            <p:cNvPr id="131" name="Google Shape;131;p20"/>
            <p:cNvSpPr/>
            <p:nvPr/>
          </p:nvSpPr>
          <p:spPr>
            <a:xfrm>
              <a:off x="5000" y="88"/>
              <a:ext cx="2400" cy="600"/>
            </a:xfrm>
            <a:prstGeom prst="rect">
              <a:avLst/>
            </a:prstGeom>
            <a:noFill/>
            <a:ln>
              <a:noFill/>
            </a:ln>
          </p:spPr>
          <p:txBody>
            <a:bodyPr spcFirstLastPara="1" wrap="square" lIns="0" tIns="0" rIns="0" bIns="0" anchor="t" anchorCtr="0">
              <a:noAutofit/>
            </a:bodyPr>
            <a:lstStyle/>
            <a:p>
              <a:pPr marL="80962" marR="0" lvl="0" indent="0" algn="l" rtl="0">
                <a:lnSpc>
                  <a:spcPct val="115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Fluorescent dye tag</a:t>
              </a:r>
              <a:r>
                <a:rPr lang="en-US" sz="1300" b="0" i="0" u="none" strike="noStrike" cap="none">
                  <a:solidFill>
                    <a:schemeClr val="dk1"/>
                  </a:solidFill>
                  <a:latin typeface="Arial"/>
                  <a:ea typeface="Arial"/>
                  <a:cs typeface="Arial"/>
                  <a:sym typeface="Arial"/>
                </a:rPr>
                <a:t>:</a:t>
              </a:r>
              <a:r>
                <a:rPr lang="en-US" sz="1400" b="0" i="0" u="none" strike="noStrike" cap="none">
                  <a:solidFill>
                    <a:schemeClr val="dk1"/>
                  </a:solidFill>
                  <a:latin typeface="Arial"/>
                  <a:ea typeface="Arial"/>
                  <a:cs typeface="Arial"/>
                  <a:sym typeface="Arial"/>
                </a:rPr>
                <a:t> </a:t>
              </a:r>
              <a:r>
                <a:rPr lang="en-US" sz="1300" b="0" i="0" u="none" strike="noStrike" cap="none">
                  <a:solidFill>
                    <a:schemeClr val="dk1"/>
                  </a:solidFill>
                  <a:latin typeface="Arial"/>
                  <a:ea typeface="Arial"/>
                  <a:cs typeface="Arial"/>
                  <a:sym typeface="Arial"/>
                </a:rPr>
                <a:t>Shows up as fluorescent bands when gel is exposed to ultraviolet light source.</a:t>
              </a:r>
              <a:endParaRPr sz="1400" b="0" i="0" u="none" strike="noStrike" cap="none">
                <a:solidFill>
                  <a:srgbClr val="000000"/>
                </a:solidFill>
                <a:latin typeface="Arial"/>
                <a:ea typeface="Arial"/>
                <a:cs typeface="Arial"/>
                <a:sym typeface="Arial"/>
              </a:endParaRPr>
            </a:p>
          </p:txBody>
        </p:sp>
        <p:sp>
          <p:nvSpPr>
            <p:cNvPr id="132" name="Google Shape;132;p20"/>
            <p:cNvSpPr/>
            <p:nvPr/>
          </p:nvSpPr>
          <p:spPr>
            <a:xfrm>
              <a:off x="5760" y="768"/>
              <a:ext cx="3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p:txBody>
        </p:sp>
        <p:cxnSp>
          <p:nvCxnSpPr>
            <p:cNvPr id="133" name="Google Shape;133;p20"/>
            <p:cNvCxnSpPr/>
            <p:nvPr/>
          </p:nvCxnSpPr>
          <p:spPr>
            <a:xfrm rot="10800000" flipH="1">
              <a:off x="4432" y="416"/>
              <a:ext cx="600" cy="600"/>
            </a:xfrm>
            <a:prstGeom prst="straightConnector1">
              <a:avLst/>
            </a:prstGeom>
            <a:noFill/>
            <a:ln w="25400" cap="flat" cmpd="sng">
              <a:solidFill>
                <a:srgbClr val="FF0017"/>
              </a:solidFill>
              <a:prstDash val="solid"/>
              <a:round/>
              <a:headEnd type="stealth" w="med" len="med"/>
              <a:tailEnd type="none" w="sm" len="sm"/>
            </a:ln>
          </p:spPr>
        </p:cxnSp>
        <p:sp>
          <p:nvSpPr>
            <p:cNvPr id="134" name="Google Shape;134;p20"/>
            <p:cNvSpPr/>
            <p:nvPr/>
          </p:nvSpPr>
          <p:spPr>
            <a:xfrm>
              <a:off x="5000" y="1152"/>
              <a:ext cx="2100" cy="600"/>
            </a:xfrm>
            <a:prstGeom prst="rect">
              <a:avLst/>
            </a:prstGeom>
            <a:noFill/>
            <a:ln>
              <a:noFill/>
            </a:ln>
          </p:spPr>
          <p:txBody>
            <a:bodyPr spcFirstLastPara="1" wrap="square" lIns="0" tIns="0" rIns="0" bIns="0" anchor="t" anchorCtr="0">
              <a:noAutofit/>
            </a:bodyPr>
            <a:lstStyle/>
            <a:p>
              <a:pPr marL="80962" marR="0" lvl="0" indent="0" algn="l" rtl="0">
                <a:lnSpc>
                  <a:spcPct val="115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Radioactive tag</a:t>
              </a:r>
              <a:r>
                <a:rPr lang="en-US" sz="1300" b="0" i="0" u="none" strike="noStrike" cap="none">
                  <a:solidFill>
                    <a:schemeClr val="dk1"/>
                  </a:solidFill>
                  <a:latin typeface="Arial"/>
                  <a:ea typeface="Arial"/>
                  <a:cs typeface="Arial"/>
                  <a:sym typeface="Arial"/>
                </a:rPr>
                <a:t>:</a:t>
              </a:r>
              <a:r>
                <a:rPr lang="en-US" sz="1400" b="0" i="0" u="none" strike="noStrike" cap="none">
                  <a:solidFill>
                    <a:schemeClr val="dk1"/>
                  </a:solidFill>
                  <a:latin typeface="Arial"/>
                  <a:ea typeface="Arial"/>
                  <a:cs typeface="Arial"/>
                  <a:sym typeface="Arial"/>
                </a:rPr>
                <a:t> </a:t>
              </a:r>
              <a:r>
                <a:rPr lang="en-US" sz="1300" b="0" i="0" u="none" strike="noStrike" cap="none">
                  <a:solidFill>
                    <a:schemeClr val="dk1"/>
                  </a:solidFill>
                  <a:latin typeface="Arial"/>
                  <a:ea typeface="Arial"/>
                  <a:cs typeface="Arial"/>
                  <a:sym typeface="Arial"/>
                </a:rPr>
                <a:t>Shows up as a dark band when the gel is exposed to photographic film.</a:t>
              </a:r>
              <a:endParaRPr sz="1400" b="0" i="0" u="none" strike="noStrike" cap="none">
                <a:solidFill>
                  <a:srgbClr val="000000"/>
                </a:solidFill>
                <a:latin typeface="Arial"/>
                <a:ea typeface="Arial"/>
                <a:cs typeface="Arial"/>
                <a:sym typeface="Arial"/>
              </a:endParaRPr>
            </a:p>
          </p:txBody>
        </p:sp>
        <p:sp>
          <p:nvSpPr>
            <p:cNvPr id="135" name="Google Shape;135;p20"/>
            <p:cNvSpPr/>
            <p:nvPr/>
          </p:nvSpPr>
          <p:spPr>
            <a:xfrm>
              <a:off x="4504" y="2176"/>
              <a:ext cx="2700" cy="900"/>
            </a:xfrm>
            <a:prstGeom prst="rect">
              <a:avLst/>
            </a:prstGeom>
            <a:noFill/>
            <a:ln>
              <a:noFill/>
            </a:ln>
          </p:spPr>
          <p:txBody>
            <a:bodyPr spcFirstLastPara="1" wrap="square" lIns="0" tIns="0" rIns="0" bIns="0" anchor="t" anchorCtr="0">
              <a:noAutofit/>
            </a:bodyPr>
            <a:lstStyle/>
            <a:p>
              <a:pPr marL="80962" marR="0" lvl="0" indent="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Under appropriate conditions, the probe will bind to a complementary DNA sequence by base pairing, identifying the presence and location of the </a:t>
              </a:r>
              <a:r>
                <a:rPr lang="en-US" sz="1300" b="1" i="0" u="none" strike="noStrike" cap="none">
                  <a:solidFill>
                    <a:schemeClr val="dk1"/>
                  </a:solidFill>
                  <a:latin typeface="Arial"/>
                  <a:ea typeface="Arial"/>
                  <a:cs typeface="Arial"/>
                  <a:sym typeface="Arial"/>
                </a:rPr>
                <a:t>target DNA</a:t>
              </a:r>
              <a:r>
                <a:rPr lang="en-US" sz="1300" b="0" i="0" u="none" strike="noStrike" cap="none">
                  <a:solidFill>
                    <a:schemeClr val="dk1"/>
                  </a:solidFill>
                  <a:latin typeface="Arial"/>
                  <a:ea typeface="Arial"/>
                  <a:cs typeface="Arial"/>
                  <a:sym typeface="Arial"/>
                </a:rPr>
                <a:t> sequence for further analysis.</a:t>
              </a:r>
              <a:endParaRPr sz="1400" b="0" i="0" u="none" strike="noStrike" cap="none">
                <a:solidFill>
                  <a:srgbClr val="000000"/>
                </a:solidFill>
                <a:latin typeface="Arial"/>
                <a:ea typeface="Arial"/>
                <a:cs typeface="Arial"/>
                <a:sym typeface="Arial"/>
              </a:endParaRPr>
            </a:p>
          </p:txBody>
        </p:sp>
        <p:sp>
          <p:nvSpPr>
            <p:cNvPr id="136" name="Google Shape;136;p20"/>
            <p:cNvSpPr/>
            <p:nvPr/>
          </p:nvSpPr>
          <p:spPr>
            <a:xfrm>
              <a:off x="0" y="0"/>
              <a:ext cx="3000" cy="600"/>
            </a:xfrm>
            <a:prstGeom prst="rect">
              <a:avLst/>
            </a:prstGeom>
            <a:noFill/>
            <a:ln>
              <a:noFill/>
            </a:ln>
          </p:spPr>
          <p:txBody>
            <a:bodyPr spcFirstLastPara="1" wrap="square" lIns="0" tIns="0" rIns="0" bIns="0" anchor="t" anchorCtr="0">
              <a:noAutofit/>
            </a:bodyPr>
            <a:lstStyle/>
            <a:p>
              <a:pPr marL="80962" marR="0" lvl="0" indent="0" algn="l" rtl="0">
                <a:lnSpc>
                  <a:spcPct val="115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A </a:t>
              </a:r>
              <a:r>
                <a:rPr lang="en-US" sz="1300" b="1" i="0" u="none" strike="noStrike" cap="none">
                  <a:solidFill>
                    <a:schemeClr val="dk1"/>
                  </a:solidFill>
                  <a:latin typeface="Arial"/>
                  <a:ea typeface="Arial"/>
                  <a:cs typeface="Arial"/>
                  <a:sym typeface="Arial"/>
                </a:rPr>
                <a:t>DNA probe</a:t>
              </a:r>
              <a:r>
                <a:rPr lang="en-US" sz="1300" b="0" i="0" u="none" strike="noStrike" cap="none">
                  <a:solidFill>
                    <a:schemeClr val="dk1"/>
                  </a:solidFill>
                  <a:latin typeface="Arial"/>
                  <a:ea typeface="Arial"/>
                  <a:cs typeface="Arial"/>
                  <a:sym typeface="Arial"/>
                </a:rPr>
                <a:t> is a small fragment of nucleic acid (either cloned or artificially synthesized), that is labeled with an </a:t>
              </a:r>
              <a:r>
                <a:rPr lang="en-US" sz="1300" b="0" i="1" u="none" strike="noStrike" cap="none">
                  <a:solidFill>
                    <a:schemeClr val="dk1"/>
                  </a:solidFill>
                  <a:latin typeface="Arial"/>
                  <a:ea typeface="Arial"/>
                  <a:cs typeface="Arial"/>
                  <a:sym typeface="Arial"/>
                </a:rPr>
                <a:t>enzyme</a:t>
              </a:r>
              <a:r>
                <a:rPr lang="en-US" sz="1300" b="0" i="0" u="none" strike="noStrike" cap="none">
                  <a:solidFill>
                    <a:schemeClr val="dk1"/>
                  </a:solidFill>
                  <a:latin typeface="Arial"/>
                  <a:ea typeface="Arial"/>
                  <a:cs typeface="Arial"/>
                  <a:sym typeface="Arial"/>
                </a:rPr>
                <a:t>, a </a:t>
              </a:r>
              <a:r>
                <a:rPr lang="en-US" sz="1300" b="0" i="1" u="none" strike="noStrike" cap="none">
                  <a:solidFill>
                    <a:schemeClr val="dk1"/>
                  </a:solidFill>
                  <a:latin typeface="Arial"/>
                  <a:ea typeface="Arial"/>
                  <a:cs typeface="Arial"/>
                  <a:sym typeface="Arial"/>
                </a:rPr>
                <a:t>radioactive</a:t>
              </a:r>
              <a:r>
                <a:rPr lang="en-US" sz="1300" b="0" i="0" u="none" strike="noStrike" cap="none">
                  <a:solidFill>
                    <a:schemeClr val="dk1"/>
                  </a:solidFill>
                  <a:latin typeface="Arial"/>
                  <a:ea typeface="Arial"/>
                  <a:cs typeface="Arial"/>
                  <a:sym typeface="Arial"/>
                </a:rPr>
                <a:t> tag, or a </a:t>
              </a:r>
              <a:r>
                <a:rPr lang="en-US" sz="1300" b="0" i="1" u="none" strike="noStrike" cap="none">
                  <a:solidFill>
                    <a:schemeClr val="dk1"/>
                  </a:solidFill>
                  <a:latin typeface="Arial"/>
                  <a:ea typeface="Arial"/>
                  <a:cs typeface="Arial"/>
                  <a:sym typeface="Arial"/>
                </a:rPr>
                <a:t>fluorescent</a:t>
              </a:r>
              <a:r>
                <a:rPr lang="en-US" sz="1300" b="0" i="0" u="none" strike="noStrike" cap="none">
                  <a:solidFill>
                    <a:schemeClr val="dk1"/>
                  </a:solidFill>
                  <a:latin typeface="Arial"/>
                  <a:ea typeface="Arial"/>
                  <a:cs typeface="Arial"/>
                  <a:sym typeface="Arial"/>
                </a:rPr>
                <a:t> dye tag.</a:t>
              </a:r>
              <a:endParaRPr sz="1400" b="0" i="0" u="none" strike="noStrike" cap="none">
                <a:solidFill>
                  <a:srgbClr val="000000"/>
                </a:solidFill>
                <a:latin typeface="Arial"/>
                <a:ea typeface="Arial"/>
                <a:cs typeface="Arial"/>
                <a:sym typeface="Arial"/>
              </a:endParaRPr>
            </a:p>
          </p:txBody>
        </p:sp>
        <p:sp>
          <p:nvSpPr>
            <p:cNvPr id="137" name="Google Shape;137;p20"/>
            <p:cNvSpPr/>
            <p:nvPr/>
          </p:nvSpPr>
          <p:spPr>
            <a:xfrm>
              <a:off x="792" y="3344"/>
              <a:ext cx="2700" cy="600"/>
            </a:xfrm>
            <a:prstGeom prst="rect">
              <a:avLst/>
            </a:prstGeom>
            <a:noFill/>
            <a:ln>
              <a:noFill/>
            </a:ln>
          </p:spPr>
          <p:txBody>
            <a:bodyPr spcFirstLastPara="1" wrap="square" lIns="0" tIns="0" rIns="0" bIns="0" anchor="t" anchorCtr="0">
              <a:noAutofit/>
            </a:bodyPr>
            <a:lstStyle/>
            <a:p>
              <a:pPr marL="80962" marR="0" lvl="0" indent="0" algn="l" rtl="0">
                <a:lnSpc>
                  <a:spcPct val="115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Target DNA strand</a:t>
              </a:r>
              <a:r>
                <a:rPr lang="en-US" sz="1400" b="0" i="0" u="none" strike="noStrike" cap="none">
                  <a:solidFill>
                    <a:schemeClr val="dk1"/>
                  </a:solidFill>
                  <a:latin typeface="Arial"/>
                  <a:ea typeface="Arial"/>
                  <a:cs typeface="Arial"/>
                  <a:sym typeface="Arial"/>
                </a:rPr>
                <a:t> </a:t>
              </a:r>
              <a:r>
                <a:rPr lang="en-US" sz="1300" b="0" i="0" u="none" strike="noStrike" cap="none">
                  <a:solidFill>
                    <a:schemeClr val="dk1"/>
                  </a:solidFill>
                  <a:latin typeface="Arial"/>
                  <a:ea typeface="Arial"/>
                  <a:cs typeface="Arial"/>
                  <a:sym typeface="Arial"/>
                </a:rPr>
                <a:t>(such as a tandem repeat) with a complementary sequence that is being searched for by the probe.</a:t>
              </a:r>
              <a:endParaRPr sz="1400" b="0" i="0" u="none" strike="noStrike" cap="none">
                <a:solidFill>
                  <a:srgbClr val="000000"/>
                </a:solidFill>
                <a:latin typeface="Arial"/>
                <a:ea typeface="Arial"/>
                <a:cs typeface="Arial"/>
                <a:sym typeface="Arial"/>
              </a:endParaRPr>
            </a:p>
          </p:txBody>
        </p:sp>
        <p:cxnSp>
          <p:nvCxnSpPr>
            <p:cNvPr id="138" name="Google Shape;138;p20"/>
            <p:cNvCxnSpPr/>
            <p:nvPr/>
          </p:nvCxnSpPr>
          <p:spPr>
            <a:xfrm>
              <a:off x="4327" y="1280"/>
              <a:ext cx="600" cy="0"/>
            </a:xfrm>
            <a:prstGeom prst="straightConnector1">
              <a:avLst/>
            </a:prstGeom>
            <a:noFill/>
            <a:ln w="25400" cap="flat" cmpd="sng">
              <a:solidFill>
                <a:srgbClr val="FF0017"/>
              </a:solidFill>
              <a:prstDash val="solid"/>
              <a:round/>
              <a:headEnd type="stealth" w="med" len="med"/>
              <a:tailEnd type="none" w="sm" len="sm"/>
            </a:ln>
          </p:spPr>
        </p:cxnSp>
        <p:cxnSp>
          <p:nvCxnSpPr>
            <p:cNvPr id="139" name="Google Shape;139;p20"/>
            <p:cNvCxnSpPr/>
            <p:nvPr/>
          </p:nvCxnSpPr>
          <p:spPr>
            <a:xfrm>
              <a:off x="4072" y="2250"/>
              <a:ext cx="300" cy="0"/>
            </a:xfrm>
            <a:prstGeom prst="straightConnector1">
              <a:avLst/>
            </a:prstGeom>
            <a:noFill/>
            <a:ln w="25400" cap="flat" cmpd="sng">
              <a:solidFill>
                <a:srgbClr val="FF0017"/>
              </a:solidFill>
              <a:prstDash val="solid"/>
              <a:round/>
              <a:headEnd type="oval" w="med" len="med"/>
              <a:tailEnd type="none" w="sm" len="sm"/>
            </a:ln>
          </p:spPr>
        </p:cxnSp>
        <p:cxnSp>
          <p:nvCxnSpPr>
            <p:cNvPr id="140" name="Google Shape;140;p20"/>
            <p:cNvCxnSpPr/>
            <p:nvPr/>
          </p:nvCxnSpPr>
          <p:spPr>
            <a:xfrm>
              <a:off x="2154" y="2975"/>
              <a:ext cx="0" cy="300"/>
            </a:xfrm>
            <a:prstGeom prst="straightConnector1">
              <a:avLst/>
            </a:prstGeom>
            <a:noFill/>
            <a:ln w="25400" cap="flat" cmpd="sng">
              <a:solidFill>
                <a:srgbClr val="FF0017"/>
              </a:solidFill>
              <a:prstDash val="solid"/>
              <a:round/>
              <a:headEnd type="oval" w="med" len="med"/>
              <a:tailEnd type="none" w="sm" len="sm"/>
            </a:ln>
          </p:spPr>
        </p:cxnSp>
        <p:cxnSp>
          <p:nvCxnSpPr>
            <p:cNvPr id="141" name="Google Shape;141;p20"/>
            <p:cNvCxnSpPr/>
            <p:nvPr/>
          </p:nvCxnSpPr>
          <p:spPr>
            <a:xfrm rot="10800000">
              <a:off x="2049" y="663"/>
              <a:ext cx="600" cy="600"/>
            </a:xfrm>
            <a:prstGeom prst="straightConnector1">
              <a:avLst/>
            </a:prstGeom>
            <a:noFill/>
            <a:ln w="25400" cap="flat" cmpd="sng">
              <a:solidFill>
                <a:srgbClr val="FF0017"/>
              </a:solidFill>
              <a:prstDash val="solid"/>
              <a:round/>
              <a:headEnd type="oval" w="med" len="med"/>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913800" y="158517"/>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Gel electrophoresis</a:t>
            </a:r>
            <a:endParaRPr/>
          </a:p>
        </p:txBody>
      </p:sp>
      <p:sp>
        <p:nvSpPr>
          <p:cNvPr id="148" name="Google Shape;148;p21"/>
          <p:cNvSpPr txBox="1">
            <a:spLocks noGrp="1"/>
          </p:cNvSpPr>
          <p:nvPr>
            <p:ph type="body" idx="1"/>
          </p:nvPr>
        </p:nvSpPr>
        <p:spPr>
          <a:xfrm>
            <a:off x="913775" y="1814900"/>
            <a:ext cx="7725600" cy="3424200"/>
          </a:xfrm>
          <a:prstGeom prst="rect">
            <a:avLst/>
          </a:prstGeom>
          <a:noFill/>
          <a:ln>
            <a:noFill/>
          </a:ln>
        </p:spPr>
        <p:txBody>
          <a:bodyPr spcFirstLastPara="1" wrap="square" lIns="91425" tIns="45700" rIns="91425" bIns="45700" anchor="t" anchorCtr="0">
            <a:noAutofit/>
          </a:bodyPr>
          <a:lstStyle/>
          <a:p>
            <a:pPr marL="412750" lvl="0" indent="-285750" algn="l" rtl="0">
              <a:lnSpc>
                <a:spcPct val="154888"/>
              </a:lnSpc>
              <a:spcBef>
                <a:spcPts val="1988"/>
              </a:spcBef>
              <a:spcAft>
                <a:spcPts val="0"/>
              </a:spcAft>
              <a:buClr>
                <a:srgbClr val="FF0D0D"/>
              </a:buClr>
              <a:buSzPts val="2160"/>
              <a:buChar char="•"/>
            </a:pPr>
            <a:r>
              <a:rPr lang="en-US" sz="1800" u="sng"/>
              <a:t>Molecules of different sizes (molecular weights) become separated on the gel surface</a:t>
            </a:r>
            <a:r>
              <a:rPr lang="en-US" sz="1800"/>
              <a:t>. - Smaller fragments travel further in the gel</a:t>
            </a:r>
            <a:endParaRPr sz="1800"/>
          </a:p>
          <a:p>
            <a:pPr marL="412750" lvl="0" indent="-262890" algn="l" rtl="0">
              <a:lnSpc>
                <a:spcPct val="154888"/>
              </a:lnSpc>
              <a:spcBef>
                <a:spcPts val="1988"/>
              </a:spcBef>
              <a:spcAft>
                <a:spcPts val="0"/>
              </a:spcAft>
              <a:buSzPts val="1800"/>
              <a:buChar char="•"/>
            </a:pPr>
            <a:r>
              <a:rPr lang="en-US" sz="1800"/>
              <a:t>There is a molecular ladder which is DNA sequences of known lengths that are used to help identify the lengths of unknown samples</a:t>
            </a:r>
            <a:endParaRPr sz="1800"/>
          </a:p>
          <a:p>
            <a:pPr marL="412750" lvl="0" indent="-262890" algn="l" rtl="0">
              <a:lnSpc>
                <a:spcPct val="154888"/>
              </a:lnSpc>
              <a:spcBef>
                <a:spcPts val="1988"/>
              </a:spcBef>
              <a:spcAft>
                <a:spcPts val="0"/>
              </a:spcAft>
              <a:buSzPts val="1800"/>
              <a:buChar char="•"/>
            </a:pPr>
            <a:r>
              <a:rPr lang="en-US" sz="1800"/>
              <a:t>There is often also a negative control which checks for contamination (It is a sample that is run without any DNA)</a:t>
            </a:r>
            <a:endParaRPr sz="1800"/>
          </a:p>
          <a:p>
            <a:pPr marL="412750" lvl="0" indent="-262890" algn="l" rtl="0">
              <a:lnSpc>
                <a:spcPct val="154888"/>
              </a:lnSpc>
              <a:spcBef>
                <a:spcPts val="1988"/>
              </a:spcBef>
              <a:spcAft>
                <a:spcPts val="0"/>
              </a:spcAft>
              <a:buSzPts val="1800"/>
              <a:buChar char="•"/>
            </a:pPr>
            <a:r>
              <a:rPr lang="en-US" sz="1800"/>
              <a:t>Each band has thousands of DNA strands</a:t>
            </a:r>
            <a:endParaRPr sz="1800"/>
          </a:p>
        </p:txBody>
      </p:sp>
      <p:pic>
        <p:nvPicPr>
          <p:cNvPr id="149" name="Google Shape;149;p21"/>
          <p:cNvPicPr preferRelativeResize="0"/>
          <p:nvPr/>
        </p:nvPicPr>
        <p:blipFill rotWithShape="1">
          <a:blip r:embed="rId3">
            <a:alphaModFix/>
          </a:blip>
          <a:srcRect/>
          <a:stretch/>
        </p:blipFill>
        <p:spPr>
          <a:xfrm>
            <a:off x="9049200" y="1754834"/>
            <a:ext cx="2935600" cy="3182975"/>
          </a:xfrm>
          <a:prstGeom prst="rect">
            <a:avLst/>
          </a:prstGeom>
          <a:noFill/>
          <a:ln>
            <a:noFill/>
          </a:ln>
        </p:spPr>
      </p:pic>
      <p:sp>
        <p:nvSpPr>
          <p:cNvPr id="150" name="Google Shape;150;p21"/>
          <p:cNvSpPr txBox="1"/>
          <p:nvPr/>
        </p:nvSpPr>
        <p:spPr>
          <a:xfrm>
            <a:off x="10194325" y="5109600"/>
            <a:ext cx="1790400" cy="40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bp refers to how many base pairs are in the DNA sample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994600" y="-135908"/>
            <a:ext cx="10364400" cy="159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can affect results?</a:t>
            </a:r>
            <a:endParaRPr/>
          </a:p>
        </p:txBody>
      </p:sp>
      <p:sp>
        <p:nvSpPr>
          <p:cNvPr id="157" name="Google Shape;157;p22"/>
          <p:cNvSpPr txBox="1">
            <a:spLocks noGrp="1"/>
          </p:cNvSpPr>
          <p:nvPr>
            <p:ph type="body" idx="1"/>
          </p:nvPr>
        </p:nvSpPr>
        <p:spPr>
          <a:xfrm>
            <a:off x="913775" y="2367093"/>
            <a:ext cx="10364400" cy="342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Voltage-</a:t>
            </a:r>
            <a:r>
              <a:rPr lang="en-US"/>
              <a:t> stronger the electric force the further the DNA travels</a:t>
            </a:r>
            <a:endParaRPr/>
          </a:p>
          <a:p>
            <a:pPr marL="0" lvl="0" indent="0" algn="l" rtl="0">
              <a:spcBef>
                <a:spcPts val="1000"/>
              </a:spcBef>
              <a:spcAft>
                <a:spcPts val="0"/>
              </a:spcAft>
              <a:buNone/>
            </a:pPr>
            <a:r>
              <a:rPr lang="en-US" b="1"/>
              <a:t>Gel composition- </a:t>
            </a:r>
            <a:r>
              <a:rPr lang="en-US"/>
              <a:t>the thicker the gel is, the slower the DNA moves</a:t>
            </a:r>
            <a:endParaRPr/>
          </a:p>
          <a:p>
            <a:pPr marL="0" lvl="0" indent="0" algn="l" rtl="0">
              <a:spcBef>
                <a:spcPts val="1000"/>
              </a:spcBef>
              <a:spcAft>
                <a:spcPts val="0"/>
              </a:spcAft>
              <a:buNone/>
            </a:pPr>
            <a:r>
              <a:rPr lang="en-US" b="1"/>
              <a:t>Buffer concentration-</a:t>
            </a:r>
            <a:r>
              <a:rPr lang="en-US"/>
              <a:t> the greater concentration of ions, the more electric current is conducted through the gel (if more, it can move further)</a:t>
            </a:r>
            <a:endParaRPr/>
          </a:p>
          <a:p>
            <a:pPr marL="0" lvl="0" indent="0" algn="l" rtl="0">
              <a:spcBef>
                <a:spcPts val="1000"/>
              </a:spcBef>
              <a:spcAft>
                <a:spcPts val="0"/>
              </a:spcAft>
              <a:buNone/>
            </a:pPr>
            <a:r>
              <a:rPr lang="en-US" b="1"/>
              <a:t>Time-</a:t>
            </a:r>
            <a:r>
              <a:rPr lang="en-US"/>
              <a:t> the longer the current is applied, the further it travels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913775" y="618517"/>
            <a:ext cx="10364400" cy="159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Applications</a:t>
            </a:r>
            <a:endParaRPr/>
          </a:p>
        </p:txBody>
      </p:sp>
      <p:sp>
        <p:nvSpPr>
          <p:cNvPr id="164" name="Google Shape;164;p23"/>
          <p:cNvSpPr txBox="1">
            <a:spLocks noGrp="1"/>
          </p:cNvSpPr>
          <p:nvPr>
            <p:ph type="body" idx="1"/>
          </p:nvPr>
        </p:nvSpPr>
        <p:spPr>
          <a:xfrm>
            <a:off x="913775" y="2367093"/>
            <a:ext cx="10364400" cy="3424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Forensic investigations</a:t>
            </a:r>
            <a:endParaRPr/>
          </a:p>
          <a:p>
            <a:pPr marL="457200" lvl="0" indent="-342900" algn="l" rtl="0">
              <a:spcBef>
                <a:spcPts val="0"/>
              </a:spcBef>
              <a:spcAft>
                <a:spcPts val="0"/>
              </a:spcAft>
              <a:buSzPts val="1800"/>
              <a:buChar char="-"/>
            </a:pPr>
            <a:r>
              <a:rPr lang="en-US"/>
              <a:t>examining disease</a:t>
            </a:r>
            <a:endParaRPr/>
          </a:p>
          <a:p>
            <a:pPr marL="457200" lvl="0" indent="-342900" algn="l" rtl="0">
              <a:spcBef>
                <a:spcPts val="0"/>
              </a:spcBef>
              <a:spcAft>
                <a:spcPts val="0"/>
              </a:spcAft>
              <a:buSzPts val="1800"/>
              <a:buChar char="-"/>
            </a:pPr>
            <a:r>
              <a:rPr lang="en-US"/>
              <a:t>paternity disputes</a:t>
            </a:r>
            <a:endParaRPr/>
          </a:p>
          <a:p>
            <a:pPr marL="457200" lvl="0" indent="-342900" algn="l" rtl="0">
              <a:spcBef>
                <a:spcPts val="0"/>
              </a:spcBef>
              <a:spcAft>
                <a:spcPts val="0"/>
              </a:spcAft>
              <a:buSzPts val="1800"/>
              <a:buChar char="-"/>
            </a:pPr>
            <a:r>
              <a:rPr lang="en-US"/>
              <a:t>identifying people in mass disasters</a:t>
            </a:r>
            <a:endParaRPr/>
          </a:p>
          <a:p>
            <a:pPr marL="457200" lvl="0" indent="-342900" algn="l" rtl="0">
              <a:spcBef>
                <a:spcPts val="0"/>
              </a:spcBef>
              <a:spcAft>
                <a:spcPts val="0"/>
              </a:spcAft>
              <a:buSzPts val="1800"/>
              <a:buChar char="-"/>
            </a:pPr>
            <a:r>
              <a:rPr lang="en-US"/>
              <a:t>how closely related species are</a:t>
            </a:r>
            <a:endParaRPr/>
          </a:p>
          <a:p>
            <a:pPr marL="457200" lvl="0" indent="-342900" algn="l" rtl="0">
              <a:spcBef>
                <a:spcPts val="0"/>
              </a:spcBef>
              <a:spcAft>
                <a:spcPts val="0"/>
              </a:spcAft>
              <a:buSzPts val="1800"/>
              <a:buChar char="-"/>
            </a:pPr>
            <a:r>
              <a:rPr lang="en-US"/>
              <a:t>match for organ donors</a:t>
            </a:r>
            <a:endParaRPr/>
          </a:p>
        </p:txBody>
      </p:sp>
      <p:pic>
        <p:nvPicPr>
          <p:cNvPr id="165" name="Google Shape;165;p23"/>
          <p:cNvPicPr preferRelativeResize="0"/>
          <p:nvPr/>
        </p:nvPicPr>
        <p:blipFill>
          <a:blip r:embed="rId3">
            <a:alphaModFix/>
          </a:blip>
          <a:stretch>
            <a:fillRect/>
          </a:stretch>
        </p:blipFill>
        <p:spPr>
          <a:xfrm>
            <a:off x="8447775" y="1276905"/>
            <a:ext cx="3165125" cy="285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913775" y="618517"/>
            <a:ext cx="10364400" cy="159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What DNA is used?</a:t>
            </a:r>
            <a:endParaRPr/>
          </a:p>
        </p:txBody>
      </p:sp>
      <p:sp>
        <p:nvSpPr>
          <p:cNvPr id="180" name="Google Shape;180;p25"/>
          <p:cNvSpPr txBox="1">
            <a:spLocks noGrp="1"/>
          </p:cNvSpPr>
          <p:nvPr>
            <p:ph type="body" idx="1"/>
          </p:nvPr>
        </p:nvSpPr>
        <p:spPr>
          <a:xfrm>
            <a:off x="913775" y="2367093"/>
            <a:ext cx="10364400" cy="342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Short tandem repeats- small section of repeated nucleotides that vary in length from person to person. </a:t>
            </a:r>
            <a:endParaRPr/>
          </a:p>
          <a:p>
            <a:pPr marL="0" lvl="0" indent="0" algn="l" rtl="0">
              <a:spcBef>
                <a:spcPts val="1000"/>
              </a:spcBef>
              <a:spcAft>
                <a:spcPts val="0"/>
              </a:spcAft>
              <a:buNone/>
            </a:pPr>
            <a:r>
              <a:rPr lang="en-US"/>
              <a:t>Found in non-coding regions</a:t>
            </a:r>
            <a:endParaRPr/>
          </a:p>
          <a:p>
            <a:pPr marL="0" lvl="0" indent="0" algn="l" rtl="0">
              <a:spcBef>
                <a:spcPts val="1000"/>
              </a:spcBef>
              <a:spcAft>
                <a:spcPts val="0"/>
              </a:spcAft>
              <a:buNone/>
            </a:pPr>
            <a:r>
              <a:rPr lang="en-US"/>
              <a:t>If two pieces of STD’s match they then they are the same person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Widescreen</PresentationFormat>
  <Paragraphs>81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Impact</vt:lpstr>
      <vt:lpstr>Times New Roman</vt:lpstr>
      <vt:lpstr>Simple Light</vt:lpstr>
      <vt:lpstr>PowerPoint Presentation</vt:lpstr>
      <vt:lpstr>GEL ELECTROPHORESIS </vt:lpstr>
      <vt:lpstr>GEL ELECTROPHORESIS </vt:lpstr>
      <vt:lpstr>Separate DNA fragments according to size</vt:lpstr>
      <vt:lpstr>HOW DNA PROBES WORK</vt:lpstr>
      <vt:lpstr>Gel electrophoresis</vt:lpstr>
      <vt:lpstr>What can affect results?</vt:lpstr>
      <vt:lpstr>Applications</vt:lpstr>
      <vt:lpstr>What DNA is used?</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Downer</dc:creator>
  <cp:lastModifiedBy>Brittney Downer</cp:lastModifiedBy>
  <cp:revision>1</cp:revision>
  <dcterms:modified xsi:type="dcterms:W3CDTF">2022-02-24T04:02:01Z</dcterms:modified>
</cp:coreProperties>
</file>