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3FA296-5922-42B2-8EFC-5480BCAE6705}">
  <a:tblStyle styleId="{EC3FA296-5922-42B2-8EFC-5480BCAE67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77765ea8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77765ea80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177765ea80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77765ea8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77765ea80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177765ea80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E6B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241400" y="820425"/>
            <a:ext cx="7126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61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</a:rPr>
              <a:t>LI: </a:t>
            </a:r>
            <a:r>
              <a:rPr lang="en-US" sz="3000">
                <a:solidFill>
                  <a:schemeClr val="dk1"/>
                </a:solidFill>
              </a:rPr>
              <a:t>To understand how DNA manipulation techniques can produce recombinant plasmids. </a:t>
            </a:r>
            <a:endParaRPr sz="3000">
              <a:solidFill>
                <a:schemeClr val="dk1"/>
              </a:solidFill>
            </a:endParaRPr>
          </a:p>
          <a:p>
            <a:pPr marL="0" marR="361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 marL="0" marR="361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</a:rPr>
              <a:t>SC: </a:t>
            </a:r>
            <a:r>
              <a:rPr lang="en-US" sz="3000">
                <a:solidFill>
                  <a:schemeClr val="dk1"/>
                </a:solidFill>
              </a:rPr>
              <a:t>I can identify DNA manipulation techniques used.</a:t>
            </a:r>
            <a:endParaRPr sz="3000">
              <a:solidFill>
                <a:schemeClr val="dk1"/>
              </a:solidFill>
            </a:endParaRPr>
          </a:p>
          <a:p>
            <a:pPr marL="0" marR="361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I can describe the steps to create recombinant plasmids.</a:t>
            </a:r>
            <a:r>
              <a:rPr lang="en-US" sz="3600">
                <a:solidFill>
                  <a:schemeClr val="dk1"/>
                </a:solidFill>
              </a:rPr>
              <a:t> 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550" y="1027142"/>
            <a:ext cx="4338383" cy="433838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241400" y="66775"/>
            <a:ext cx="633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 3, AOS1 Recombinant Plasmids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0" y="5708100"/>
            <a:ext cx="4995900" cy="114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900" i="1">
                <a:solidFill>
                  <a:schemeClr val="dk1"/>
                </a:solidFill>
              </a:rPr>
              <a:t>the use of recombinant plasmids as vectors </a:t>
            </a:r>
            <a:r>
              <a:rPr lang="en-US" sz="1900" i="1" strike="sngStrike">
                <a:solidFill>
                  <a:schemeClr val="dk1"/>
                </a:solidFill>
              </a:rPr>
              <a:t>to transform bacterial cells as demonstrated by the production of human insulin</a:t>
            </a:r>
            <a:endParaRPr sz="2300" i="1" strike="sngStrik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0655" y="923214"/>
            <a:ext cx="5308800" cy="54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None/>
            </a:pPr>
            <a:r>
              <a:rPr lang="en-US" sz="2000" u="sng">
                <a:solidFill>
                  <a:schemeClr val="dk1"/>
                </a:solidFill>
              </a:rPr>
              <a:t>plasmids: A</a:t>
            </a:r>
            <a:r>
              <a:rPr lang="en-US" sz="2000" u="sng">
                <a:solidFill>
                  <a:schemeClr val="dk1"/>
                </a:solidFill>
                <a:highlight>
                  <a:srgbClr val="FFFFFF"/>
                </a:highlight>
              </a:rPr>
              <a:t> small, circular, double-stranded DNA molecule that is separate from a cell's chromosomal DNA. </a:t>
            </a:r>
            <a:r>
              <a:rPr lang="en-US" sz="2000">
                <a:solidFill>
                  <a:schemeClr val="dk1"/>
                </a:solidFill>
              </a:rPr>
              <a:t> It occurs naturally in bacteria (loop of dna).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5"/>
              <a:buNone/>
            </a:pPr>
            <a:r>
              <a:rPr lang="en-US" sz="2000">
                <a:solidFill>
                  <a:schemeClr val="dk1"/>
                </a:solidFill>
              </a:rPr>
              <a:t>Some bacteria have none, some have many. </a:t>
            </a:r>
            <a:endParaRPr sz="2000">
              <a:solidFill>
                <a:schemeClr val="dk1"/>
              </a:solidFill>
            </a:endParaRPr>
          </a:p>
          <a:p>
            <a:pPr marL="12700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95"/>
              <a:buNone/>
            </a:pPr>
            <a:r>
              <a:rPr lang="en-US" sz="2000">
                <a:solidFill>
                  <a:schemeClr val="dk1"/>
                </a:solidFill>
              </a:rPr>
              <a:t>e.g’s include antibiotic resistance genes, poison resistance genes and col plasmids – produce proteins that kill other bacteria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514476" y="-17463"/>
            <a:ext cx="9180513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PLASMIDS</a:t>
            </a:r>
            <a:endParaRPr/>
          </a:p>
        </p:txBody>
      </p:sp>
      <p:grpSp>
        <p:nvGrpSpPr>
          <p:cNvPr id="91" name="Google Shape;91;p17"/>
          <p:cNvGrpSpPr/>
          <p:nvPr/>
        </p:nvGrpSpPr>
        <p:grpSpPr>
          <a:xfrm>
            <a:off x="5689601" y="2346326"/>
            <a:ext cx="2690813" cy="1979613"/>
            <a:chOff x="3732" y="2102"/>
            <a:chExt cx="2410" cy="1774"/>
          </a:xfrm>
        </p:grpSpPr>
        <p:pic>
          <p:nvPicPr>
            <p:cNvPr id="92" name="Google Shape;9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32" y="2539"/>
              <a:ext cx="2410" cy="1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7"/>
            <p:cNvSpPr/>
            <p:nvPr/>
          </p:nvSpPr>
          <p:spPr>
            <a:xfrm>
              <a:off x="4803" y="2102"/>
              <a:ext cx="1245" cy="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Bacterium:</a:t>
              </a:r>
              <a:br>
                <a:rPr lang="en-US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3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Agrobacterium tumefaciens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4207" y="3668"/>
              <a:ext cx="61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Plasmid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" name="Google Shape;95;p17"/>
          <p:cNvGrpSpPr/>
          <p:nvPr/>
        </p:nvGrpSpPr>
        <p:grpSpPr>
          <a:xfrm>
            <a:off x="6135688" y="3679826"/>
            <a:ext cx="1422400" cy="2841625"/>
            <a:chOff x="0" y="0"/>
            <a:chExt cx="1273" cy="2547"/>
          </a:xfrm>
        </p:grpSpPr>
        <p:sp>
          <p:nvSpPr>
            <p:cNvPr id="96" name="Google Shape;96;p17"/>
            <p:cNvSpPr/>
            <p:nvPr/>
          </p:nvSpPr>
          <p:spPr>
            <a:xfrm>
              <a:off x="345" y="2171"/>
              <a:ext cx="928" cy="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Plasmid with foreign gene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" name="Google Shape;97;p17"/>
            <p:cNvGrpSpPr/>
            <p:nvPr/>
          </p:nvGrpSpPr>
          <p:grpSpPr>
            <a:xfrm>
              <a:off x="0" y="0"/>
              <a:ext cx="1231" cy="2171"/>
              <a:chOff x="0" y="0"/>
              <a:chExt cx="1231" cy="2171"/>
            </a:xfrm>
          </p:grpSpPr>
          <p:pic>
            <p:nvPicPr>
              <p:cNvPr id="98" name="Google Shape;98;p1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29" y="1513"/>
                <a:ext cx="702" cy="6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9" name="Google Shape;99;p17"/>
              <p:cNvSpPr/>
              <p:nvPr/>
            </p:nvSpPr>
            <p:spPr>
              <a:xfrm>
                <a:off x="0" y="0"/>
                <a:ext cx="486" cy="1748"/>
              </a:xfrm>
              <a:custGeom>
                <a:avLst/>
                <a:gdLst/>
                <a:ahLst/>
                <a:cxnLst/>
                <a:rect l="l" t="t" r="r" b="b"/>
                <a:pathLst>
                  <a:path w="18230" h="21600" extrusionOk="0">
                    <a:moveTo>
                      <a:pt x="5020" y="0"/>
                    </a:moveTo>
                    <a:cubicBezTo>
                      <a:pt x="-3370" y="3557"/>
                      <a:pt x="-2677" y="18153"/>
                      <a:pt x="18230" y="21600"/>
                    </a:cubicBezTo>
                  </a:path>
                </a:pathLst>
              </a:custGeom>
              <a:noFill/>
              <a:ln w="63500" cap="flat" cmpd="sng">
                <a:solidFill>
                  <a:srgbClr val="2D00F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0" name="Google Shape;100;p17"/>
          <p:cNvGrpSpPr/>
          <p:nvPr/>
        </p:nvGrpSpPr>
        <p:grpSpPr>
          <a:xfrm>
            <a:off x="7442232" y="2098676"/>
            <a:ext cx="3212343" cy="4697519"/>
            <a:chOff x="6" y="0"/>
            <a:chExt cx="2875" cy="4208"/>
          </a:xfrm>
        </p:grpSpPr>
        <p:pic>
          <p:nvPicPr>
            <p:cNvPr id="101" name="Google Shape;101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9" y="0"/>
              <a:ext cx="2252" cy="4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7"/>
            <p:cNvSpPr/>
            <p:nvPr/>
          </p:nvSpPr>
          <p:spPr>
            <a:xfrm>
              <a:off x="109" y="2202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2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Plant infected by bacterium with foreign gene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 rot="-6356724">
              <a:off x="810" y="2063"/>
              <a:ext cx="128" cy="1769"/>
            </a:xfrm>
            <a:custGeom>
              <a:avLst/>
              <a:gdLst/>
              <a:ahLst/>
              <a:cxnLst/>
              <a:rect l="l" t="t" r="r" b="b"/>
              <a:pathLst>
                <a:path w="7055" h="21600" extrusionOk="0">
                  <a:moveTo>
                    <a:pt x="6143" y="0"/>
                  </a:moveTo>
                  <a:cubicBezTo>
                    <a:pt x="11625" y="7098"/>
                    <a:pt x="-9975" y="15726"/>
                    <a:pt x="5873" y="21600"/>
                  </a:cubicBezTo>
                </a:path>
              </a:pathLst>
            </a:custGeom>
            <a:noFill/>
            <a:ln w="63500" cap="flat" cmpd="sng">
              <a:solidFill>
                <a:srgbClr val="2D00F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18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{EC3FA296-5922-42B2-8EFC-5480BCAE6705}</a:tableStyleId>
              </a:tblPr>
              <a:tblGrid>
                <a:gridCol w="122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b="1">
                          <a:highlight>
                            <a:srgbClr val="FFFFFF"/>
                          </a:highlight>
                        </a:rPr>
                        <a:t>Plasmid features</a:t>
                      </a:r>
                      <a:endParaRPr sz="1300" b="1"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 anchor="b">
                    <a:lnR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97B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b="1">
                          <a:highlight>
                            <a:srgbClr val="FFFFFF"/>
                          </a:highlight>
                        </a:rPr>
                        <a:t>Function</a:t>
                      </a:r>
                      <a:endParaRPr sz="1300" b="1"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 anchor="b">
                    <a:lnL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F97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b="1">
                          <a:highlight>
                            <a:srgbClr val="FFFFFF"/>
                          </a:highlight>
                        </a:rPr>
                        <a:t>Origin of replication (ORI)</a:t>
                      </a:r>
                      <a:endParaRPr sz="1300" b="1"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R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u="sng">
                          <a:highlight>
                            <a:srgbClr val="FFFFFF"/>
                          </a:highlight>
                        </a:rPr>
                        <a:t>Sequence found in prokaryotes that signal the start site of DNA replication. </a:t>
                      </a:r>
                      <a:endParaRPr sz="1300" u="sng"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b="1">
                          <a:highlight>
                            <a:srgbClr val="FFFFFF"/>
                          </a:highlight>
                        </a:rPr>
                        <a:t>Antibiotic resistance gene</a:t>
                      </a:r>
                      <a:endParaRPr sz="1300" b="1"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R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u="sng">
                          <a:highlight>
                            <a:srgbClr val="FFFFFF"/>
                          </a:highlight>
                        </a:rPr>
                        <a:t>Gene which confers antibiotic resistance,  such as ampicillin (</a:t>
                      </a:r>
                      <a:r>
                        <a:rPr lang="en-US" sz="1300" i="1" u="sng">
                          <a:highlight>
                            <a:srgbClr val="FFFFFF"/>
                          </a:highlight>
                        </a:rPr>
                        <a:t>Amp</a:t>
                      </a:r>
                      <a:r>
                        <a:rPr lang="en-US" sz="950" u="sng">
                          <a:highlight>
                            <a:srgbClr val="FFFFFF"/>
                          </a:highlight>
                        </a:rPr>
                        <a:t>R</a:t>
                      </a:r>
                      <a:r>
                        <a:rPr lang="en-US" sz="1300" u="sng">
                          <a:highlight>
                            <a:srgbClr val="FFFFFF"/>
                          </a:highlight>
                        </a:rPr>
                        <a:t>). </a:t>
                      </a:r>
                      <a:endParaRPr sz="1300" u="sng"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b="1">
                          <a:highlight>
                            <a:srgbClr val="FFFFFF"/>
                          </a:highlight>
                        </a:rPr>
                        <a:t>Promoter region</a:t>
                      </a:r>
                      <a:endParaRPr sz="1300" b="1"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R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>
                          <a:highlight>
                            <a:srgbClr val="FFFFFF"/>
                          </a:highlight>
                        </a:rPr>
                        <a:t>Promoters are found upstream of their target genes. The sequence of the promoter region </a:t>
                      </a:r>
                      <a:r>
                        <a:rPr lang="en-US" sz="1300" u="sng">
                          <a:highlight>
                            <a:srgbClr val="FFFFFF"/>
                          </a:highlight>
                        </a:rPr>
                        <a:t>controls the binding of the RNA polymerase;</a:t>
                      </a:r>
                      <a:r>
                        <a:rPr lang="en-US" sz="1300">
                          <a:highlight>
                            <a:srgbClr val="FFFFFF"/>
                          </a:highlight>
                        </a:rPr>
                        <a:t> therefore, promoters play a large role in determining where and when your gene of interest will be expressed.</a:t>
                      </a:r>
                      <a:endParaRPr sz="1300"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b="1">
                          <a:highlight>
                            <a:srgbClr val="FFFFFF"/>
                          </a:highlight>
                        </a:rPr>
                        <a:t>Reporter gene</a:t>
                      </a:r>
                      <a:endParaRPr sz="1300" b="1"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R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300" u="sng">
                          <a:highlight>
                            <a:srgbClr val="FFFFFF"/>
                          </a:highlight>
                        </a:rPr>
                        <a:t>A gene with easily identifiable phenotype that can be used to identify whether a plasmid has taken up the gene of interest. Eg: Fluorescent protein</a:t>
                      </a:r>
                      <a:endParaRPr sz="1300" u="sng"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19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0124" y="0"/>
            <a:ext cx="5091875" cy="60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6134125" y="5254025"/>
            <a:ext cx="30000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Plasmid pBR322 with many cloning sites present throughout the plasmid (the numbers represent the distance clockwise from the origin in base pairs).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54" y="509238"/>
            <a:ext cx="9753775" cy="58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538800" y="1079550"/>
            <a:ext cx="107394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en-US" sz="3000" b="1" u="sng"/>
              <a:t>VECTOR</a:t>
            </a:r>
            <a:r>
              <a:rPr lang="en-US" sz="3000" u="sng"/>
              <a:t> =  a means of introducing foreign DNA into an organism; plasmids are a popular vector in bacterial transformation</a:t>
            </a:r>
            <a:endParaRPr sz="3000" u="sng"/>
          </a:p>
          <a:p>
            <a:pPr marL="228600" lvl="0" indent="-122872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endParaRPr sz="1665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265"/>
              <a:buChar char="•"/>
            </a:pPr>
            <a:r>
              <a:rPr lang="en-US" sz="2265"/>
              <a:t>all vectors must have the following properties:</a:t>
            </a:r>
            <a:endParaRPr sz="2600"/>
          </a:p>
          <a:p>
            <a:pPr marL="228600" lvl="0" indent="-13462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endParaRPr sz="2080"/>
          </a:p>
          <a:p>
            <a:pPr marL="685800" lvl="1" indent="-266700" algn="l" rtl="0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SzPts val="2080"/>
              <a:buChar char="•"/>
            </a:pPr>
            <a:r>
              <a:rPr lang="en-US" sz="2080"/>
              <a:t>be able to </a:t>
            </a:r>
            <a:r>
              <a:rPr lang="en-US" sz="2080" b="1"/>
              <a:t>replicate</a:t>
            </a:r>
            <a:r>
              <a:rPr lang="en-US" sz="2080"/>
              <a:t> inside their host organism.</a:t>
            </a:r>
            <a:endParaRPr sz="2400"/>
          </a:p>
          <a:p>
            <a:pPr marL="228600" lvl="0" indent="-13462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endParaRPr sz="2080"/>
          </a:p>
          <a:p>
            <a:pPr marL="685800" lvl="1" indent="-266700" algn="l" rtl="0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SzPts val="2080"/>
              <a:buChar char="•"/>
            </a:pPr>
            <a:r>
              <a:rPr lang="en-US" sz="2080"/>
              <a:t>have one or more </a:t>
            </a:r>
            <a:r>
              <a:rPr lang="en-US" sz="2080" b="1"/>
              <a:t>sites</a:t>
            </a:r>
            <a:r>
              <a:rPr lang="en-US" sz="2080"/>
              <a:t> at which a </a:t>
            </a:r>
            <a:r>
              <a:rPr lang="en-US" sz="2080" b="1"/>
              <a:t>restriction enzyme can cut</a:t>
            </a:r>
            <a:r>
              <a:rPr lang="en-US" sz="2080"/>
              <a:t>.</a:t>
            </a:r>
            <a:endParaRPr sz="2400"/>
          </a:p>
          <a:p>
            <a:pPr marL="228600" lvl="0" indent="-13462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endParaRPr sz="2080"/>
          </a:p>
          <a:p>
            <a:pPr marL="685800" lvl="1" indent="-266700" algn="l" rtl="0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SzPts val="2080"/>
              <a:buChar char="•"/>
            </a:pPr>
            <a:r>
              <a:rPr lang="en-US" sz="2080"/>
              <a:t>have some kind of </a:t>
            </a:r>
            <a:r>
              <a:rPr lang="en-US" sz="2080" b="1"/>
              <a:t>genetic marker</a:t>
            </a:r>
            <a:r>
              <a:rPr lang="en-US" sz="2080"/>
              <a:t> that allows them to be easily identified.</a:t>
            </a:r>
            <a:endParaRPr sz="2400"/>
          </a:p>
          <a:p>
            <a:pPr marL="228600" lvl="0" indent="-13462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endParaRPr sz="2080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en-US" sz="2265"/>
              <a:t>organisms such as bacteria, viruses and yeasts have DNA which behaves in this wa</a:t>
            </a:r>
            <a:r>
              <a:rPr lang="en-US" sz="1665"/>
              <a:t>Y.</a:t>
            </a:r>
            <a:endParaRPr sz="1665"/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913799" y="-291986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VECTORS FOR GENE CLONING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0889" y="4960926"/>
            <a:ext cx="2970213" cy="189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0014" y="5084763"/>
            <a:ext cx="1406525" cy="139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6225" y="5157789"/>
            <a:ext cx="238125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19475" y="180300"/>
            <a:ext cx="7684500" cy="45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 for Recombinant Plasmid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219475" y="943200"/>
            <a:ext cx="5280300" cy="59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9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1 </a:t>
            </a:r>
            <a:r>
              <a:rPr lang="en-US" sz="2000" u="sng">
                <a:solidFill>
                  <a:schemeClr val="dk1"/>
                </a:solidFill>
              </a:rPr>
              <a:t>The target DNA </a:t>
            </a:r>
            <a:r>
              <a:rPr lang="en-US" sz="2000">
                <a:solidFill>
                  <a:schemeClr val="dk1"/>
                </a:solidFill>
              </a:rPr>
              <a:t>(eg: insulin gene),</a:t>
            </a:r>
            <a:r>
              <a:rPr lang="en-US" sz="2000" u="sng">
                <a:solidFill>
                  <a:schemeClr val="dk1"/>
                </a:solidFill>
              </a:rPr>
              <a:t> is cut </a:t>
            </a:r>
            <a:r>
              <a:rPr lang="en-US" sz="2000">
                <a:solidFill>
                  <a:schemeClr val="dk1"/>
                </a:solidFill>
              </a:rPr>
              <a:t>out using a sticky-end restriction enzyme and then isolated.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9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2 </a:t>
            </a:r>
            <a:r>
              <a:rPr lang="en-US" sz="2000" u="sng">
                <a:solidFill>
                  <a:schemeClr val="dk1"/>
                </a:solidFill>
              </a:rPr>
              <a:t>The bacterial plasmid is cut by the same restriction enzyme.</a:t>
            </a:r>
            <a:r>
              <a:rPr lang="en-US" sz="2000">
                <a:solidFill>
                  <a:schemeClr val="dk1"/>
                </a:solidFill>
              </a:rPr>
              <a:t> The plasmid and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the target DNA now have the same sticky ends with exposed bases that are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complementary to each other.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9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3 </a:t>
            </a:r>
            <a:r>
              <a:rPr lang="en-US" sz="2000" u="sng">
                <a:solidFill>
                  <a:schemeClr val="dk1"/>
                </a:solidFill>
              </a:rPr>
              <a:t>The INS gene and plasmids are placed together.</a:t>
            </a:r>
            <a:r>
              <a:rPr lang="en-US" sz="2000">
                <a:solidFill>
                  <a:schemeClr val="dk1"/>
                </a:solidFill>
              </a:rPr>
              <a:t> Some plasmids will simply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close back up (known as non-recombinant plasmids), while other plasmids will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incorporate the INS gene by complementary base pairing (known as recombinant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plasmids). Reporter genes are necessary to distinguish recombinant plasmids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17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from non-recombinant plasmids.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9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4</a:t>
            </a:r>
            <a:r>
              <a:rPr lang="en-US" sz="2000" b="1" u="sng">
                <a:solidFill>
                  <a:schemeClr val="dk1"/>
                </a:solidFill>
              </a:rPr>
              <a:t> </a:t>
            </a:r>
            <a:r>
              <a:rPr lang="en-US" sz="2000" u="sng">
                <a:solidFill>
                  <a:schemeClr val="dk1"/>
                </a:solidFill>
              </a:rPr>
              <a:t>DNA ligase is added to rejoin the sugar–phosphate backbone of the DNA</a:t>
            </a:r>
            <a:endParaRPr sz="20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2700" y="0"/>
            <a:ext cx="455930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700" y="307113"/>
            <a:ext cx="7054500" cy="624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6062664" y="2949575"/>
            <a:ext cx="911225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0963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ligase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23"/>
          <p:cNvCxnSpPr/>
          <p:nvPr/>
        </p:nvCxnSpPr>
        <p:spPr>
          <a:xfrm rot="10800000">
            <a:off x="7024688" y="3049588"/>
            <a:ext cx="303212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0" name="Google Shape;150;p23"/>
          <p:cNvSpPr/>
          <p:nvPr/>
        </p:nvSpPr>
        <p:spPr>
          <a:xfrm>
            <a:off x="5557839" y="5868988"/>
            <a:ext cx="1919287" cy="69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0963" marR="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fragments are able to join together under the influence of</a:t>
            </a: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ligase.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497012" y="-9525"/>
            <a:ext cx="9197976" cy="83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RECOMBINANT DNA PLASMID</a:t>
            </a:r>
            <a:endParaRPr/>
          </a:p>
        </p:txBody>
      </p:sp>
      <p:grpSp>
        <p:nvGrpSpPr>
          <p:cNvPr id="152" name="Google Shape;152;p23"/>
          <p:cNvGrpSpPr/>
          <p:nvPr/>
        </p:nvGrpSpPr>
        <p:grpSpPr>
          <a:xfrm>
            <a:off x="7783248" y="3150685"/>
            <a:ext cx="1600397" cy="3312029"/>
            <a:chOff x="-1" y="-1"/>
            <a:chExt cx="1431" cy="2967"/>
          </a:xfrm>
        </p:grpSpPr>
        <p:sp>
          <p:nvSpPr>
            <p:cNvPr id="153" name="Google Shape;153;p23"/>
            <p:cNvSpPr/>
            <p:nvPr/>
          </p:nvSpPr>
          <p:spPr>
            <a:xfrm rot="-1804114">
              <a:off x="36" y="174"/>
              <a:ext cx="138" cy="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 rot="-1106096">
              <a:off x="313" y="75"/>
              <a:ext cx="129" cy="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 rot="-678595">
              <a:off x="562" y="10"/>
              <a:ext cx="129" cy="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 rot="163577">
              <a:off x="792" y="11"/>
              <a:ext cx="110" cy="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 rot="803549">
              <a:off x="1013" y="57"/>
              <a:ext cx="110" cy="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 rot="1424969">
              <a:off x="1270" y="160"/>
              <a:ext cx="129" cy="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 rot="1673836">
              <a:off x="220" y="2181"/>
              <a:ext cx="139" cy="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 rot="1342807">
              <a:off x="433" y="2229"/>
              <a:ext cx="129" cy="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 rot="149372">
              <a:off x="617" y="2257"/>
              <a:ext cx="129" cy="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 rot="-410567">
              <a:off x="783" y="2267"/>
              <a:ext cx="110" cy="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 rot="-1187932">
              <a:off x="948" y="2221"/>
              <a:ext cx="111" cy="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 rot="-2046868">
              <a:off x="1105" y="2158"/>
              <a:ext cx="129" cy="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 rot="-2046868">
              <a:off x="230" y="611"/>
              <a:ext cx="129" cy="1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 rot="-1187932">
              <a:off x="424" y="536"/>
              <a:ext cx="110" cy="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 rot="-735886">
              <a:off x="589" y="499"/>
              <a:ext cx="111" cy="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 rot="487808">
              <a:off x="737" y="498"/>
              <a:ext cx="129" cy="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 rot="938535">
              <a:off x="912" y="517"/>
              <a:ext cx="128" cy="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 rot="1673836">
              <a:off x="1095" y="597"/>
              <a:ext cx="138" cy="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 rot="-1804114">
              <a:off x="1252" y="2604"/>
              <a:ext cx="138" cy="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 rot="-1213491">
              <a:off x="1040" y="2736"/>
              <a:ext cx="129" cy="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 rot="-201986">
              <a:off x="764" y="2772"/>
              <a:ext cx="129" cy="1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 rot="678594">
              <a:off x="553" y="2773"/>
              <a:ext cx="110" cy="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 rot="1213489">
              <a:off x="322" y="2727"/>
              <a:ext cx="111" cy="1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3"/>
            <p:cNvSpPr/>
            <p:nvPr/>
          </p:nvSpPr>
          <p:spPr>
            <a:xfrm rot="1424969">
              <a:off x="55" y="2619"/>
              <a:ext cx="129" cy="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64" y="1283"/>
              <a:ext cx="1360" cy="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Recombinant Plasmid DNA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8461" y="3298214"/>
            <a:ext cx="2955925" cy="3000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3"/>
          <p:cNvCxnSpPr/>
          <p:nvPr/>
        </p:nvCxnSpPr>
        <p:spPr>
          <a:xfrm rot="10800000">
            <a:off x="5443538" y="3535363"/>
            <a:ext cx="2298700" cy="0"/>
          </a:xfrm>
          <a:prstGeom prst="straightConnector1">
            <a:avLst/>
          </a:prstGeom>
          <a:noFill/>
          <a:ln w="101600" cap="flat" cmpd="sng">
            <a:solidFill>
              <a:srgbClr val="FF0017"/>
            </a:solidFill>
            <a:prstDash val="solid"/>
            <a:round/>
            <a:headEnd type="stealth" w="med" len="med"/>
            <a:tailEnd type="none" w="sm" len="sm"/>
          </a:ln>
        </p:spPr>
      </p:cxnSp>
      <p:grpSp>
        <p:nvGrpSpPr>
          <p:cNvPr id="180" name="Google Shape;180;p23"/>
          <p:cNvGrpSpPr/>
          <p:nvPr/>
        </p:nvGrpSpPr>
        <p:grpSpPr>
          <a:xfrm>
            <a:off x="2495551" y="3429001"/>
            <a:ext cx="3116263" cy="2416175"/>
            <a:chOff x="0" y="0"/>
            <a:chExt cx="2792" cy="2165"/>
          </a:xfrm>
        </p:grpSpPr>
        <p:sp>
          <p:nvSpPr>
            <p:cNvPr id="181" name="Google Shape;181;p23"/>
            <p:cNvSpPr/>
            <p:nvPr/>
          </p:nvSpPr>
          <p:spPr>
            <a:xfrm>
              <a:off x="196" y="0"/>
              <a:ext cx="2408" cy="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ctr" rtl="0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Detail of Restriction Site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23" y="1589"/>
              <a:ext cx="1208" cy="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Fragments linked permanently by </a:t>
              </a:r>
              <a:r>
                <a:rPr lang="en-US" sz="13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DNA ligase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1599" y="1735"/>
              <a:ext cx="1016" cy="3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80963" marR="0" lvl="0" indent="0" algn="l" rtl="0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break in DNA molecule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4" name="Google Shape;184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480"/>
              <a:ext cx="2792" cy="99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5" name="Google Shape;185;p23"/>
            <p:cNvCxnSpPr/>
            <p:nvPr/>
          </p:nvCxnSpPr>
          <p:spPr>
            <a:xfrm>
              <a:off x="1828" y="1425"/>
              <a:ext cx="0" cy="222"/>
            </a:xfrm>
            <a:prstGeom prst="straightConnector1">
              <a:avLst/>
            </a:prstGeom>
            <a:noFill/>
            <a:ln w="50800" cap="flat" cmpd="sng">
              <a:solidFill>
                <a:srgbClr val="FF0017"/>
              </a:solidFill>
              <a:prstDash val="solid"/>
              <a:round/>
              <a:headEnd type="stealth" w="med" len="med"/>
              <a:tailEnd type="none" w="sm" len="sm"/>
            </a:ln>
          </p:spPr>
        </p:cxnSp>
      </p:grpSp>
      <p:sp>
        <p:nvSpPr>
          <p:cNvPr id="186" name="Google Shape;186;p23"/>
          <p:cNvSpPr/>
          <p:nvPr/>
        </p:nvSpPr>
        <p:spPr>
          <a:xfrm>
            <a:off x="349625" y="880625"/>
            <a:ext cx="11416552" cy="160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19125" marR="0" lvl="0" indent="-441325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fragments of 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are joined together by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enzyme </a:t>
            </a:r>
            <a:r>
              <a:rPr lang="en-U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ligase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producing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molecule of r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ecombinant DNA.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6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23"/>
          <p:cNvCxnSpPr/>
          <p:nvPr/>
        </p:nvCxnSpPr>
        <p:spPr>
          <a:xfrm flipH="1">
            <a:off x="7379600" y="6008054"/>
            <a:ext cx="668337" cy="231775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188" name="Google Shape;18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3939" y="3908074"/>
            <a:ext cx="992187" cy="11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7942" y="2265879"/>
            <a:ext cx="992187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ACTIVITY</a:t>
            </a:r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chemeClr val="dk1"/>
                </a:solidFill>
              </a:rPr>
              <a:t>Biozone 23</a:t>
            </a:r>
            <a:endParaRPr sz="3000" b="1">
              <a:highlight>
                <a:srgbClr val="FF99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Widescreen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Times New Roman</vt:lpstr>
      <vt:lpstr>Simple Light</vt:lpstr>
      <vt:lpstr>PowerPoint Presentation</vt:lpstr>
      <vt:lpstr>PLASMIDS</vt:lpstr>
      <vt:lpstr>PowerPoint Presentation</vt:lpstr>
      <vt:lpstr>PowerPoint Presentation</vt:lpstr>
      <vt:lpstr>VECTORS FOR GENE CLONING</vt:lpstr>
      <vt:lpstr>Steps for Recombinant Plasmid</vt:lpstr>
      <vt:lpstr>PowerPoint Presentation</vt:lpstr>
      <vt:lpstr>RECOMBINANT DNA PLASMID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Downer</dc:creator>
  <cp:lastModifiedBy>Brittney Downer</cp:lastModifiedBy>
  <cp:revision>1</cp:revision>
  <dcterms:modified xsi:type="dcterms:W3CDTF">2022-02-27T23:57:23Z</dcterms:modified>
</cp:coreProperties>
</file>