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7"/>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77765eaab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1177765eaab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g1177765eaab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77765eaab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177765eaab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1177765eaab_0_1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77765eaab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177765eaab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1177765eaab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77765eaab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77765eaab_0_1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177765eaab_0_1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
        <p:nvSpPr>
          <p:cNvPr id="133" name="Google Shape;1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77765eaab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177765eaab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1177765eaab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77765eaab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177765eaab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1177765eaab_0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rmAutofit/>
          </a:bodyPr>
          <a:lstStyle>
            <a:lvl1pPr marL="457200" lvl="0" indent="-342900" algn="l" rtl="0">
              <a:lnSpc>
                <a:spcPct val="120000"/>
              </a:lnSpc>
              <a:spcBef>
                <a:spcPts val="1000"/>
              </a:spcBef>
              <a:spcAft>
                <a:spcPts val="0"/>
              </a:spcAft>
              <a:buSzPts val="1800"/>
              <a:buChar char="•"/>
              <a:defRPr/>
            </a:lvl1pPr>
            <a:lvl2pPr marL="914400" lvl="1" indent="-342900" algn="l" rtl="0">
              <a:lnSpc>
                <a:spcPct val="120000"/>
              </a:lnSpc>
              <a:spcBef>
                <a:spcPts val="500"/>
              </a:spcBef>
              <a:spcAft>
                <a:spcPts val="0"/>
              </a:spcAft>
              <a:buSzPts val="1800"/>
              <a:buChar char="•"/>
              <a:defRPr/>
            </a:lvl2pPr>
            <a:lvl3pPr marL="1371600" lvl="2" indent="-342900" algn="l" rtl="0">
              <a:lnSpc>
                <a:spcPct val="120000"/>
              </a:lnSpc>
              <a:spcBef>
                <a:spcPts val="500"/>
              </a:spcBef>
              <a:spcAft>
                <a:spcPts val="0"/>
              </a:spcAft>
              <a:buSzPts val="1800"/>
              <a:buChar char="•"/>
              <a:defRPr/>
            </a:lvl3pPr>
            <a:lvl4pPr marL="1828800" lvl="3" indent="-342900" algn="l" rtl="0">
              <a:lnSpc>
                <a:spcPct val="120000"/>
              </a:lnSpc>
              <a:spcBef>
                <a:spcPts val="500"/>
              </a:spcBef>
              <a:spcAft>
                <a:spcPts val="0"/>
              </a:spcAft>
              <a:buSzPts val="1800"/>
              <a:buChar char="•"/>
              <a:defRPr/>
            </a:lvl4pPr>
            <a:lvl5pPr marL="2286000" lvl="4" indent="-342900" algn="l" rtl="0">
              <a:lnSpc>
                <a:spcPct val="120000"/>
              </a:lnSpc>
              <a:spcBef>
                <a:spcPts val="500"/>
              </a:spcBef>
              <a:spcAft>
                <a:spcPts val="0"/>
              </a:spcAft>
              <a:buSzPts val="1800"/>
              <a:buChar char="•"/>
              <a:defRPr/>
            </a:lvl5pPr>
            <a:lvl6pPr marL="2743200" lvl="5" indent="-342900" algn="l" rtl="0">
              <a:lnSpc>
                <a:spcPct val="120000"/>
              </a:lnSpc>
              <a:spcBef>
                <a:spcPts val="500"/>
              </a:spcBef>
              <a:spcAft>
                <a:spcPts val="0"/>
              </a:spcAft>
              <a:buSzPts val="1800"/>
              <a:buChar char="•"/>
              <a:defRPr/>
            </a:lvl6pPr>
            <a:lvl7pPr marL="3200400" lvl="6" indent="-342900" algn="l" rtl="0">
              <a:lnSpc>
                <a:spcPct val="120000"/>
              </a:lnSpc>
              <a:spcBef>
                <a:spcPts val="500"/>
              </a:spcBef>
              <a:spcAft>
                <a:spcPts val="0"/>
              </a:spcAft>
              <a:buSzPts val="1800"/>
              <a:buChar char="•"/>
              <a:defRPr/>
            </a:lvl7pPr>
            <a:lvl8pPr marL="3657600" lvl="7" indent="-342900" algn="l" rtl="0">
              <a:lnSpc>
                <a:spcPct val="120000"/>
              </a:lnSpc>
              <a:spcBef>
                <a:spcPts val="500"/>
              </a:spcBef>
              <a:spcAft>
                <a:spcPts val="0"/>
              </a:spcAft>
              <a:buSzPts val="1800"/>
              <a:buChar char="•"/>
              <a:defRPr/>
            </a:lvl8pPr>
            <a:lvl9pPr marL="4114800" lvl="8" indent="-342900" algn="l" rtl="0">
              <a:lnSpc>
                <a:spcPct val="120000"/>
              </a:lnSpc>
              <a:spcBef>
                <a:spcPts val="500"/>
              </a:spcBef>
              <a:spcAft>
                <a:spcPts val="0"/>
              </a:spcAft>
              <a:buSzPts val="1800"/>
              <a:buChar char="•"/>
              <a:defRPr/>
            </a:lvl9pPr>
          </a:lstStyle>
          <a:p>
            <a:endParaRPr/>
          </a:p>
        </p:txBody>
      </p:sp>
      <p:sp>
        <p:nvSpPr>
          <p:cNvPr id="57" name="Google Shape;57;p13"/>
          <p:cNvSpPr txBox="1">
            <a:spLocks noGrp="1"/>
          </p:cNvSpPr>
          <p:nvPr>
            <p:ph type="dt" idx="10"/>
          </p:nvPr>
        </p:nvSpPr>
        <p:spPr>
          <a:xfrm>
            <a:off x="7678737" y="5883275"/>
            <a:ext cx="27432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913774" y="5883275"/>
            <a:ext cx="66729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10514011" y="5883275"/>
            <a:ext cx="76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GNMJBMtKKW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7E6B"/>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241400" y="820425"/>
            <a:ext cx="7126800" cy="3424200"/>
          </a:xfrm>
          <a:prstGeom prst="rect">
            <a:avLst/>
          </a:prstGeom>
          <a:noFill/>
          <a:ln>
            <a:noFill/>
          </a:ln>
        </p:spPr>
        <p:txBody>
          <a:bodyPr spcFirstLastPara="1" wrap="square" lIns="91425" tIns="45700" rIns="91425" bIns="45700" anchor="t" anchorCtr="0">
            <a:noAutofit/>
          </a:bodyPr>
          <a:lstStyle/>
          <a:p>
            <a:pPr marL="0" marR="36195" lvl="0" indent="0" algn="l" rtl="0">
              <a:lnSpc>
                <a:spcPct val="100000"/>
              </a:lnSpc>
              <a:spcBef>
                <a:spcPts val="0"/>
              </a:spcBef>
              <a:spcAft>
                <a:spcPts val="0"/>
              </a:spcAft>
              <a:buClr>
                <a:schemeClr val="dk1"/>
              </a:buClr>
              <a:buSzPts val="1100"/>
              <a:buFont typeface="Arial"/>
              <a:buNone/>
            </a:pPr>
            <a:r>
              <a:rPr lang="en-US" sz="3000" b="1">
                <a:solidFill>
                  <a:schemeClr val="dk1"/>
                </a:solidFill>
              </a:rPr>
              <a:t>LI: </a:t>
            </a:r>
            <a:r>
              <a:rPr lang="en-US" sz="3000">
                <a:solidFill>
                  <a:schemeClr val="dk1"/>
                </a:solidFill>
              </a:rPr>
              <a:t>To understand how recombinant plasmids are used to transform bacteria. </a:t>
            </a:r>
            <a:endParaRPr sz="3000">
              <a:solidFill>
                <a:schemeClr val="dk1"/>
              </a:solidFill>
            </a:endParaRPr>
          </a:p>
          <a:p>
            <a:pPr marL="0" marR="36195" lvl="0" indent="0" algn="l" rtl="0">
              <a:lnSpc>
                <a:spcPct val="100000"/>
              </a:lnSpc>
              <a:spcBef>
                <a:spcPts val="0"/>
              </a:spcBef>
              <a:spcAft>
                <a:spcPts val="0"/>
              </a:spcAft>
              <a:buClr>
                <a:schemeClr val="dk1"/>
              </a:buClr>
              <a:buSzPts val="1100"/>
              <a:buFont typeface="Arial"/>
              <a:buNone/>
            </a:pPr>
            <a:endParaRPr sz="3000">
              <a:solidFill>
                <a:schemeClr val="dk1"/>
              </a:solidFill>
            </a:endParaRPr>
          </a:p>
          <a:p>
            <a:pPr marL="0" marR="36195" lvl="0" indent="0" algn="l" rtl="0">
              <a:lnSpc>
                <a:spcPct val="100000"/>
              </a:lnSpc>
              <a:spcBef>
                <a:spcPts val="0"/>
              </a:spcBef>
              <a:spcAft>
                <a:spcPts val="0"/>
              </a:spcAft>
              <a:buClr>
                <a:schemeClr val="dk1"/>
              </a:buClr>
              <a:buSzPts val="1100"/>
              <a:buFont typeface="Arial"/>
              <a:buNone/>
            </a:pPr>
            <a:r>
              <a:rPr lang="en-US" sz="3000" b="1">
                <a:solidFill>
                  <a:schemeClr val="dk1"/>
                </a:solidFill>
              </a:rPr>
              <a:t>SC: </a:t>
            </a:r>
            <a:r>
              <a:rPr lang="en-US" sz="3000">
                <a:solidFill>
                  <a:schemeClr val="dk1"/>
                </a:solidFill>
              </a:rPr>
              <a:t>I can list steps involved in transforming bacteria. </a:t>
            </a:r>
            <a:endParaRPr sz="3000">
              <a:solidFill>
                <a:schemeClr val="dk1"/>
              </a:solidFill>
            </a:endParaRPr>
          </a:p>
          <a:p>
            <a:pPr marL="0" marR="36195" lvl="0" indent="0" algn="l" rtl="0">
              <a:lnSpc>
                <a:spcPct val="100000"/>
              </a:lnSpc>
              <a:spcBef>
                <a:spcPts val="0"/>
              </a:spcBef>
              <a:spcAft>
                <a:spcPts val="0"/>
              </a:spcAft>
              <a:buClr>
                <a:schemeClr val="dk1"/>
              </a:buClr>
              <a:buSzPts val="1100"/>
              <a:buFont typeface="Arial"/>
              <a:buNone/>
            </a:pPr>
            <a:r>
              <a:rPr lang="en-US" sz="3000">
                <a:solidFill>
                  <a:schemeClr val="dk1"/>
                </a:solidFill>
              </a:rPr>
              <a:t>I can describe how bacteria can produce insulin. </a:t>
            </a:r>
            <a:endParaRPr sz="3000">
              <a:solidFill>
                <a:schemeClr val="dk1"/>
              </a:solidFill>
            </a:endParaRPr>
          </a:p>
          <a:p>
            <a:pPr marL="0" lvl="0" indent="0" algn="l" rtl="0">
              <a:lnSpc>
                <a:spcPct val="120000"/>
              </a:lnSpc>
              <a:spcBef>
                <a:spcPts val="1000"/>
              </a:spcBef>
              <a:spcAft>
                <a:spcPts val="0"/>
              </a:spcAft>
              <a:buSzPts val="1800"/>
              <a:buNone/>
            </a:pPr>
            <a:endParaRPr>
              <a:solidFill>
                <a:schemeClr val="dk1"/>
              </a:solidFill>
            </a:endParaRPr>
          </a:p>
        </p:txBody>
      </p:sp>
      <p:sp>
        <p:nvSpPr>
          <p:cNvPr id="66" name="Google Shape;66;p14"/>
          <p:cNvSpPr txBox="1"/>
          <p:nvPr/>
        </p:nvSpPr>
        <p:spPr>
          <a:xfrm>
            <a:off x="241400" y="66775"/>
            <a:ext cx="6332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Unit 3, AOS1 Recombinant Plasmids</a:t>
            </a:r>
            <a:endParaRPr/>
          </a:p>
        </p:txBody>
      </p:sp>
      <p:sp>
        <p:nvSpPr>
          <p:cNvPr id="67" name="Google Shape;67;p14"/>
          <p:cNvSpPr txBox="1"/>
          <p:nvPr/>
        </p:nvSpPr>
        <p:spPr>
          <a:xfrm>
            <a:off x="0" y="5708100"/>
            <a:ext cx="4995900" cy="11499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600"/>
              </a:spcAft>
              <a:buNone/>
            </a:pPr>
            <a:r>
              <a:rPr lang="en-US" sz="1500" i="1">
                <a:solidFill>
                  <a:schemeClr val="dk1"/>
                </a:solidFill>
                <a:latin typeface="Times New Roman"/>
                <a:ea typeface="Times New Roman"/>
                <a:cs typeface="Times New Roman"/>
                <a:sym typeface="Times New Roman"/>
              </a:rPr>
              <a:t> </a:t>
            </a:r>
            <a:r>
              <a:rPr lang="en-US" sz="1900" i="1">
                <a:solidFill>
                  <a:schemeClr val="dk1"/>
                </a:solidFill>
              </a:rPr>
              <a:t>the use of recombinant plasmids as vectors to transform bacterial cells as demonstrated by the production of human insulin</a:t>
            </a:r>
            <a:endParaRPr sz="2300" i="1"/>
          </a:p>
        </p:txBody>
      </p:sp>
      <p:pic>
        <p:nvPicPr>
          <p:cNvPr id="68" name="Google Shape;68;p14"/>
          <p:cNvPicPr preferRelativeResize="0"/>
          <p:nvPr/>
        </p:nvPicPr>
        <p:blipFill>
          <a:blip r:embed="rId3">
            <a:alphaModFix/>
          </a:blip>
          <a:stretch>
            <a:fillRect/>
          </a:stretch>
        </p:blipFill>
        <p:spPr>
          <a:xfrm>
            <a:off x="5148300" y="4072225"/>
            <a:ext cx="6891300" cy="2045855"/>
          </a:xfrm>
          <a:prstGeom prst="rect">
            <a:avLst/>
          </a:prstGeom>
          <a:noFill/>
          <a:ln>
            <a:noFill/>
          </a:ln>
        </p:spPr>
      </p:pic>
      <p:pic>
        <p:nvPicPr>
          <p:cNvPr id="69" name="Google Shape;69;p14"/>
          <p:cNvPicPr preferRelativeResize="0"/>
          <p:nvPr/>
        </p:nvPicPr>
        <p:blipFill>
          <a:blip r:embed="rId4">
            <a:alphaModFix/>
          </a:blip>
          <a:stretch>
            <a:fillRect/>
          </a:stretch>
        </p:blipFill>
        <p:spPr>
          <a:xfrm>
            <a:off x="7520600" y="152400"/>
            <a:ext cx="4519000" cy="32694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endParaRPr/>
          </a:p>
        </p:txBody>
      </p:sp>
      <p:sp>
        <p:nvSpPr>
          <p:cNvPr id="266" name="Google Shape;266;p27"/>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1800"/>
              <a:buNone/>
            </a:pPr>
            <a:endParaRPr/>
          </a:p>
        </p:txBody>
      </p:sp>
      <p:pic>
        <p:nvPicPr>
          <p:cNvPr id="267" name="Google Shape;267;p27"/>
          <p:cNvPicPr preferRelativeResize="0"/>
          <p:nvPr/>
        </p:nvPicPr>
        <p:blipFill rotWithShape="1">
          <a:blip r:embed="rId3">
            <a:alphaModFix/>
          </a:blip>
          <a:srcRect/>
          <a:stretch/>
        </p:blipFill>
        <p:spPr>
          <a:xfrm>
            <a:off x="2800541" y="76200"/>
            <a:ext cx="6590917"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txBox="1">
            <a:spLocks noGrp="1"/>
          </p:cNvSpPr>
          <p:nvPr>
            <p:ph type="title"/>
          </p:nvPr>
        </p:nvSpPr>
        <p:spPr>
          <a:xfrm>
            <a:off x="913775" y="618523"/>
            <a:ext cx="10364400" cy="126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a:t>Examples of why this is done</a:t>
            </a:r>
            <a:endParaRPr/>
          </a:p>
        </p:txBody>
      </p:sp>
      <p:sp>
        <p:nvSpPr>
          <p:cNvPr id="274" name="Google Shape;274;p28"/>
          <p:cNvSpPr txBox="1">
            <a:spLocks noGrp="1"/>
          </p:cNvSpPr>
          <p:nvPr>
            <p:ph type="body" idx="1"/>
          </p:nvPr>
        </p:nvSpPr>
        <p:spPr>
          <a:xfrm>
            <a:off x="913775" y="2367102"/>
            <a:ext cx="11278200" cy="4174200"/>
          </a:xfrm>
          <a:prstGeom prst="rect">
            <a:avLst/>
          </a:prstGeom>
          <a:noFill/>
          <a:ln>
            <a:noFill/>
          </a:ln>
        </p:spPr>
        <p:txBody>
          <a:bodyPr spcFirstLastPara="1" wrap="square" lIns="91425" tIns="45700" rIns="91425" bIns="45700" anchor="t" anchorCtr="0">
            <a:normAutofit fontScale="77500" lnSpcReduction="10000"/>
          </a:bodyPr>
          <a:lstStyle/>
          <a:p>
            <a:pPr marL="0" lvl="0" indent="0" algn="l" rtl="0">
              <a:lnSpc>
                <a:spcPct val="120000"/>
              </a:lnSpc>
              <a:spcBef>
                <a:spcPts val="1000"/>
              </a:spcBef>
              <a:spcAft>
                <a:spcPts val="0"/>
              </a:spcAft>
              <a:buSzPct val="81081"/>
              <a:buNone/>
            </a:pPr>
            <a:r>
              <a:rPr lang="en-US"/>
              <a:t>Protein production – the transformed bacteria are cultured and induced to transcribe and translate the gene of interest. Then, because bacteria make lots of different proteins, the protein of interest is extracted and purified. Commonly used proteins that are made from transformed bacteria include: </a:t>
            </a:r>
            <a:endParaRPr/>
          </a:p>
          <a:p>
            <a:pPr marL="0" lvl="0" indent="0" algn="l" rtl="0">
              <a:lnSpc>
                <a:spcPct val="120000"/>
              </a:lnSpc>
              <a:spcBef>
                <a:spcPts val="1000"/>
              </a:spcBef>
              <a:spcAft>
                <a:spcPts val="0"/>
              </a:spcAft>
              <a:buSzPct val="81081"/>
              <a:buNone/>
            </a:pPr>
            <a:r>
              <a:rPr lang="en-US"/>
              <a:t>• Insulin – manages diabetes </a:t>
            </a:r>
            <a:endParaRPr/>
          </a:p>
          <a:p>
            <a:pPr marL="0" lvl="0" indent="0" algn="l" rtl="0">
              <a:lnSpc>
                <a:spcPct val="120000"/>
              </a:lnSpc>
              <a:spcBef>
                <a:spcPts val="1000"/>
              </a:spcBef>
              <a:spcAft>
                <a:spcPts val="0"/>
              </a:spcAft>
              <a:buSzPct val="81081"/>
              <a:buNone/>
            </a:pPr>
            <a:r>
              <a:rPr lang="en-US"/>
              <a:t>• Erythropoietin – for treatment of anaemia </a:t>
            </a:r>
            <a:endParaRPr/>
          </a:p>
          <a:p>
            <a:pPr marL="0" lvl="0" indent="0" algn="l" rtl="0">
              <a:lnSpc>
                <a:spcPct val="120000"/>
              </a:lnSpc>
              <a:spcBef>
                <a:spcPts val="1000"/>
              </a:spcBef>
              <a:spcAft>
                <a:spcPts val="0"/>
              </a:spcAft>
              <a:buSzPct val="81081"/>
              <a:buNone/>
            </a:pPr>
            <a:r>
              <a:rPr lang="en-US"/>
              <a:t>• Growth hormone – manages growth disorders </a:t>
            </a:r>
            <a:endParaRPr/>
          </a:p>
          <a:p>
            <a:pPr marL="0" lvl="0" indent="0" algn="l" rtl="0">
              <a:lnSpc>
                <a:spcPct val="120000"/>
              </a:lnSpc>
              <a:spcBef>
                <a:spcPts val="1000"/>
              </a:spcBef>
              <a:spcAft>
                <a:spcPts val="0"/>
              </a:spcAft>
              <a:buSzPct val="81081"/>
              <a:buNone/>
            </a:pPr>
            <a:r>
              <a:rPr lang="en-US"/>
              <a:t>• Interferon – for treatment of some cancers </a:t>
            </a:r>
            <a:endParaRPr/>
          </a:p>
          <a:p>
            <a:pPr marL="0" lvl="0" indent="0" algn="l" rtl="0">
              <a:lnSpc>
                <a:spcPct val="120000"/>
              </a:lnSpc>
              <a:spcBef>
                <a:spcPts val="1000"/>
              </a:spcBef>
              <a:spcAft>
                <a:spcPts val="0"/>
              </a:spcAft>
              <a:buSzPct val="81081"/>
              <a:buNone/>
            </a:pPr>
            <a:r>
              <a:rPr lang="en-US"/>
              <a:t>• Hepatitis B surface antigen – for use in hepatitis B vaccine </a:t>
            </a:r>
            <a:endParaRPr/>
          </a:p>
          <a:p>
            <a:pPr marL="0" lvl="0" indent="0" algn="l" rtl="0">
              <a:lnSpc>
                <a:spcPct val="120000"/>
              </a:lnSpc>
              <a:spcBef>
                <a:spcPts val="1000"/>
              </a:spcBef>
              <a:spcAft>
                <a:spcPts val="0"/>
              </a:spcAft>
              <a:buSzPct val="81081"/>
              <a:buNone/>
            </a:pPr>
            <a:r>
              <a:rPr lang="en-US"/>
              <a:t>• Chymosin – for cheese production </a:t>
            </a:r>
            <a:endParaRPr/>
          </a:p>
          <a:p>
            <a:pPr marL="0" lvl="0" indent="0" algn="l" rtl="0">
              <a:lnSpc>
                <a:spcPct val="120000"/>
              </a:lnSpc>
              <a:spcBef>
                <a:spcPts val="1000"/>
              </a:spcBef>
              <a:spcAft>
                <a:spcPts val="0"/>
              </a:spcAft>
              <a:buSzPct val="81081"/>
              <a:buNone/>
            </a:pPr>
            <a:r>
              <a:rPr lang="en-US"/>
              <a:t>• Alpha-amylase – for ethanol and high fructose corn syrup production.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Summary</a:t>
            </a:r>
            <a:endParaRPr/>
          </a:p>
        </p:txBody>
      </p:sp>
      <p:sp>
        <p:nvSpPr>
          <p:cNvPr id="281" name="Google Shape;281;p29"/>
          <p:cNvSpPr txBox="1">
            <a:spLocks noGrp="1"/>
          </p:cNvSpPr>
          <p:nvPr>
            <p:ph type="body" idx="1"/>
          </p:nvPr>
        </p:nvSpPr>
        <p:spPr>
          <a:xfrm>
            <a:off x="913775" y="2083868"/>
            <a:ext cx="10364400" cy="3424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800"/>
              <a:buNone/>
            </a:pPr>
            <a:r>
              <a:rPr lang="en-US"/>
              <a:t>Plasmids are used as vectors to transform bacterial cells.</a:t>
            </a:r>
            <a:endParaRPr/>
          </a:p>
          <a:p>
            <a:pPr marL="457200" lvl="0" indent="-342900" algn="l" rtl="0">
              <a:lnSpc>
                <a:spcPct val="120000"/>
              </a:lnSpc>
              <a:spcBef>
                <a:spcPts val="1000"/>
              </a:spcBef>
              <a:spcAft>
                <a:spcPts val="0"/>
              </a:spcAft>
              <a:buSzPts val="1800"/>
              <a:buAutoNum type="arabicPeriod"/>
            </a:pPr>
            <a:r>
              <a:rPr lang="en-US"/>
              <a:t>Cut out gene that you want to insert into plasmid</a:t>
            </a:r>
            <a:endParaRPr/>
          </a:p>
          <a:p>
            <a:pPr marL="457200" lvl="0" indent="-342900" algn="l" rtl="0">
              <a:lnSpc>
                <a:spcPct val="120000"/>
              </a:lnSpc>
              <a:spcBef>
                <a:spcPts val="0"/>
              </a:spcBef>
              <a:spcAft>
                <a:spcPts val="0"/>
              </a:spcAft>
              <a:buSzPts val="1800"/>
              <a:buAutoNum type="arabicPeriod"/>
            </a:pPr>
            <a:r>
              <a:rPr lang="en-US"/>
              <a:t>look for a 6 base palindrome (read same forwards and backwards) which will be cut by restriction enzymes</a:t>
            </a:r>
            <a:endParaRPr/>
          </a:p>
          <a:p>
            <a:pPr marL="457200" lvl="0" indent="-342900" algn="l" rtl="0">
              <a:lnSpc>
                <a:spcPct val="120000"/>
              </a:lnSpc>
              <a:spcBef>
                <a:spcPts val="0"/>
              </a:spcBef>
              <a:spcAft>
                <a:spcPts val="0"/>
              </a:spcAft>
              <a:buSzPts val="1800"/>
              <a:buAutoNum type="arabicPeriod"/>
            </a:pPr>
            <a:r>
              <a:rPr lang="en-US"/>
              <a:t>Now that we have the cut out DNA, We want to get a plasmid</a:t>
            </a:r>
            <a:endParaRPr/>
          </a:p>
          <a:p>
            <a:pPr marL="457200" lvl="0" indent="-342900" algn="l" rtl="0">
              <a:lnSpc>
                <a:spcPct val="120000"/>
              </a:lnSpc>
              <a:spcBef>
                <a:spcPts val="0"/>
              </a:spcBef>
              <a:spcAft>
                <a:spcPts val="0"/>
              </a:spcAft>
              <a:buSzPts val="1800"/>
              <a:buAutoNum type="arabicPeriod"/>
            </a:pPr>
            <a:r>
              <a:rPr lang="en-US"/>
              <a:t>Mix plasmids with bacteria</a:t>
            </a:r>
            <a:endParaRPr/>
          </a:p>
          <a:p>
            <a:pPr marL="0" lvl="0" indent="0" algn="l" rtl="0">
              <a:lnSpc>
                <a:spcPct val="120000"/>
              </a:lnSpc>
              <a:spcBef>
                <a:spcPts val="1000"/>
              </a:spcBef>
              <a:spcAft>
                <a:spcPts val="0"/>
              </a:spcAft>
              <a:buSzPts val="1800"/>
              <a:buNone/>
            </a:pPr>
            <a:endParaRPr/>
          </a:p>
          <a:p>
            <a:pPr marL="0" lvl="0" indent="0" algn="l" rtl="0">
              <a:lnSpc>
                <a:spcPct val="120000"/>
              </a:lnSpc>
              <a:spcBef>
                <a:spcPts val="1000"/>
              </a:spcBef>
              <a:spcAft>
                <a:spcPts val="0"/>
              </a:spcAft>
              <a:buSzPts val="1800"/>
              <a:buNone/>
            </a:pPr>
            <a:r>
              <a:rPr lang="en-US"/>
              <a:t>Testing - If bacteria don’t grow when introduced with second antibiotic - recombinant plasmid has been taken up</a:t>
            </a:r>
            <a:endParaRPr/>
          </a:p>
          <a:p>
            <a:pPr marL="0" lvl="0" indent="0" algn="l" rtl="0">
              <a:lnSpc>
                <a:spcPct val="120000"/>
              </a:lnSpc>
              <a:spcBef>
                <a:spcPts val="1000"/>
              </a:spcBef>
              <a:spcAft>
                <a:spcPts val="0"/>
              </a:spcAft>
              <a:buSzPts val="1800"/>
              <a:buNone/>
            </a:pPr>
            <a:r>
              <a:rPr lang="en-US"/>
              <a:t>Gene cloning - copying of bacteria and extracting what we want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0"/>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If you’re still confused here is a lovely simple video with great diagrams</a:t>
            </a:r>
            <a:endParaRPr/>
          </a:p>
        </p:txBody>
      </p:sp>
      <p:sp>
        <p:nvSpPr>
          <p:cNvPr id="288" name="Google Shape;288;p30"/>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800"/>
              <a:buNone/>
            </a:pPr>
            <a:r>
              <a:rPr lang="en-US" sz="1900" u="sng">
                <a:solidFill>
                  <a:schemeClr val="hlink"/>
                </a:solidFill>
                <a:latin typeface="Arial"/>
                <a:ea typeface="Arial"/>
                <a:cs typeface="Arial"/>
                <a:sym typeface="Arial"/>
                <a:hlinkClick r:id="rId3"/>
              </a:rPr>
              <a:t>https://www.youtube.com/watch?v=GNMJBMtKKWU</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1"/>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Reflection</a:t>
            </a:r>
            <a:endParaRPr/>
          </a:p>
        </p:txBody>
      </p:sp>
      <p:sp>
        <p:nvSpPr>
          <p:cNvPr id="295" name="Google Shape;295;p31"/>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1800"/>
              <a:buNone/>
            </a:pPr>
            <a:r>
              <a:rPr lang="en-US"/>
              <a:t>Explain the steps to the person next to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ACTIVITY</a:t>
            </a:r>
            <a:endParaRPr/>
          </a:p>
        </p:txBody>
      </p:sp>
      <p:sp>
        <p:nvSpPr>
          <p:cNvPr id="302" name="Google Shape;302;p32"/>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900" b="1">
                <a:solidFill>
                  <a:schemeClr val="dk1"/>
                </a:solidFill>
                <a:latin typeface="Calibri"/>
                <a:ea typeface="Calibri"/>
                <a:cs typeface="Calibri"/>
                <a:sym typeface="Calibri"/>
              </a:rPr>
              <a:t>4E 1-4, 11-15 &amp; worksheet 8 heinerman</a:t>
            </a:r>
            <a:endParaRPr sz="3400" b="1">
              <a:highlight>
                <a:srgbClr val="FF99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913775" y="618517"/>
            <a:ext cx="10364400" cy="159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endParaRPr/>
          </a:p>
        </p:txBody>
      </p:sp>
      <p:sp>
        <p:nvSpPr>
          <p:cNvPr id="106" name="Google Shape;106;p19"/>
          <p:cNvSpPr txBox="1">
            <a:spLocks noGrp="1"/>
          </p:cNvSpPr>
          <p:nvPr>
            <p:ph type="body" idx="1"/>
          </p:nvPr>
        </p:nvSpPr>
        <p:spPr>
          <a:xfrm>
            <a:off x="913775" y="2367093"/>
            <a:ext cx="10364400" cy="3424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1800"/>
              <a:buNone/>
            </a:pPr>
            <a:endParaRPr/>
          </a:p>
        </p:txBody>
      </p:sp>
      <p:pic>
        <p:nvPicPr>
          <p:cNvPr id="107" name="Google Shape;107;p19"/>
          <p:cNvPicPr preferRelativeResize="0"/>
          <p:nvPr/>
        </p:nvPicPr>
        <p:blipFill rotWithShape="1">
          <a:blip r:embed="rId3">
            <a:alphaModFix/>
          </a:blip>
          <a:srcRect/>
          <a:stretch/>
        </p:blipFill>
        <p:spPr>
          <a:xfrm>
            <a:off x="1055054" y="509238"/>
            <a:ext cx="9753775" cy="583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913775" y="136497"/>
            <a:ext cx="10364400" cy="1091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Uptake of Plasmid</a:t>
            </a:r>
            <a:endParaRPr/>
          </a:p>
        </p:txBody>
      </p:sp>
      <p:sp>
        <p:nvSpPr>
          <p:cNvPr id="114" name="Google Shape;114;p20"/>
          <p:cNvSpPr txBox="1">
            <a:spLocks noGrp="1"/>
          </p:cNvSpPr>
          <p:nvPr>
            <p:ph type="body" idx="1"/>
          </p:nvPr>
        </p:nvSpPr>
        <p:spPr>
          <a:xfrm>
            <a:off x="913775" y="1096575"/>
            <a:ext cx="10364400" cy="5565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Involves the plasmid being inserted into the cytoplasm of bacteria. </a:t>
            </a:r>
            <a:endParaRPr/>
          </a:p>
          <a:p>
            <a:pPr marL="0" lvl="0" indent="0" algn="l" rtl="0">
              <a:spcBef>
                <a:spcPts val="1000"/>
              </a:spcBef>
              <a:spcAft>
                <a:spcPts val="0"/>
              </a:spcAft>
              <a:buNone/>
            </a:pPr>
            <a:r>
              <a:rPr lang="en-US"/>
              <a:t>Two methods to promote uptake:</a:t>
            </a:r>
            <a:endParaRPr/>
          </a:p>
          <a:p>
            <a:pPr marL="457200" lvl="0" indent="-342900" algn="l" rtl="0">
              <a:spcBef>
                <a:spcPts val="1000"/>
              </a:spcBef>
              <a:spcAft>
                <a:spcPts val="0"/>
              </a:spcAft>
              <a:buSzPts val="1800"/>
              <a:buChar char="-"/>
            </a:pPr>
            <a:r>
              <a:rPr lang="en-US"/>
              <a:t>Heat shock</a:t>
            </a:r>
            <a:endParaRPr/>
          </a:p>
          <a:p>
            <a:pPr marL="457200" lvl="0" indent="-342900" algn="l" rtl="0">
              <a:spcBef>
                <a:spcPts val="0"/>
              </a:spcBef>
              <a:spcAft>
                <a:spcPts val="0"/>
              </a:spcAft>
              <a:buSzPts val="1800"/>
              <a:buChar char="-"/>
            </a:pPr>
            <a:r>
              <a:rPr lang="en-US"/>
              <a:t>Electroporation</a:t>
            </a:r>
            <a:endParaRPr/>
          </a:p>
          <a:p>
            <a:pPr marL="127000" lvl="0" indent="0" algn="l" rtl="0">
              <a:lnSpc>
                <a:spcPct val="100000"/>
              </a:lnSpc>
              <a:spcBef>
                <a:spcPts val="0"/>
              </a:spcBef>
              <a:spcAft>
                <a:spcPts val="0"/>
              </a:spcAft>
              <a:buNone/>
            </a:pPr>
            <a:endParaRPr/>
          </a:p>
          <a:p>
            <a:pPr marL="127000" lvl="0" indent="0" algn="l" rtl="0">
              <a:lnSpc>
                <a:spcPct val="100000"/>
              </a:lnSpc>
              <a:spcBef>
                <a:spcPts val="0"/>
              </a:spcBef>
              <a:spcAft>
                <a:spcPts val="0"/>
              </a:spcAft>
              <a:buNone/>
            </a:pPr>
            <a:r>
              <a:rPr lang="en-US"/>
              <a:t>Bacteria can then be cultured/grown and then further isolated by the addition of antibiotics</a:t>
            </a:r>
            <a:endParaRPr/>
          </a:p>
          <a:p>
            <a:pPr marL="127000" lvl="0" indent="0" algn="l" rtl="0">
              <a:lnSpc>
                <a:spcPct val="100000"/>
              </a:lnSpc>
              <a:spcBef>
                <a:spcPts val="2000"/>
              </a:spcBef>
              <a:spcAft>
                <a:spcPts val="0"/>
              </a:spcAft>
              <a:buNone/>
            </a:pPr>
            <a:r>
              <a:rPr lang="en-US"/>
              <a:t>T</a:t>
            </a:r>
            <a:r>
              <a:rPr lang="en-US" u="sng"/>
              <a:t>hose that have taken up the recombinant plasmid containing the human gene and the antibiotic resistant genes will grow on ampicillin disc  and those without it will be destroyed</a:t>
            </a:r>
            <a:endParaRPr sz="3000" u="sng"/>
          </a:p>
          <a:p>
            <a:pPr marL="0" lvl="0" indent="0" algn="l" rtl="0">
              <a:spcBef>
                <a:spcPts val="1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913775" y="-4"/>
            <a:ext cx="10364400" cy="784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Heat shock</a:t>
            </a:r>
            <a:endParaRPr/>
          </a:p>
        </p:txBody>
      </p:sp>
      <p:sp>
        <p:nvSpPr>
          <p:cNvPr id="121" name="Google Shape;121;p21"/>
          <p:cNvSpPr txBox="1">
            <a:spLocks noGrp="1"/>
          </p:cNvSpPr>
          <p:nvPr>
            <p:ph type="body" idx="1"/>
          </p:nvPr>
        </p:nvSpPr>
        <p:spPr>
          <a:xfrm>
            <a:off x="913775" y="1030828"/>
            <a:ext cx="10364400" cy="4760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u="sng"/>
              <a:t>Bacteria placed in calcium ion solution on ice (</a:t>
            </a:r>
            <a:r>
              <a:rPr lang="en-US"/>
              <a:t>positive calcium ions make plasma membrane more permeable to the negatively charged DNA).</a:t>
            </a:r>
            <a:endParaRPr/>
          </a:p>
          <a:p>
            <a:pPr marL="457200" lvl="0" indent="-342900" algn="l" rtl="0">
              <a:spcBef>
                <a:spcPts val="0"/>
              </a:spcBef>
              <a:spcAft>
                <a:spcPts val="0"/>
              </a:spcAft>
              <a:buSzPts val="1800"/>
              <a:buChar char="-"/>
            </a:pPr>
            <a:r>
              <a:rPr lang="en-US" u="sng"/>
              <a:t>Solution is then heated </a:t>
            </a:r>
            <a:r>
              <a:rPr lang="en-US"/>
              <a:t>to 37-42 C for 25-45 seconds and </a:t>
            </a:r>
            <a:r>
              <a:rPr lang="en-US" u="sng"/>
              <a:t>then placed on ice. </a:t>
            </a:r>
            <a:endParaRPr u="sng"/>
          </a:p>
          <a:p>
            <a:pPr marL="457200" lvl="0" indent="-342900" algn="l" rtl="0">
              <a:spcBef>
                <a:spcPts val="0"/>
              </a:spcBef>
              <a:spcAft>
                <a:spcPts val="0"/>
              </a:spcAft>
              <a:buSzPts val="1800"/>
              <a:buChar char="-"/>
            </a:pPr>
            <a:r>
              <a:rPr lang="en-US" u="sng"/>
              <a:t>Sudden change in temp makes the plasma membrane even more permeable, allowing vectors to cross the phospholipid bilayer</a:t>
            </a:r>
            <a:r>
              <a:rPr lang="en-US"/>
              <a:t>. </a:t>
            </a:r>
            <a:endParaRPr/>
          </a:p>
          <a:p>
            <a:pPr marL="0" lvl="0" indent="0" algn="l" rtl="0">
              <a:spcBef>
                <a:spcPts val="1000"/>
              </a:spcBef>
              <a:spcAft>
                <a:spcPts val="0"/>
              </a:spcAft>
              <a:buNone/>
            </a:pPr>
            <a:endParaRPr/>
          </a:p>
        </p:txBody>
      </p:sp>
      <p:pic>
        <p:nvPicPr>
          <p:cNvPr id="122" name="Google Shape;122;p21"/>
          <p:cNvPicPr preferRelativeResize="0"/>
          <p:nvPr/>
        </p:nvPicPr>
        <p:blipFill>
          <a:blip r:embed="rId3">
            <a:alphaModFix/>
          </a:blip>
          <a:stretch>
            <a:fillRect/>
          </a:stretch>
        </p:blipFill>
        <p:spPr>
          <a:xfrm>
            <a:off x="1200953" y="4180778"/>
            <a:ext cx="9227625" cy="243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913775" y="159020"/>
            <a:ext cx="10364400" cy="5472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Electroporation</a:t>
            </a:r>
            <a:endParaRPr/>
          </a:p>
        </p:txBody>
      </p:sp>
      <p:sp>
        <p:nvSpPr>
          <p:cNvPr id="129" name="Google Shape;129;p22"/>
          <p:cNvSpPr txBox="1">
            <a:spLocks noGrp="1"/>
          </p:cNvSpPr>
          <p:nvPr>
            <p:ph type="body" idx="1"/>
          </p:nvPr>
        </p:nvSpPr>
        <p:spPr>
          <a:xfrm>
            <a:off x="913775" y="957971"/>
            <a:ext cx="10364400" cy="15555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Mixture of recombinant and non-recombinant plasmids are subjected to electrical current that creates holes in the membrane which helps the plasmids enter the bacteria. </a:t>
            </a:r>
            <a:endParaRPr/>
          </a:p>
        </p:txBody>
      </p:sp>
      <p:pic>
        <p:nvPicPr>
          <p:cNvPr id="130" name="Google Shape;130;p22"/>
          <p:cNvPicPr preferRelativeResize="0"/>
          <p:nvPr/>
        </p:nvPicPr>
        <p:blipFill>
          <a:blip r:embed="rId3">
            <a:alphaModFix/>
          </a:blip>
          <a:stretch>
            <a:fillRect/>
          </a:stretch>
        </p:blipFill>
        <p:spPr>
          <a:xfrm>
            <a:off x="1313675" y="2765226"/>
            <a:ext cx="8897025" cy="288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p:cNvPicPr preferRelativeResize="0"/>
          <p:nvPr/>
        </p:nvPicPr>
        <p:blipFill rotWithShape="1">
          <a:blip r:embed="rId3">
            <a:alphaModFix/>
          </a:blip>
          <a:srcRect/>
          <a:stretch/>
        </p:blipFill>
        <p:spPr>
          <a:xfrm>
            <a:off x="7508876" y="4673601"/>
            <a:ext cx="885825" cy="898525"/>
          </a:xfrm>
          <a:prstGeom prst="rect">
            <a:avLst/>
          </a:prstGeom>
          <a:noFill/>
          <a:ln>
            <a:noFill/>
          </a:ln>
        </p:spPr>
      </p:pic>
      <p:pic>
        <p:nvPicPr>
          <p:cNvPr id="137" name="Google Shape;137;p23"/>
          <p:cNvPicPr preferRelativeResize="0"/>
          <p:nvPr/>
        </p:nvPicPr>
        <p:blipFill rotWithShape="1">
          <a:blip r:embed="rId4">
            <a:alphaModFix/>
          </a:blip>
          <a:srcRect/>
          <a:stretch/>
        </p:blipFill>
        <p:spPr>
          <a:xfrm>
            <a:off x="7624763" y="3197225"/>
            <a:ext cx="823912" cy="876300"/>
          </a:xfrm>
          <a:prstGeom prst="rect">
            <a:avLst/>
          </a:prstGeom>
          <a:noFill/>
          <a:ln>
            <a:noFill/>
          </a:ln>
        </p:spPr>
      </p:pic>
      <p:pic>
        <p:nvPicPr>
          <p:cNvPr id="138" name="Google Shape;138;p23"/>
          <p:cNvPicPr preferRelativeResize="0"/>
          <p:nvPr/>
        </p:nvPicPr>
        <p:blipFill rotWithShape="1">
          <a:blip r:embed="rId5">
            <a:alphaModFix/>
          </a:blip>
          <a:srcRect/>
          <a:stretch/>
        </p:blipFill>
        <p:spPr>
          <a:xfrm>
            <a:off x="8531225" y="1662113"/>
            <a:ext cx="915988" cy="927100"/>
          </a:xfrm>
          <a:prstGeom prst="rect">
            <a:avLst/>
          </a:prstGeom>
          <a:noFill/>
          <a:ln>
            <a:noFill/>
          </a:ln>
        </p:spPr>
      </p:pic>
      <p:pic>
        <p:nvPicPr>
          <p:cNvPr id="139" name="Google Shape;139;p23"/>
          <p:cNvPicPr preferRelativeResize="0"/>
          <p:nvPr/>
        </p:nvPicPr>
        <p:blipFill rotWithShape="1">
          <a:blip r:embed="rId6">
            <a:alphaModFix/>
          </a:blip>
          <a:srcRect/>
          <a:stretch/>
        </p:blipFill>
        <p:spPr>
          <a:xfrm>
            <a:off x="7102476" y="5915026"/>
            <a:ext cx="1757363" cy="760413"/>
          </a:xfrm>
          <a:prstGeom prst="rect">
            <a:avLst/>
          </a:prstGeom>
          <a:noFill/>
          <a:ln>
            <a:noFill/>
          </a:ln>
        </p:spPr>
      </p:pic>
      <p:pic>
        <p:nvPicPr>
          <p:cNvPr id="140" name="Google Shape;140;p23"/>
          <p:cNvPicPr preferRelativeResize="0"/>
          <p:nvPr/>
        </p:nvPicPr>
        <p:blipFill rotWithShape="1">
          <a:blip r:embed="rId4">
            <a:alphaModFix/>
          </a:blip>
          <a:srcRect/>
          <a:stretch/>
        </p:blipFill>
        <p:spPr>
          <a:xfrm>
            <a:off x="7623176" y="3197226"/>
            <a:ext cx="823913" cy="874713"/>
          </a:xfrm>
          <a:prstGeom prst="rect">
            <a:avLst/>
          </a:prstGeom>
          <a:noFill/>
          <a:ln>
            <a:noFill/>
          </a:ln>
        </p:spPr>
      </p:pic>
      <p:sp>
        <p:nvSpPr>
          <p:cNvPr id="141" name="Google Shape;141;p23"/>
          <p:cNvSpPr txBox="1">
            <a:spLocks noGrp="1"/>
          </p:cNvSpPr>
          <p:nvPr>
            <p:ph type="title"/>
          </p:nvPr>
        </p:nvSpPr>
        <p:spPr>
          <a:xfrm>
            <a:off x="146050" y="504000"/>
            <a:ext cx="2682900" cy="11304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ts val="3600"/>
              <a:buFont typeface="Arial"/>
              <a:buNone/>
            </a:pPr>
            <a:r>
              <a:rPr lang="en-US"/>
              <a:t>USING PLASMIDS</a:t>
            </a:r>
            <a:endParaRPr/>
          </a:p>
        </p:txBody>
      </p:sp>
      <p:sp>
        <p:nvSpPr>
          <p:cNvPr id="142" name="Google Shape;142;p23"/>
          <p:cNvSpPr/>
          <p:nvPr/>
        </p:nvSpPr>
        <p:spPr>
          <a:xfrm>
            <a:off x="6916739" y="1874839"/>
            <a:ext cx="295287" cy="1779570"/>
          </a:xfrm>
          <a:custGeom>
            <a:avLst/>
            <a:gdLst/>
            <a:ahLst/>
            <a:cxnLst/>
            <a:rect l="l" t="t" r="r" b="b"/>
            <a:pathLst>
              <a:path w="11443" h="21600" extrusionOk="0">
                <a:moveTo>
                  <a:pt x="11443" y="21600"/>
                </a:moveTo>
                <a:cubicBezTo>
                  <a:pt x="-7714" y="20510"/>
                  <a:pt x="13886" y="2261"/>
                  <a:pt x="0" y="0"/>
                </a:cubicBezTo>
              </a:path>
            </a:pathLst>
          </a:custGeom>
          <a:noFill/>
          <a:ln w="254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3" name="Google Shape;143;p23"/>
          <p:cNvPicPr preferRelativeResize="0"/>
          <p:nvPr/>
        </p:nvPicPr>
        <p:blipFill rotWithShape="1">
          <a:blip r:embed="rId7">
            <a:alphaModFix/>
          </a:blip>
          <a:srcRect/>
          <a:stretch/>
        </p:blipFill>
        <p:spPr>
          <a:xfrm>
            <a:off x="5075238" y="357189"/>
            <a:ext cx="1498600" cy="1292225"/>
          </a:xfrm>
          <a:prstGeom prst="rect">
            <a:avLst/>
          </a:prstGeom>
          <a:noFill/>
          <a:ln>
            <a:noFill/>
          </a:ln>
        </p:spPr>
      </p:pic>
      <p:pic>
        <p:nvPicPr>
          <p:cNvPr id="144" name="Google Shape;144;p23"/>
          <p:cNvPicPr preferRelativeResize="0"/>
          <p:nvPr/>
        </p:nvPicPr>
        <p:blipFill rotWithShape="1">
          <a:blip r:embed="rId3">
            <a:alphaModFix/>
          </a:blip>
          <a:srcRect/>
          <a:stretch/>
        </p:blipFill>
        <p:spPr>
          <a:xfrm>
            <a:off x="7507288" y="4672014"/>
            <a:ext cx="887412" cy="898525"/>
          </a:xfrm>
          <a:prstGeom prst="rect">
            <a:avLst/>
          </a:prstGeom>
          <a:noFill/>
          <a:ln>
            <a:noFill/>
          </a:ln>
        </p:spPr>
      </p:pic>
      <p:pic>
        <p:nvPicPr>
          <p:cNvPr id="145" name="Google Shape;145;p23"/>
          <p:cNvPicPr preferRelativeResize="0"/>
          <p:nvPr/>
        </p:nvPicPr>
        <p:blipFill rotWithShape="1">
          <a:blip r:embed="rId8">
            <a:alphaModFix/>
          </a:blip>
          <a:srcRect/>
          <a:stretch/>
        </p:blipFill>
        <p:spPr>
          <a:xfrm>
            <a:off x="8918575" y="577850"/>
            <a:ext cx="1417638" cy="635000"/>
          </a:xfrm>
          <a:prstGeom prst="rect">
            <a:avLst/>
          </a:prstGeom>
          <a:noFill/>
          <a:ln>
            <a:noFill/>
          </a:ln>
        </p:spPr>
      </p:pic>
      <p:sp>
        <p:nvSpPr>
          <p:cNvPr id="146" name="Google Shape;146;p23"/>
          <p:cNvSpPr/>
          <p:nvPr/>
        </p:nvSpPr>
        <p:spPr>
          <a:xfrm>
            <a:off x="4806950" y="441325"/>
            <a:ext cx="844500" cy="1587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000"/>
              <a:buFont typeface="Arial"/>
              <a:buNone/>
            </a:pPr>
            <a:r>
              <a:rPr lang="en-US" sz="1000" b="1" i="0" u="none" strike="noStrike" cap="none">
                <a:solidFill>
                  <a:schemeClr val="dk1"/>
                </a:solidFill>
                <a:latin typeface="Arial"/>
                <a:ea typeface="Arial"/>
                <a:cs typeface="Arial"/>
                <a:sym typeface="Arial"/>
              </a:rPr>
              <a:t>Human cell</a:t>
            </a:r>
            <a:endParaRPr sz="1400" b="0" i="0" u="none" strike="noStrike" cap="none">
              <a:solidFill>
                <a:srgbClr val="000000"/>
              </a:solidFill>
              <a:latin typeface="Arial"/>
              <a:ea typeface="Arial"/>
              <a:cs typeface="Arial"/>
              <a:sym typeface="Arial"/>
            </a:endParaRPr>
          </a:p>
        </p:txBody>
      </p:sp>
      <p:sp>
        <p:nvSpPr>
          <p:cNvPr id="147" name="Google Shape;147;p23"/>
          <p:cNvSpPr/>
          <p:nvPr/>
        </p:nvSpPr>
        <p:spPr>
          <a:xfrm>
            <a:off x="6553200" y="420689"/>
            <a:ext cx="2186100" cy="2001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Preparation of the Clone</a:t>
            </a:r>
            <a:endParaRPr sz="1400" b="0" i="0" u="none" strike="noStrike" cap="none">
              <a:solidFill>
                <a:srgbClr val="000000"/>
              </a:solidFill>
              <a:latin typeface="Arial"/>
              <a:ea typeface="Arial"/>
              <a:cs typeface="Arial"/>
              <a:sym typeface="Arial"/>
            </a:endParaRPr>
          </a:p>
        </p:txBody>
      </p:sp>
      <p:sp>
        <p:nvSpPr>
          <p:cNvPr id="148" name="Google Shape;148;p23"/>
          <p:cNvSpPr/>
          <p:nvPr/>
        </p:nvSpPr>
        <p:spPr>
          <a:xfrm>
            <a:off x="9354298" y="188337"/>
            <a:ext cx="1258800" cy="3192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1" i="1" u="none" strike="noStrike" cap="none">
                <a:solidFill>
                  <a:schemeClr val="dk1"/>
                </a:solidFill>
                <a:latin typeface="Arial"/>
                <a:ea typeface="Arial"/>
                <a:cs typeface="Arial"/>
                <a:sym typeface="Arial"/>
              </a:rPr>
              <a:t>Escherichia coli </a:t>
            </a:r>
            <a:r>
              <a:rPr lang="en-US" sz="1000" b="1" i="0" u="none" strike="noStrike" cap="none">
                <a:solidFill>
                  <a:schemeClr val="dk1"/>
                </a:solidFill>
                <a:latin typeface="Arial"/>
                <a:ea typeface="Arial"/>
                <a:cs typeface="Arial"/>
                <a:sym typeface="Arial"/>
              </a:rPr>
              <a:t>bacterial cell</a:t>
            </a:r>
            <a:endParaRPr sz="1400" b="0" i="0" u="none" strike="noStrike" cap="none">
              <a:solidFill>
                <a:srgbClr val="000000"/>
              </a:solidFill>
              <a:latin typeface="Arial"/>
              <a:ea typeface="Arial"/>
              <a:cs typeface="Arial"/>
              <a:sym typeface="Arial"/>
            </a:endParaRPr>
          </a:p>
        </p:txBody>
      </p:sp>
      <p:sp>
        <p:nvSpPr>
          <p:cNvPr id="149" name="Google Shape;149;p23"/>
          <p:cNvSpPr/>
          <p:nvPr/>
        </p:nvSpPr>
        <p:spPr>
          <a:xfrm>
            <a:off x="9586913" y="1319214"/>
            <a:ext cx="939900" cy="1602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Chromosome</a:t>
            </a:r>
            <a:endParaRPr sz="1400" b="0" i="0" u="none" strike="noStrike" cap="none">
              <a:solidFill>
                <a:srgbClr val="000000"/>
              </a:solidFill>
              <a:latin typeface="Arial"/>
              <a:ea typeface="Arial"/>
              <a:cs typeface="Arial"/>
              <a:sym typeface="Arial"/>
            </a:endParaRPr>
          </a:p>
        </p:txBody>
      </p:sp>
      <p:sp>
        <p:nvSpPr>
          <p:cNvPr id="150" name="Google Shape;150;p23"/>
          <p:cNvSpPr/>
          <p:nvPr/>
        </p:nvSpPr>
        <p:spPr>
          <a:xfrm>
            <a:off x="8520113" y="1219200"/>
            <a:ext cx="597000" cy="1587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Plasmid</a:t>
            </a:r>
            <a:endParaRPr sz="1400" b="0" i="0" u="none" strike="noStrike" cap="none">
              <a:solidFill>
                <a:srgbClr val="000000"/>
              </a:solidFill>
              <a:latin typeface="Arial"/>
              <a:ea typeface="Arial"/>
              <a:cs typeface="Arial"/>
              <a:sym typeface="Arial"/>
            </a:endParaRPr>
          </a:p>
        </p:txBody>
      </p:sp>
      <p:sp>
        <p:nvSpPr>
          <p:cNvPr id="151" name="Google Shape;151;p23"/>
          <p:cNvSpPr/>
          <p:nvPr/>
        </p:nvSpPr>
        <p:spPr>
          <a:xfrm>
            <a:off x="4546600" y="1428750"/>
            <a:ext cx="958800" cy="349200"/>
          </a:xfrm>
          <a:prstGeom prst="rect">
            <a:avLst/>
          </a:prstGeom>
          <a:noFill/>
          <a:ln>
            <a:noFill/>
          </a:ln>
        </p:spPr>
        <p:txBody>
          <a:bodyPr spcFirstLastPara="1" wrap="square" lIns="0" tIns="0" rIns="0" bIns="0" anchor="t" anchorCtr="0">
            <a:noAutofit/>
          </a:bodyPr>
          <a:lstStyle/>
          <a:p>
            <a:pPr marL="80962" marR="0" lvl="0" indent="0" algn="ctr" rtl="0">
              <a:lnSpc>
                <a:spcPct val="121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DNA in chromosome</a:t>
            </a:r>
            <a:endParaRPr sz="1400" b="0" i="0" u="none" strike="noStrike" cap="none">
              <a:solidFill>
                <a:srgbClr val="000000"/>
              </a:solidFill>
              <a:latin typeface="Arial"/>
              <a:ea typeface="Arial"/>
              <a:cs typeface="Arial"/>
              <a:sym typeface="Arial"/>
            </a:endParaRPr>
          </a:p>
        </p:txBody>
      </p:sp>
      <p:sp>
        <p:nvSpPr>
          <p:cNvPr id="152" name="Google Shape;152;p23"/>
          <p:cNvSpPr/>
          <p:nvPr/>
        </p:nvSpPr>
        <p:spPr>
          <a:xfrm>
            <a:off x="8650288" y="1927225"/>
            <a:ext cx="608100" cy="3192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Plasmid</a:t>
            </a:r>
            <a:endParaRPr sz="1400" b="0" i="0" u="none" strike="noStrike" cap="none">
              <a:solidFill>
                <a:srgbClr val="000000"/>
              </a:solidFill>
              <a:latin typeface="Arial"/>
              <a:ea typeface="Arial"/>
              <a:cs typeface="Arial"/>
              <a:sym typeface="Arial"/>
            </a:endParaRPr>
          </a:p>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vector</a:t>
            </a:r>
            <a:endParaRPr sz="1400" b="0" i="0" u="none" strike="noStrike" cap="none">
              <a:solidFill>
                <a:srgbClr val="000000"/>
              </a:solidFill>
              <a:latin typeface="Arial"/>
              <a:ea typeface="Arial"/>
              <a:cs typeface="Arial"/>
              <a:sym typeface="Arial"/>
            </a:endParaRPr>
          </a:p>
        </p:txBody>
      </p:sp>
      <p:cxnSp>
        <p:nvCxnSpPr>
          <p:cNvPr id="153" name="Google Shape;153;p23"/>
          <p:cNvCxnSpPr/>
          <p:nvPr/>
        </p:nvCxnSpPr>
        <p:spPr>
          <a:xfrm flipH="1">
            <a:off x="5356301" y="1201738"/>
            <a:ext cx="295200" cy="284100"/>
          </a:xfrm>
          <a:prstGeom prst="straightConnector1">
            <a:avLst/>
          </a:prstGeom>
          <a:noFill/>
          <a:ln>
            <a:noFill/>
          </a:ln>
        </p:spPr>
      </p:cxnSp>
      <p:cxnSp>
        <p:nvCxnSpPr>
          <p:cNvPr id="154" name="Google Shape;154;p23"/>
          <p:cNvCxnSpPr/>
          <p:nvPr/>
        </p:nvCxnSpPr>
        <p:spPr>
          <a:xfrm flipH="1">
            <a:off x="8894851" y="971551"/>
            <a:ext cx="230100" cy="195300"/>
          </a:xfrm>
          <a:prstGeom prst="straightConnector1">
            <a:avLst/>
          </a:prstGeom>
          <a:noFill/>
          <a:ln>
            <a:noFill/>
          </a:ln>
        </p:spPr>
      </p:cxnSp>
      <p:cxnSp>
        <p:nvCxnSpPr>
          <p:cNvPr id="155" name="Google Shape;155;p23"/>
          <p:cNvCxnSpPr/>
          <p:nvPr/>
        </p:nvCxnSpPr>
        <p:spPr>
          <a:xfrm rot="10800000" flipH="1">
            <a:off x="8297863" y="2470264"/>
            <a:ext cx="385800" cy="785700"/>
          </a:xfrm>
          <a:prstGeom prst="straightConnector1">
            <a:avLst/>
          </a:prstGeom>
          <a:noFill/>
          <a:ln w="25400" cap="flat" cmpd="sng">
            <a:solidFill>
              <a:schemeClr val="dk1"/>
            </a:solidFill>
            <a:prstDash val="solid"/>
            <a:round/>
            <a:headEnd type="stealth" w="med" len="med"/>
            <a:tailEnd type="none" w="sm" len="sm"/>
          </a:ln>
        </p:spPr>
      </p:cxnSp>
      <p:cxnSp>
        <p:nvCxnSpPr>
          <p:cNvPr id="156" name="Google Shape;156;p23"/>
          <p:cNvCxnSpPr/>
          <p:nvPr/>
        </p:nvCxnSpPr>
        <p:spPr>
          <a:xfrm rot="10800000">
            <a:off x="7970838" y="5611813"/>
            <a:ext cx="0" cy="266700"/>
          </a:xfrm>
          <a:prstGeom prst="straightConnector1">
            <a:avLst/>
          </a:prstGeom>
          <a:noFill/>
          <a:ln w="25400" cap="flat" cmpd="sng">
            <a:solidFill>
              <a:schemeClr val="dk1"/>
            </a:solidFill>
            <a:prstDash val="solid"/>
            <a:round/>
            <a:headEnd type="stealth" w="med" len="med"/>
            <a:tailEnd type="none" w="sm" len="sm"/>
          </a:ln>
        </p:spPr>
      </p:cxnSp>
      <p:cxnSp>
        <p:nvCxnSpPr>
          <p:cNvPr id="157" name="Google Shape;157;p23"/>
          <p:cNvCxnSpPr/>
          <p:nvPr/>
        </p:nvCxnSpPr>
        <p:spPr>
          <a:xfrm>
            <a:off x="9948863" y="1112839"/>
            <a:ext cx="25500" cy="160200"/>
          </a:xfrm>
          <a:prstGeom prst="straightConnector1">
            <a:avLst/>
          </a:prstGeom>
          <a:noFill/>
          <a:ln>
            <a:noFill/>
          </a:ln>
        </p:spPr>
      </p:cxnSp>
      <p:grpSp>
        <p:nvGrpSpPr>
          <p:cNvPr id="158" name="Google Shape;158;p23"/>
          <p:cNvGrpSpPr/>
          <p:nvPr/>
        </p:nvGrpSpPr>
        <p:grpSpPr>
          <a:xfrm>
            <a:off x="7062788" y="2855914"/>
            <a:ext cx="1033439" cy="1018420"/>
            <a:chOff x="4962" y="2559"/>
            <a:chExt cx="926" cy="912"/>
          </a:xfrm>
        </p:grpSpPr>
        <p:sp>
          <p:nvSpPr>
            <p:cNvPr id="159" name="Google Shape;159;p23"/>
            <p:cNvSpPr/>
            <p:nvPr/>
          </p:nvSpPr>
          <p:spPr>
            <a:xfrm>
              <a:off x="5588" y="3113"/>
              <a:ext cx="3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Sticky ends</a:t>
              </a:r>
              <a:endParaRPr sz="1400" b="0" i="0" u="none" strike="noStrike" cap="none">
                <a:solidFill>
                  <a:srgbClr val="000000"/>
                </a:solidFill>
                <a:latin typeface="Arial"/>
                <a:ea typeface="Arial"/>
                <a:cs typeface="Arial"/>
                <a:sym typeface="Arial"/>
              </a:endParaRPr>
            </a:p>
          </p:txBody>
        </p:sp>
        <p:sp>
          <p:nvSpPr>
            <p:cNvPr id="160" name="Google Shape;160;p23"/>
            <p:cNvSpPr/>
            <p:nvPr/>
          </p:nvSpPr>
          <p:spPr>
            <a:xfrm>
              <a:off x="4962" y="2559"/>
              <a:ext cx="6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Gene disrupted</a:t>
              </a:r>
              <a:endParaRPr sz="1400" b="0" i="0" u="none" strike="noStrike" cap="none">
                <a:solidFill>
                  <a:srgbClr val="000000"/>
                </a:solidFill>
                <a:latin typeface="Arial"/>
                <a:ea typeface="Arial"/>
                <a:cs typeface="Arial"/>
                <a:sym typeface="Arial"/>
              </a:endParaRPr>
            </a:p>
          </p:txBody>
        </p:sp>
        <p:cxnSp>
          <p:nvCxnSpPr>
            <p:cNvPr id="161" name="Google Shape;161;p23"/>
            <p:cNvCxnSpPr/>
            <p:nvPr/>
          </p:nvCxnSpPr>
          <p:spPr>
            <a:xfrm>
              <a:off x="5585" y="3019"/>
              <a:ext cx="0" cy="0"/>
            </a:xfrm>
            <a:prstGeom prst="straightConnector1">
              <a:avLst/>
            </a:prstGeom>
            <a:noFill/>
            <a:ln>
              <a:noFill/>
            </a:ln>
          </p:spPr>
        </p:cxnSp>
        <p:cxnSp>
          <p:nvCxnSpPr>
            <p:cNvPr id="162" name="Google Shape;162;p23"/>
            <p:cNvCxnSpPr/>
            <p:nvPr/>
          </p:nvCxnSpPr>
          <p:spPr>
            <a:xfrm>
              <a:off x="5561" y="3125"/>
              <a:ext cx="0" cy="0"/>
            </a:xfrm>
            <a:prstGeom prst="straightConnector1">
              <a:avLst/>
            </a:prstGeom>
            <a:noFill/>
            <a:ln>
              <a:noFill/>
            </a:ln>
          </p:spPr>
        </p:cxnSp>
        <p:cxnSp>
          <p:nvCxnSpPr>
            <p:cNvPr id="163" name="Google Shape;163;p23"/>
            <p:cNvCxnSpPr/>
            <p:nvPr/>
          </p:nvCxnSpPr>
          <p:spPr>
            <a:xfrm>
              <a:off x="5561" y="3432"/>
              <a:ext cx="0" cy="0"/>
            </a:xfrm>
            <a:prstGeom prst="straightConnector1">
              <a:avLst/>
            </a:prstGeom>
            <a:noFill/>
            <a:ln>
              <a:noFill/>
            </a:ln>
          </p:spPr>
        </p:cxnSp>
        <p:cxnSp>
          <p:nvCxnSpPr>
            <p:cNvPr id="164" name="Google Shape;164;p23"/>
            <p:cNvCxnSpPr/>
            <p:nvPr/>
          </p:nvCxnSpPr>
          <p:spPr>
            <a:xfrm>
              <a:off x="5489" y="3471"/>
              <a:ext cx="0" cy="0"/>
            </a:xfrm>
            <a:prstGeom prst="straightConnector1">
              <a:avLst/>
            </a:prstGeom>
            <a:noFill/>
            <a:ln>
              <a:noFill/>
            </a:ln>
          </p:spPr>
        </p:cxnSp>
        <p:cxnSp>
          <p:nvCxnSpPr>
            <p:cNvPr id="165" name="Google Shape;165;p23"/>
            <p:cNvCxnSpPr/>
            <p:nvPr/>
          </p:nvCxnSpPr>
          <p:spPr>
            <a:xfrm rot="10800000">
              <a:off x="5192" y="3113"/>
              <a:ext cx="300" cy="0"/>
            </a:xfrm>
            <a:prstGeom prst="straightConnector1">
              <a:avLst/>
            </a:prstGeom>
            <a:noFill/>
            <a:ln>
              <a:noFill/>
            </a:ln>
          </p:spPr>
        </p:cxnSp>
      </p:grpSp>
      <p:grpSp>
        <p:nvGrpSpPr>
          <p:cNvPr id="166" name="Google Shape;166;p23"/>
          <p:cNvGrpSpPr/>
          <p:nvPr/>
        </p:nvGrpSpPr>
        <p:grpSpPr>
          <a:xfrm>
            <a:off x="3989389" y="1908176"/>
            <a:ext cx="2224148" cy="810709"/>
            <a:chOff x="2208" y="1709"/>
            <a:chExt cx="1652" cy="618"/>
          </a:xfrm>
        </p:grpSpPr>
        <p:sp>
          <p:nvSpPr>
            <p:cNvPr id="167" name="Google Shape;167;p23"/>
            <p:cNvSpPr/>
            <p:nvPr/>
          </p:nvSpPr>
          <p:spPr>
            <a:xfrm>
              <a:off x="2360" y="1727"/>
              <a:ext cx="1500" cy="6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 </a:t>
              </a:r>
              <a:r>
                <a:rPr lang="en-US" sz="1200" b="0" i="0" u="sng" strike="noStrike" cap="none">
                  <a:solidFill>
                    <a:schemeClr val="dk1"/>
                  </a:solidFill>
                  <a:latin typeface="Arial"/>
                  <a:ea typeface="Arial"/>
                  <a:cs typeface="Arial"/>
                  <a:sym typeface="Arial"/>
                </a:rPr>
                <a:t>gene of interest (DNA fragment) is isolated from human tissue cells</a:t>
              </a:r>
              <a:endParaRPr sz="1400" b="0" i="0" u="sng" strike="noStrike" cap="none">
                <a:solidFill>
                  <a:srgbClr val="000000"/>
                </a:solidFill>
                <a:latin typeface="Arial"/>
                <a:ea typeface="Arial"/>
                <a:cs typeface="Arial"/>
                <a:sym typeface="Arial"/>
              </a:endParaRPr>
            </a:p>
          </p:txBody>
        </p:sp>
        <p:pic>
          <p:nvPicPr>
            <p:cNvPr id="168" name="Google Shape;168;p23"/>
            <p:cNvPicPr preferRelativeResize="0"/>
            <p:nvPr/>
          </p:nvPicPr>
          <p:blipFill rotWithShape="1">
            <a:blip r:embed="rId9">
              <a:alphaModFix/>
            </a:blip>
            <a:srcRect/>
            <a:stretch/>
          </p:blipFill>
          <p:spPr>
            <a:xfrm>
              <a:off x="2208" y="1709"/>
              <a:ext cx="187" cy="188"/>
            </a:xfrm>
            <a:prstGeom prst="rect">
              <a:avLst/>
            </a:prstGeom>
            <a:noFill/>
            <a:ln>
              <a:noFill/>
            </a:ln>
          </p:spPr>
        </p:pic>
      </p:grpSp>
      <p:grpSp>
        <p:nvGrpSpPr>
          <p:cNvPr id="169" name="Google Shape;169;p23"/>
          <p:cNvGrpSpPr/>
          <p:nvPr/>
        </p:nvGrpSpPr>
        <p:grpSpPr>
          <a:xfrm>
            <a:off x="8975725" y="2997200"/>
            <a:ext cx="1671942" cy="752500"/>
            <a:chOff x="6589" y="2621"/>
            <a:chExt cx="1335" cy="609"/>
          </a:xfrm>
        </p:grpSpPr>
        <p:sp>
          <p:nvSpPr>
            <p:cNvPr id="170" name="Google Shape;170;p23"/>
            <p:cNvSpPr/>
            <p:nvPr/>
          </p:nvSpPr>
          <p:spPr>
            <a:xfrm>
              <a:off x="6724" y="2630"/>
              <a:ext cx="1200" cy="600"/>
            </a:xfrm>
            <a:prstGeom prst="rect">
              <a:avLst/>
            </a:prstGeom>
            <a:noFill/>
            <a:ln>
              <a:noFill/>
            </a:ln>
          </p:spPr>
          <p:txBody>
            <a:bodyPr spcFirstLastPara="1" wrap="square" lIns="0" tIns="0" rIns="0" bIns="0" anchor="t" anchorCtr="0">
              <a:noAutofit/>
            </a:bodyPr>
            <a:lstStyle/>
            <a:p>
              <a:pPr marL="80962"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Arial"/>
                  <a:ea typeface="Arial"/>
                  <a:cs typeface="Arial"/>
                  <a:sym typeface="Arial"/>
                </a:rPr>
                <a:t>An appropriate plasmid vector is isolated from a bacterial cell</a:t>
              </a:r>
              <a:endParaRPr sz="1400" b="0" i="0" u="sng" strike="noStrike" cap="none">
                <a:solidFill>
                  <a:srgbClr val="000000"/>
                </a:solidFill>
                <a:latin typeface="Arial"/>
                <a:ea typeface="Arial"/>
                <a:cs typeface="Arial"/>
                <a:sym typeface="Arial"/>
              </a:endParaRPr>
            </a:p>
          </p:txBody>
        </p:sp>
        <p:pic>
          <p:nvPicPr>
            <p:cNvPr id="171" name="Google Shape;171;p23"/>
            <p:cNvPicPr preferRelativeResize="0"/>
            <p:nvPr/>
          </p:nvPicPr>
          <p:blipFill rotWithShape="1">
            <a:blip r:embed="rId10">
              <a:alphaModFix/>
            </a:blip>
            <a:srcRect/>
            <a:stretch/>
          </p:blipFill>
          <p:spPr>
            <a:xfrm>
              <a:off x="6589" y="2621"/>
              <a:ext cx="188" cy="188"/>
            </a:xfrm>
            <a:prstGeom prst="rect">
              <a:avLst/>
            </a:prstGeom>
            <a:noFill/>
            <a:ln>
              <a:noFill/>
            </a:ln>
          </p:spPr>
        </p:pic>
      </p:grpSp>
      <p:grpSp>
        <p:nvGrpSpPr>
          <p:cNvPr id="172" name="Google Shape;172;p23"/>
          <p:cNvGrpSpPr/>
          <p:nvPr/>
        </p:nvGrpSpPr>
        <p:grpSpPr>
          <a:xfrm>
            <a:off x="4008438" y="2708276"/>
            <a:ext cx="2682921" cy="662228"/>
            <a:chOff x="2208" y="2308"/>
            <a:chExt cx="1952" cy="600"/>
          </a:xfrm>
        </p:grpSpPr>
        <p:sp>
          <p:nvSpPr>
            <p:cNvPr id="173" name="Google Shape;173;p23"/>
            <p:cNvSpPr/>
            <p:nvPr/>
          </p:nvSpPr>
          <p:spPr>
            <a:xfrm>
              <a:off x="2360" y="2308"/>
              <a:ext cx="1800" cy="6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200"/>
                <a:buFont typeface="Arial"/>
                <a:buNone/>
              </a:pPr>
              <a:r>
                <a:rPr lang="en-US" sz="1200" b="0" i="0" u="sng" strike="noStrike" cap="none">
                  <a:solidFill>
                    <a:schemeClr val="dk1"/>
                  </a:solidFill>
                  <a:latin typeface="Arial"/>
                  <a:ea typeface="Arial"/>
                  <a:cs typeface="Arial"/>
                  <a:sym typeface="Arial"/>
                </a:rPr>
                <a:t>Human DNA and plasmid are treated with the same restriction enzyme to produce identical sticky ends</a:t>
              </a:r>
              <a:endParaRPr sz="1400" b="0" i="0" u="sng" strike="noStrike" cap="none">
                <a:solidFill>
                  <a:srgbClr val="000000"/>
                </a:solidFill>
                <a:latin typeface="Arial"/>
                <a:ea typeface="Arial"/>
                <a:cs typeface="Arial"/>
                <a:sym typeface="Arial"/>
              </a:endParaRPr>
            </a:p>
          </p:txBody>
        </p:sp>
        <p:pic>
          <p:nvPicPr>
            <p:cNvPr id="174" name="Google Shape;174;p23"/>
            <p:cNvPicPr preferRelativeResize="0"/>
            <p:nvPr/>
          </p:nvPicPr>
          <p:blipFill rotWithShape="1">
            <a:blip r:embed="rId11">
              <a:alphaModFix/>
            </a:blip>
            <a:srcRect/>
            <a:stretch/>
          </p:blipFill>
          <p:spPr>
            <a:xfrm>
              <a:off x="2208" y="2317"/>
              <a:ext cx="187" cy="188"/>
            </a:xfrm>
            <a:prstGeom prst="rect">
              <a:avLst/>
            </a:prstGeom>
            <a:noFill/>
            <a:ln>
              <a:noFill/>
            </a:ln>
          </p:spPr>
        </p:pic>
      </p:grpSp>
      <p:grpSp>
        <p:nvGrpSpPr>
          <p:cNvPr id="175" name="Google Shape;175;p23"/>
          <p:cNvGrpSpPr/>
          <p:nvPr/>
        </p:nvGrpSpPr>
        <p:grpSpPr>
          <a:xfrm>
            <a:off x="4008439" y="3789363"/>
            <a:ext cx="3131069" cy="727867"/>
            <a:chOff x="2208" y="3131"/>
            <a:chExt cx="1978" cy="600"/>
          </a:xfrm>
        </p:grpSpPr>
        <p:sp>
          <p:nvSpPr>
            <p:cNvPr id="176" name="Google Shape;176;p23"/>
            <p:cNvSpPr/>
            <p:nvPr/>
          </p:nvSpPr>
          <p:spPr>
            <a:xfrm>
              <a:off x="2386" y="3131"/>
              <a:ext cx="1800" cy="6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200"/>
                <a:buFont typeface="Arial"/>
                <a:buNone/>
              </a:pPr>
              <a:r>
                <a:rPr lang="en-US" sz="1200" b="0" i="0" u="sng" strike="noStrike" cap="none">
                  <a:solidFill>
                    <a:schemeClr val="dk1"/>
                  </a:solidFill>
                  <a:latin typeface="Arial"/>
                  <a:ea typeface="Arial"/>
                  <a:cs typeface="Arial"/>
                  <a:sym typeface="Arial"/>
                </a:rPr>
                <a:t>Restriction enzyme cuts the plasmid DNA at its single recognition sequence</a:t>
              </a:r>
              <a:endParaRPr sz="1400" b="0" i="0" u="sng" strike="noStrike" cap="none">
                <a:solidFill>
                  <a:srgbClr val="000000"/>
                </a:solidFill>
                <a:latin typeface="Arial"/>
                <a:ea typeface="Arial"/>
                <a:cs typeface="Arial"/>
                <a:sym typeface="Arial"/>
              </a:endParaRPr>
            </a:p>
          </p:txBody>
        </p:sp>
        <p:pic>
          <p:nvPicPr>
            <p:cNvPr id="177" name="Google Shape;177;p23"/>
            <p:cNvPicPr preferRelativeResize="0"/>
            <p:nvPr/>
          </p:nvPicPr>
          <p:blipFill rotWithShape="1">
            <a:blip r:embed="rId12">
              <a:alphaModFix/>
            </a:blip>
            <a:srcRect/>
            <a:stretch/>
          </p:blipFill>
          <p:spPr>
            <a:xfrm>
              <a:off x="2208" y="3131"/>
              <a:ext cx="187" cy="188"/>
            </a:xfrm>
            <a:prstGeom prst="rect">
              <a:avLst/>
            </a:prstGeom>
            <a:noFill/>
            <a:ln>
              <a:noFill/>
            </a:ln>
          </p:spPr>
        </p:pic>
      </p:grpSp>
      <p:grpSp>
        <p:nvGrpSpPr>
          <p:cNvPr id="178" name="Google Shape;178;p23"/>
          <p:cNvGrpSpPr/>
          <p:nvPr/>
        </p:nvGrpSpPr>
        <p:grpSpPr>
          <a:xfrm>
            <a:off x="3863975" y="4724401"/>
            <a:ext cx="2704338" cy="622718"/>
            <a:chOff x="2208" y="3981"/>
            <a:chExt cx="2005" cy="618"/>
          </a:xfrm>
        </p:grpSpPr>
        <p:sp>
          <p:nvSpPr>
            <p:cNvPr id="179" name="Google Shape;179;p23"/>
            <p:cNvSpPr/>
            <p:nvPr/>
          </p:nvSpPr>
          <p:spPr>
            <a:xfrm>
              <a:off x="2413" y="3999"/>
              <a:ext cx="1800" cy="6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200"/>
                <a:buFont typeface="Arial"/>
                <a:buNone/>
              </a:pPr>
              <a:r>
                <a:rPr lang="en-US" sz="1200" b="0" i="0" u="sng" strike="noStrike" cap="none">
                  <a:solidFill>
                    <a:schemeClr val="dk1"/>
                  </a:solidFill>
                  <a:latin typeface="Arial"/>
                  <a:ea typeface="Arial"/>
                  <a:cs typeface="Arial"/>
                  <a:sym typeface="Arial"/>
                </a:rPr>
                <a:t>Mix the DNAs together and add  the enzyme DNA ligase to bond the sticky ends </a:t>
              </a:r>
              <a:endParaRPr sz="1400" b="0" i="0" u="sng" strike="noStrike" cap="none">
                <a:solidFill>
                  <a:srgbClr val="000000"/>
                </a:solidFill>
                <a:latin typeface="Arial"/>
                <a:ea typeface="Arial"/>
                <a:cs typeface="Arial"/>
                <a:sym typeface="Arial"/>
              </a:endParaRPr>
            </a:p>
          </p:txBody>
        </p:sp>
        <p:pic>
          <p:nvPicPr>
            <p:cNvPr id="180" name="Google Shape;180;p23"/>
            <p:cNvPicPr preferRelativeResize="0"/>
            <p:nvPr/>
          </p:nvPicPr>
          <p:blipFill rotWithShape="1">
            <a:blip r:embed="rId13">
              <a:alphaModFix/>
            </a:blip>
            <a:srcRect/>
            <a:stretch/>
          </p:blipFill>
          <p:spPr>
            <a:xfrm>
              <a:off x="2208" y="3981"/>
              <a:ext cx="187" cy="188"/>
            </a:xfrm>
            <a:prstGeom prst="rect">
              <a:avLst/>
            </a:prstGeom>
            <a:noFill/>
            <a:ln>
              <a:noFill/>
            </a:ln>
          </p:spPr>
        </p:pic>
      </p:grpSp>
      <p:grpSp>
        <p:nvGrpSpPr>
          <p:cNvPr id="181" name="Google Shape;181;p23"/>
          <p:cNvGrpSpPr/>
          <p:nvPr/>
        </p:nvGrpSpPr>
        <p:grpSpPr>
          <a:xfrm>
            <a:off x="4008439" y="5589589"/>
            <a:ext cx="2762210" cy="1021573"/>
            <a:chOff x="2208" y="4821"/>
            <a:chExt cx="2278" cy="909"/>
          </a:xfrm>
        </p:grpSpPr>
        <p:sp>
          <p:nvSpPr>
            <p:cNvPr id="182" name="Google Shape;182;p23"/>
            <p:cNvSpPr/>
            <p:nvPr/>
          </p:nvSpPr>
          <p:spPr>
            <a:xfrm>
              <a:off x="2386" y="4830"/>
              <a:ext cx="2100" cy="90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200"/>
                <a:buFont typeface="Arial"/>
                <a:buNone/>
              </a:pPr>
              <a:r>
                <a:rPr lang="en-US" sz="1200" b="0" i="0" u="sng" strike="noStrike" cap="none">
                  <a:solidFill>
                    <a:schemeClr val="dk1"/>
                  </a:solidFill>
                  <a:latin typeface="Arial"/>
                  <a:ea typeface="Arial"/>
                  <a:cs typeface="Arial"/>
                  <a:sym typeface="Arial"/>
                </a:rPr>
                <a:t>Recombinant plasmid is introduced into a bacterial cell by simply adding the DNA to a bacterial culture where some bacteria take up the plasmid from solution</a:t>
              </a:r>
              <a:endParaRPr sz="1400" b="0" i="0" u="sng" strike="noStrike" cap="none">
                <a:solidFill>
                  <a:srgbClr val="000000"/>
                </a:solidFill>
                <a:latin typeface="Arial"/>
                <a:ea typeface="Arial"/>
                <a:cs typeface="Arial"/>
                <a:sym typeface="Arial"/>
              </a:endParaRPr>
            </a:p>
          </p:txBody>
        </p:sp>
        <p:pic>
          <p:nvPicPr>
            <p:cNvPr id="183" name="Google Shape;183;p23"/>
            <p:cNvPicPr preferRelativeResize="0"/>
            <p:nvPr/>
          </p:nvPicPr>
          <p:blipFill rotWithShape="1">
            <a:blip r:embed="rId14">
              <a:alphaModFix/>
            </a:blip>
            <a:srcRect/>
            <a:stretch/>
          </p:blipFill>
          <p:spPr>
            <a:xfrm>
              <a:off x="2208" y="4821"/>
              <a:ext cx="187" cy="188"/>
            </a:xfrm>
            <a:prstGeom prst="rect">
              <a:avLst/>
            </a:prstGeom>
            <a:noFill/>
            <a:ln>
              <a:noFill/>
            </a:ln>
          </p:spPr>
        </p:pic>
      </p:grpSp>
      <p:sp>
        <p:nvSpPr>
          <p:cNvPr id="184" name="Google Shape;184;p23"/>
          <p:cNvSpPr/>
          <p:nvPr/>
        </p:nvSpPr>
        <p:spPr>
          <a:xfrm>
            <a:off x="5918200" y="900113"/>
            <a:ext cx="971568" cy="628641"/>
          </a:xfrm>
          <a:custGeom>
            <a:avLst/>
            <a:gdLst/>
            <a:ahLst/>
            <a:cxnLst/>
            <a:rect l="l" t="t" r="r" b="b"/>
            <a:pathLst>
              <a:path w="21600" h="21263" extrusionOk="0">
                <a:moveTo>
                  <a:pt x="0" y="0"/>
                </a:moveTo>
                <a:cubicBezTo>
                  <a:pt x="0" y="0"/>
                  <a:pt x="12427" y="-337"/>
                  <a:pt x="21600" y="21263"/>
                </a:cubicBezTo>
              </a:path>
            </a:pathLst>
          </a:custGeom>
          <a:noFill/>
          <a:ln w="254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9231314" y="900114"/>
            <a:ext cx="244463" cy="708048"/>
          </a:xfrm>
          <a:custGeom>
            <a:avLst/>
            <a:gdLst/>
            <a:ahLst/>
            <a:cxnLst/>
            <a:rect l="l" t="t" r="r" b="b"/>
            <a:pathLst>
              <a:path w="15210" h="21600" extrusionOk="0">
                <a:moveTo>
                  <a:pt x="0" y="21600"/>
                </a:moveTo>
                <a:cubicBezTo>
                  <a:pt x="14954" y="11054"/>
                  <a:pt x="21600" y="4969"/>
                  <a:pt x="7269" y="0"/>
                </a:cubicBezTo>
              </a:path>
            </a:pathLst>
          </a:custGeom>
          <a:noFill/>
          <a:ln w="254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86" name="Google Shape;186;p23"/>
          <p:cNvPicPr preferRelativeResize="0"/>
          <p:nvPr/>
        </p:nvPicPr>
        <p:blipFill rotWithShape="1">
          <a:blip r:embed="rId15">
            <a:alphaModFix/>
          </a:blip>
          <a:srcRect/>
          <a:stretch/>
        </p:blipFill>
        <p:spPr>
          <a:xfrm rot="3386621">
            <a:off x="5737226" y="730251"/>
            <a:ext cx="206375" cy="549275"/>
          </a:xfrm>
          <a:prstGeom prst="rect">
            <a:avLst/>
          </a:prstGeom>
          <a:noFill/>
          <a:ln>
            <a:noFill/>
          </a:ln>
        </p:spPr>
      </p:pic>
      <p:pic>
        <p:nvPicPr>
          <p:cNvPr id="187" name="Google Shape;187;p23"/>
          <p:cNvPicPr preferRelativeResize="0"/>
          <p:nvPr/>
        </p:nvPicPr>
        <p:blipFill rotWithShape="1">
          <a:blip r:embed="rId5">
            <a:alphaModFix/>
          </a:blip>
          <a:srcRect/>
          <a:stretch/>
        </p:blipFill>
        <p:spPr>
          <a:xfrm>
            <a:off x="8820150" y="417513"/>
            <a:ext cx="915988" cy="927100"/>
          </a:xfrm>
          <a:prstGeom prst="rect">
            <a:avLst/>
          </a:prstGeom>
          <a:noFill/>
          <a:ln>
            <a:noFill/>
          </a:ln>
        </p:spPr>
      </p:pic>
      <p:grpSp>
        <p:nvGrpSpPr>
          <p:cNvPr id="188" name="Google Shape;188;p23"/>
          <p:cNvGrpSpPr/>
          <p:nvPr/>
        </p:nvGrpSpPr>
        <p:grpSpPr>
          <a:xfrm>
            <a:off x="6916750" y="1974989"/>
            <a:ext cx="3385200" cy="564234"/>
            <a:chOff x="4881" y="1682"/>
            <a:chExt cx="3033" cy="506"/>
          </a:xfrm>
        </p:grpSpPr>
        <p:sp>
          <p:nvSpPr>
            <p:cNvPr id="189" name="Google Shape;189;p23"/>
            <p:cNvSpPr/>
            <p:nvPr/>
          </p:nvSpPr>
          <p:spPr>
            <a:xfrm>
              <a:off x="4881" y="1682"/>
              <a:ext cx="12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Restriction enzyme recognition sequence</a:t>
              </a:r>
              <a:endParaRPr sz="1400" b="0" i="0" u="none" strike="noStrike" cap="none">
                <a:solidFill>
                  <a:srgbClr val="000000"/>
                </a:solidFill>
                <a:latin typeface="Arial"/>
                <a:ea typeface="Arial"/>
                <a:cs typeface="Arial"/>
                <a:sym typeface="Arial"/>
              </a:endParaRPr>
            </a:p>
          </p:txBody>
        </p:sp>
        <p:sp>
          <p:nvSpPr>
            <p:cNvPr id="190" name="Google Shape;190;p23"/>
            <p:cNvSpPr/>
            <p:nvPr/>
          </p:nvSpPr>
          <p:spPr>
            <a:xfrm>
              <a:off x="7314" y="1888"/>
              <a:ext cx="6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Ampicillin-resistance gene</a:t>
              </a:r>
              <a:endParaRPr sz="1400" b="0" i="0" u="none" strike="noStrike" cap="none">
                <a:solidFill>
                  <a:srgbClr val="000000"/>
                </a:solidFill>
                <a:latin typeface="Arial"/>
                <a:ea typeface="Arial"/>
                <a:cs typeface="Arial"/>
                <a:sym typeface="Arial"/>
              </a:endParaRPr>
            </a:p>
          </p:txBody>
        </p:sp>
        <p:cxnSp>
          <p:nvCxnSpPr>
            <p:cNvPr id="191" name="Google Shape;191;p23"/>
            <p:cNvCxnSpPr/>
            <p:nvPr/>
          </p:nvCxnSpPr>
          <p:spPr>
            <a:xfrm>
              <a:off x="6331" y="2016"/>
              <a:ext cx="0" cy="0"/>
            </a:xfrm>
            <a:prstGeom prst="straightConnector1">
              <a:avLst/>
            </a:prstGeom>
            <a:noFill/>
            <a:ln>
              <a:noFill/>
            </a:ln>
          </p:spPr>
        </p:cxnSp>
        <p:cxnSp>
          <p:nvCxnSpPr>
            <p:cNvPr id="192" name="Google Shape;192;p23"/>
            <p:cNvCxnSpPr/>
            <p:nvPr/>
          </p:nvCxnSpPr>
          <p:spPr>
            <a:xfrm>
              <a:off x="7045" y="1895"/>
              <a:ext cx="300" cy="0"/>
            </a:xfrm>
            <a:prstGeom prst="straightConnector1">
              <a:avLst/>
            </a:prstGeom>
            <a:noFill/>
            <a:ln>
              <a:noFill/>
            </a:ln>
          </p:spPr>
        </p:cxnSp>
        <p:cxnSp>
          <p:nvCxnSpPr>
            <p:cNvPr id="193" name="Google Shape;193;p23"/>
            <p:cNvCxnSpPr/>
            <p:nvPr/>
          </p:nvCxnSpPr>
          <p:spPr>
            <a:xfrm rot="10800000">
              <a:off x="6024" y="1849"/>
              <a:ext cx="300" cy="0"/>
            </a:xfrm>
            <a:prstGeom prst="straightConnector1">
              <a:avLst/>
            </a:prstGeom>
            <a:noFill/>
            <a:ln>
              <a:noFill/>
            </a:ln>
          </p:spPr>
        </p:cxnSp>
      </p:grpSp>
      <p:grpSp>
        <p:nvGrpSpPr>
          <p:cNvPr id="194" name="Google Shape;194;p23"/>
          <p:cNvGrpSpPr/>
          <p:nvPr/>
        </p:nvGrpSpPr>
        <p:grpSpPr>
          <a:xfrm>
            <a:off x="6191251" y="1141414"/>
            <a:ext cx="1615609" cy="706437"/>
            <a:chOff x="4148" y="1012"/>
            <a:chExt cx="1446" cy="632"/>
          </a:xfrm>
        </p:grpSpPr>
        <p:sp>
          <p:nvSpPr>
            <p:cNvPr id="195" name="Google Shape;195;p23"/>
            <p:cNvSpPr/>
            <p:nvPr/>
          </p:nvSpPr>
          <p:spPr>
            <a:xfrm>
              <a:off x="4694" y="1012"/>
              <a:ext cx="900" cy="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Human gene</a:t>
              </a:r>
              <a:endParaRPr sz="1400" b="0" i="0" u="none" strike="noStrike" cap="none">
                <a:solidFill>
                  <a:srgbClr val="000000"/>
                </a:solidFill>
                <a:latin typeface="Arial"/>
                <a:ea typeface="Arial"/>
                <a:cs typeface="Arial"/>
                <a:sym typeface="Arial"/>
              </a:endParaRPr>
            </a:p>
          </p:txBody>
        </p:sp>
        <p:sp>
          <p:nvSpPr>
            <p:cNvPr id="196" name="Google Shape;196;p23"/>
            <p:cNvSpPr/>
            <p:nvPr/>
          </p:nvSpPr>
          <p:spPr>
            <a:xfrm>
              <a:off x="5137" y="1291"/>
              <a:ext cx="3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Sticky end</a:t>
              </a:r>
              <a:endParaRPr sz="1400" b="0" i="0" u="none" strike="noStrike" cap="none">
                <a:solidFill>
                  <a:srgbClr val="000000"/>
                </a:solidFill>
                <a:latin typeface="Arial"/>
                <a:ea typeface="Arial"/>
                <a:cs typeface="Arial"/>
                <a:sym typeface="Arial"/>
              </a:endParaRPr>
            </a:p>
          </p:txBody>
        </p:sp>
        <p:sp>
          <p:nvSpPr>
            <p:cNvPr id="197" name="Google Shape;197;p23"/>
            <p:cNvSpPr/>
            <p:nvPr/>
          </p:nvSpPr>
          <p:spPr>
            <a:xfrm>
              <a:off x="4148" y="1280"/>
              <a:ext cx="3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Sticky end</a:t>
              </a:r>
              <a:endParaRPr sz="1400" b="0" i="0" u="none" strike="noStrike" cap="none">
                <a:solidFill>
                  <a:srgbClr val="000000"/>
                </a:solidFill>
                <a:latin typeface="Arial"/>
                <a:ea typeface="Arial"/>
                <a:cs typeface="Arial"/>
                <a:sym typeface="Arial"/>
              </a:endParaRPr>
            </a:p>
          </p:txBody>
        </p:sp>
        <p:cxnSp>
          <p:nvCxnSpPr>
            <p:cNvPr id="198" name="Google Shape;198;p23"/>
            <p:cNvCxnSpPr/>
            <p:nvPr/>
          </p:nvCxnSpPr>
          <p:spPr>
            <a:xfrm>
              <a:off x="4670" y="1644"/>
              <a:ext cx="0" cy="0"/>
            </a:xfrm>
            <a:prstGeom prst="straightConnector1">
              <a:avLst/>
            </a:prstGeom>
            <a:noFill/>
            <a:ln>
              <a:noFill/>
            </a:ln>
          </p:spPr>
        </p:cxnSp>
        <p:cxnSp>
          <p:nvCxnSpPr>
            <p:cNvPr id="199" name="Google Shape;199;p23"/>
            <p:cNvCxnSpPr/>
            <p:nvPr/>
          </p:nvCxnSpPr>
          <p:spPr>
            <a:xfrm>
              <a:off x="5043" y="1386"/>
              <a:ext cx="300" cy="0"/>
            </a:xfrm>
            <a:prstGeom prst="straightConnector1">
              <a:avLst/>
            </a:prstGeom>
            <a:noFill/>
            <a:ln>
              <a:noFill/>
            </a:ln>
          </p:spPr>
        </p:cxnSp>
      </p:grpSp>
      <p:grpSp>
        <p:nvGrpSpPr>
          <p:cNvPr id="200" name="Google Shape;200;p23"/>
          <p:cNvGrpSpPr/>
          <p:nvPr/>
        </p:nvGrpSpPr>
        <p:grpSpPr>
          <a:xfrm>
            <a:off x="6581889" y="4301776"/>
            <a:ext cx="2762968" cy="904672"/>
            <a:chOff x="4531" y="3854"/>
            <a:chExt cx="2476" cy="811"/>
          </a:xfrm>
        </p:grpSpPr>
        <p:sp>
          <p:nvSpPr>
            <p:cNvPr id="201" name="Google Shape;201;p23"/>
            <p:cNvSpPr/>
            <p:nvPr/>
          </p:nvSpPr>
          <p:spPr>
            <a:xfrm>
              <a:off x="6107" y="4365"/>
              <a:ext cx="900" cy="300"/>
            </a:xfrm>
            <a:prstGeom prst="rect">
              <a:avLst/>
            </a:prstGeom>
            <a:noFill/>
            <a:ln>
              <a:noFill/>
            </a:ln>
          </p:spPr>
          <p:txBody>
            <a:bodyPr spcFirstLastPara="1" wrap="square" lIns="0" tIns="0" rIns="0" bIns="0" anchor="t" anchorCtr="0">
              <a:noAutofit/>
            </a:bodyPr>
            <a:lstStyle/>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Recombinant DNA</a:t>
              </a:r>
              <a:endParaRPr sz="1400" b="0" i="0" u="none" strike="noStrike" cap="none">
                <a:solidFill>
                  <a:srgbClr val="000000"/>
                </a:solidFill>
                <a:latin typeface="Arial"/>
                <a:ea typeface="Arial"/>
                <a:cs typeface="Arial"/>
                <a:sym typeface="Arial"/>
              </a:endParaRPr>
            </a:p>
            <a:p>
              <a:pPr marL="80962"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molecule</a:t>
              </a:r>
              <a:endParaRPr sz="1400" b="0" i="0" u="none" strike="noStrike" cap="none">
                <a:solidFill>
                  <a:srgbClr val="000000"/>
                </a:solidFill>
                <a:latin typeface="Arial"/>
                <a:ea typeface="Arial"/>
                <a:cs typeface="Arial"/>
                <a:sym typeface="Arial"/>
              </a:endParaRPr>
            </a:p>
          </p:txBody>
        </p:sp>
        <p:sp>
          <p:nvSpPr>
            <p:cNvPr id="202" name="Google Shape;202;p23"/>
            <p:cNvSpPr/>
            <p:nvPr/>
          </p:nvSpPr>
          <p:spPr>
            <a:xfrm>
              <a:off x="4531" y="4538"/>
              <a:ext cx="900" cy="0"/>
            </a:xfrm>
            <a:prstGeom prst="rect">
              <a:avLst/>
            </a:prstGeom>
            <a:noFill/>
            <a:ln>
              <a:noFill/>
            </a:ln>
          </p:spPr>
          <p:txBody>
            <a:bodyPr spcFirstLastPara="1" wrap="square" lIns="0" tIns="0" rIns="0" bIns="0" anchor="t" anchorCtr="0">
              <a:noAutofit/>
            </a:bodyPr>
            <a:lstStyle/>
            <a:p>
              <a:pPr marL="80962" marR="0" lvl="0" indent="0" algn="l" rtl="0">
                <a:lnSpc>
                  <a:spcPct val="121000"/>
                </a:lnSpc>
                <a:spcBef>
                  <a:spcPts val="0"/>
                </a:spcBef>
                <a:spcAft>
                  <a:spcPts val="0"/>
                </a:spcAft>
                <a:buClr>
                  <a:srgbClr val="000000"/>
                </a:buClr>
                <a:buSzPts val="1000"/>
                <a:buFont typeface="Arial"/>
                <a:buNone/>
              </a:pPr>
              <a:r>
                <a:rPr lang="en-US" sz="1000" b="0" i="0" u="none" strike="noStrike" cap="none">
                  <a:solidFill>
                    <a:schemeClr val="dk1"/>
                  </a:solidFill>
                  <a:latin typeface="Arial"/>
                  <a:ea typeface="Arial"/>
                  <a:cs typeface="Arial"/>
                  <a:sym typeface="Arial"/>
                </a:rPr>
                <a:t>Human gene</a:t>
              </a:r>
              <a:endParaRPr sz="1400" b="0" i="0" u="none" strike="noStrike" cap="none">
                <a:solidFill>
                  <a:srgbClr val="000000"/>
                </a:solidFill>
                <a:latin typeface="Arial"/>
                <a:ea typeface="Arial"/>
                <a:cs typeface="Arial"/>
                <a:sym typeface="Arial"/>
              </a:endParaRPr>
            </a:p>
          </p:txBody>
        </p:sp>
        <p:cxnSp>
          <p:nvCxnSpPr>
            <p:cNvPr id="203" name="Google Shape;203;p23"/>
            <p:cNvCxnSpPr/>
            <p:nvPr/>
          </p:nvCxnSpPr>
          <p:spPr>
            <a:xfrm rot="10800000">
              <a:off x="5094" y="4627"/>
              <a:ext cx="300" cy="0"/>
            </a:xfrm>
            <a:prstGeom prst="straightConnector1">
              <a:avLst/>
            </a:prstGeom>
            <a:noFill/>
            <a:ln>
              <a:noFill/>
            </a:ln>
          </p:spPr>
        </p:cxnSp>
        <p:cxnSp>
          <p:nvCxnSpPr>
            <p:cNvPr id="204" name="Google Shape;204;p23"/>
            <p:cNvCxnSpPr/>
            <p:nvPr/>
          </p:nvCxnSpPr>
          <p:spPr>
            <a:xfrm rot="10800000">
              <a:off x="5802" y="3854"/>
              <a:ext cx="0" cy="300"/>
            </a:xfrm>
            <a:prstGeom prst="straightConnector1">
              <a:avLst/>
            </a:prstGeom>
            <a:noFill/>
            <a:ln w="25400" cap="flat" cmpd="sng">
              <a:solidFill>
                <a:schemeClr val="dk1"/>
              </a:solidFill>
              <a:prstDash val="solid"/>
              <a:round/>
              <a:headEnd type="stealth" w="med" len="med"/>
              <a:tailEnd type="none" w="sm" len="sm"/>
            </a:ln>
          </p:spPr>
        </p:cxnSp>
      </p:grpSp>
      <p:pic>
        <p:nvPicPr>
          <p:cNvPr id="205" name="Google Shape;205;p23"/>
          <p:cNvPicPr preferRelativeResize="0"/>
          <p:nvPr/>
        </p:nvPicPr>
        <p:blipFill rotWithShape="1">
          <a:blip r:embed="rId15">
            <a:alphaModFix/>
          </a:blip>
          <a:srcRect/>
          <a:stretch/>
        </p:blipFill>
        <p:spPr>
          <a:xfrm rot="3386621">
            <a:off x="6904832" y="1421607"/>
            <a:ext cx="204788" cy="549275"/>
          </a:xfrm>
          <a:prstGeom prst="rect">
            <a:avLst/>
          </a:prstGeom>
          <a:noFill/>
          <a:ln>
            <a:noFill/>
          </a:ln>
        </p:spPr>
      </p:pic>
      <p:pic>
        <p:nvPicPr>
          <p:cNvPr id="206" name="Google Shape;206;p23"/>
          <p:cNvPicPr preferRelativeResize="0"/>
          <p:nvPr/>
        </p:nvPicPr>
        <p:blipFill rotWithShape="1">
          <a:blip r:embed="rId15">
            <a:alphaModFix/>
          </a:blip>
          <a:srcRect/>
          <a:stretch/>
        </p:blipFill>
        <p:spPr>
          <a:xfrm>
            <a:off x="7254875" y="3387726"/>
            <a:ext cx="204788" cy="549275"/>
          </a:xfrm>
          <a:prstGeom prst="rect">
            <a:avLst/>
          </a:prstGeom>
          <a:noFill/>
          <a:ln>
            <a:noFill/>
          </a:ln>
        </p:spPr>
      </p:pic>
      <p:cxnSp>
        <p:nvCxnSpPr>
          <p:cNvPr id="207" name="Google Shape;207;p23"/>
          <p:cNvCxnSpPr/>
          <p:nvPr/>
        </p:nvCxnSpPr>
        <p:spPr>
          <a:xfrm rot="10800000" flipH="1">
            <a:off x="8340923" y="2263324"/>
            <a:ext cx="209400" cy="2982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par>
                                <p:cTn id="8" presetID="1"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4"/>
                                        </p:tgtEl>
                                        <p:attrNameLst>
                                          <p:attrName>style.visibility</p:attrName>
                                        </p:attrNameLst>
                                      </p:cBhvr>
                                      <p:to>
                                        <p:strVal val="visible"/>
                                      </p:to>
                                    </p:set>
                                  </p:childTnLst>
                                </p:cTn>
                              </p:par>
                              <p:par>
                                <p:cTn id="12" presetID="1" presetClass="entr" presetSubtype="0" fill="hold" nodeType="withEffect">
                                  <p:stCondLst>
                                    <p:cond delay="1400"/>
                                  </p:stCondLst>
                                  <p:childTnLst>
                                    <p:set>
                                      <p:cBhvr>
                                        <p:cTn id="13" dur="1" fill="hold">
                                          <p:stCondLst>
                                            <p:cond delay="0"/>
                                          </p:stCondLst>
                                        </p:cTn>
                                        <p:tgtEl>
                                          <p:spTgt spid="19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7"/>
                                        </p:tgtEl>
                                        <p:attrNameLst>
                                          <p:attrName>style.visibility</p:attrName>
                                        </p:attrNameLst>
                                      </p:cBhvr>
                                      <p:to>
                                        <p:strVal val="visible"/>
                                      </p:to>
                                    </p:set>
                                    <p:animEffect transition="in" filter="fade">
                                      <p:cBhvr>
                                        <p:cTn id="18" dur="1000"/>
                                        <p:tgtEl>
                                          <p:spTgt spid="187"/>
                                        </p:tgtEl>
                                      </p:cBhvr>
                                    </p:animEffect>
                                  </p:childTnLst>
                                </p:cTn>
                              </p:par>
                              <p:par>
                                <p:cTn id="19" presetID="1" presetClass="entr" presetSubtype="0" fill="hold" nodeType="with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1500"/>
                                  </p:stCondLst>
                                  <p:childTnLst>
                                    <p:set>
                                      <p:cBhvr>
                                        <p:cTn id="26" dur="1" fill="hold">
                                          <p:stCondLst>
                                            <p:cond delay="0"/>
                                          </p:stCondLst>
                                        </p:cTn>
                                        <p:tgtEl>
                                          <p:spTgt spid="1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8" presetClass="emph" presetSubtype="0" fill="hold" nodeType="withEffect">
                                  <p:stCondLst>
                                    <p:cond delay="0"/>
                                  </p:stCondLst>
                                  <p:childTnLst>
                                    <p:animRot by="-21600000">
                                      <p:cBhvr>
                                        <p:cTn id="36" dur="2000" fill="hold"/>
                                        <p:tgtEl>
                                          <p:spTgt spid="186"/>
                                        </p:tgtEl>
                                        <p:attrNameLst>
                                          <p:attrName>r</p:attrName>
                                        </p:attrNameLst>
                                      </p:cBhvr>
                                    </p:animRot>
                                  </p:childTnLst>
                                </p:cTn>
                              </p:par>
                              <p:par>
                                <p:cTn id="37" presetID="10" presetClass="exit" presetSubtype="0" fill="hold" nodeType="withEffect">
                                  <p:stCondLst>
                                    <p:cond delay="1700"/>
                                  </p:stCondLst>
                                  <p:childTnLst>
                                    <p:animEffect transition="out" filter="fade">
                                      <p:cBhvr>
                                        <p:cTn id="38" dur="500"/>
                                        <p:tgtEl>
                                          <p:spTgt spid="187"/>
                                        </p:tgtEl>
                                      </p:cBhvr>
                                    </p:animEffect>
                                    <p:set>
                                      <p:cBhvr>
                                        <p:cTn id="39" dur="1" fill="hold">
                                          <p:stCondLst>
                                            <p:cond delay="500"/>
                                          </p:stCondLst>
                                        </p:cTn>
                                        <p:tgtEl>
                                          <p:spTgt spid="187"/>
                                        </p:tgtEl>
                                        <p:attrNameLst>
                                          <p:attrName>style.visibility</p:attrName>
                                        </p:attrNameLst>
                                      </p:cBhvr>
                                      <p:to>
                                        <p:strVal val="hidden"/>
                                      </p:to>
                                    </p:set>
                                  </p:childTnLst>
                                </p:cTn>
                              </p:par>
                              <p:par>
                                <p:cTn id="40" presetID="10" presetClass="entr" presetSubtype="0" fill="hold" nodeType="withEffect">
                                  <p:stCondLst>
                                    <p:cond delay="170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par>
                                <p:cTn id="43" presetID="1" presetClass="entr" presetSubtype="0" fill="hold" nodeType="withEffect">
                                  <p:stCondLst>
                                    <p:cond delay="1700"/>
                                  </p:stCondLst>
                                  <p:childTnLst>
                                    <p:set>
                                      <p:cBhvr>
                                        <p:cTn id="44" dur="1" fill="hold">
                                          <p:stCondLst>
                                            <p:cond delay="0"/>
                                          </p:stCondLst>
                                        </p:cTn>
                                        <p:tgtEl>
                                          <p:spTgt spid="1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2"/>
                                        </p:tgtEl>
                                        <p:attrNameLst>
                                          <p:attrName>style.visibility</p:attrName>
                                        </p:attrNameLst>
                                      </p:cBhvr>
                                      <p:to>
                                        <p:strVal val="visible"/>
                                      </p:to>
                                    </p:set>
                                  </p:childTnLst>
                                </p:cTn>
                              </p:par>
                              <p:par>
                                <p:cTn id="47" presetID="1" presetClass="entr" presetSubtype="0" fill="hold" nodeType="withEffect">
                                  <p:stCondLst>
                                    <p:cond delay="1700"/>
                                  </p:stCondLst>
                                  <p:childTnLst>
                                    <p:set>
                                      <p:cBhvr>
                                        <p:cTn id="48" dur="1" fill="hold">
                                          <p:stCondLst>
                                            <p:cond delay="0"/>
                                          </p:stCondLst>
                                        </p:cTn>
                                        <p:tgtEl>
                                          <p:spTgt spid="142"/>
                                        </p:tgtEl>
                                        <p:attrNameLst>
                                          <p:attrName>style.visibility</p:attrName>
                                        </p:attrNameLst>
                                      </p:cBhvr>
                                      <p:to>
                                        <p:strVal val="visible"/>
                                      </p:to>
                                    </p:set>
                                  </p:childTnLst>
                                </p:cTn>
                              </p:par>
                              <p:par>
                                <p:cTn id="49" presetID="1" presetClass="entr" presetSubtype="0" fill="hold" nodeType="withEffect">
                                  <p:stCondLst>
                                    <p:cond delay="1700"/>
                                  </p:stCondLst>
                                  <p:childTnLst>
                                    <p:set>
                                      <p:cBhvr>
                                        <p:cTn id="50" dur="1" fill="hold">
                                          <p:stCondLst>
                                            <p:cond delay="0"/>
                                          </p:stCondLst>
                                        </p:cTn>
                                        <p:tgtEl>
                                          <p:spTgt spid="155"/>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1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3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06"/>
                                        </p:tgtEl>
                                        <p:attrNameLst>
                                          <p:attrName>style.visibility</p:attrName>
                                        </p:attrNameLst>
                                      </p:cBhvr>
                                      <p:to>
                                        <p:strVal val="visible"/>
                                      </p:to>
                                    </p:set>
                                  </p:childTnLst>
                                </p:cTn>
                              </p:par>
                              <p:par>
                                <p:cTn id="60" presetID="10" presetClass="exit" presetSubtype="0" fill="hold" nodeType="withEffect">
                                  <p:stCondLst>
                                    <p:cond delay="1600"/>
                                  </p:stCondLst>
                                  <p:childTnLst>
                                    <p:animEffect transition="out" filter="fade">
                                      <p:cBhvr>
                                        <p:cTn id="61" dur="500"/>
                                        <p:tgtEl>
                                          <p:spTgt spid="186"/>
                                        </p:tgtEl>
                                      </p:cBhvr>
                                    </p:animEffect>
                                    <p:set>
                                      <p:cBhvr>
                                        <p:cTn id="62" dur="1" fill="hold">
                                          <p:stCondLst>
                                            <p:cond delay="500"/>
                                          </p:stCondLst>
                                        </p:cTn>
                                        <p:tgtEl>
                                          <p:spTgt spid="186"/>
                                        </p:tgtEl>
                                        <p:attrNameLst>
                                          <p:attrName>style.visibility</p:attrName>
                                        </p:attrNameLst>
                                      </p:cBhvr>
                                      <p:to>
                                        <p:strVal val="hidden"/>
                                      </p:to>
                                    </p:set>
                                  </p:childTnLst>
                                </p:cTn>
                              </p:par>
                              <p:par>
                                <p:cTn id="63" presetID="10" presetClass="entr" presetSubtype="0" fill="hold" nodeType="withEffect">
                                  <p:stCondLst>
                                    <p:cond delay="1600"/>
                                  </p:stCondLst>
                                  <p:childTnLst>
                                    <p:set>
                                      <p:cBhvr>
                                        <p:cTn id="64" dur="1" fill="hold">
                                          <p:stCondLst>
                                            <p:cond delay="0"/>
                                          </p:stCondLst>
                                        </p:cTn>
                                        <p:tgtEl>
                                          <p:spTgt spid="144"/>
                                        </p:tgtEl>
                                        <p:attrNameLst>
                                          <p:attrName>style.visibility</p:attrName>
                                        </p:attrNameLst>
                                      </p:cBhvr>
                                      <p:to>
                                        <p:strVal val="visible"/>
                                      </p:to>
                                    </p:set>
                                    <p:animEffect transition="in" filter="fade">
                                      <p:cBhvr>
                                        <p:cTn id="65" dur="500"/>
                                        <p:tgtEl>
                                          <p:spTgt spid="144"/>
                                        </p:tgtEl>
                                      </p:cBhvr>
                                    </p:animEffect>
                                  </p:childTnLst>
                                </p:cTn>
                              </p:par>
                              <p:par>
                                <p:cTn id="66" presetID="10" presetClass="exit" presetSubtype="0" fill="hold" nodeType="withEffect">
                                  <p:stCondLst>
                                    <p:cond delay="1600"/>
                                  </p:stCondLst>
                                  <p:childTnLst>
                                    <p:animEffect transition="out" filter="fade">
                                      <p:cBhvr>
                                        <p:cTn id="67" dur="500"/>
                                        <p:tgtEl>
                                          <p:spTgt spid="140"/>
                                        </p:tgtEl>
                                      </p:cBhvr>
                                    </p:animEffect>
                                    <p:set>
                                      <p:cBhvr>
                                        <p:cTn id="68" dur="1" fill="hold">
                                          <p:stCondLst>
                                            <p:cond delay="500"/>
                                          </p:stCondLst>
                                        </p:cTn>
                                        <p:tgtEl>
                                          <p:spTgt spid="140"/>
                                        </p:tgtEl>
                                        <p:attrNameLst>
                                          <p:attrName>style.visibility</p:attrName>
                                        </p:attrNameLst>
                                      </p:cBhvr>
                                      <p:to>
                                        <p:strVal val="hidden"/>
                                      </p:to>
                                    </p:set>
                                  </p:childTnLst>
                                </p:cTn>
                              </p:par>
                              <p:par>
                                <p:cTn id="69" presetID="1" presetClass="entr" presetSubtype="0" fill="hold" nodeType="withEffect">
                                  <p:stCondLst>
                                    <p:cond delay="1600"/>
                                  </p:stCondLst>
                                  <p:childTnLst>
                                    <p:set>
                                      <p:cBhvr>
                                        <p:cTn id="70" dur="1" fill="hold">
                                          <p:stCondLst>
                                            <p:cond delay="0"/>
                                          </p:stCondLst>
                                        </p:cTn>
                                        <p:tgtEl>
                                          <p:spTgt spid="178"/>
                                        </p:tgtEl>
                                        <p:attrNameLst>
                                          <p:attrName>style.visibility</p:attrName>
                                        </p:attrNameLst>
                                      </p:cBhvr>
                                      <p:to>
                                        <p:strVal val="visible"/>
                                      </p:to>
                                    </p:set>
                                  </p:childTnLst>
                                </p:cTn>
                              </p:par>
                              <p:par>
                                <p:cTn id="71" presetID="1" presetClass="entr" presetSubtype="0" fill="hold" nodeType="withEffect">
                                  <p:stCondLst>
                                    <p:cond delay="500"/>
                                  </p:stCondLst>
                                  <p:childTnLst>
                                    <p:set>
                                      <p:cBhvr>
                                        <p:cTn id="72" dur="1" fill="hold">
                                          <p:stCondLst>
                                            <p:cond delay="0"/>
                                          </p:stCondLst>
                                        </p:cTn>
                                        <p:tgtEl>
                                          <p:spTgt spid="20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36"/>
                                        </p:tgtEl>
                                        <p:attrNameLst>
                                          <p:attrName>style.visibility</p:attrName>
                                        </p:attrNameLst>
                                      </p:cBhvr>
                                      <p:to>
                                        <p:strVal val="visible"/>
                                      </p:to>
                                    </p:set>
                                  </p:childTnLst>
                                </p:cTn>
                              </p:par>
                              <p:par>
                                <p:cTn id="77" presetID="10" presetClass="exit" presetSubtype="0" fill="hold" nodeType="withEffect">
                                  <p:stCondLst>
                                    <p:cond delay="1000"/>
                                  </p:stCondLst>
                                  <p:childTnLst>
                                    <p:animEffect transition="out" filter="fade">
                                      <p:cBhvr>
                                        <p:cTn id="78" dur="1000"/>
                                        <p:tgtEl>
                                          <p:spTgt spid="144"/>
                                        </p:tgtEl>
                                      </p:cBhvr>
                                    </p:animEffect>
                                    <p:set>
                                      <p:cBhvr>
                                        <p:cTn id="79" dur="1" fill="hold">
                                          <p:stCondLst>
                                            <p:cond delay="1000"/>
                                          </p:stCondLst>
                                        </p:cTn>
                                        <p:tgtEl>
                                          <p:spTgt spid="144"/>
                                        </p:tgtEl>
                                        <p:attrNameLst>
                                          <p:attrName>style.visibility</p:attrName>
                                        </p:attrNameLst>
                                      </p:cBhvr>
                                      <p:to>
                                        <p:strVal val="hidden"/>
                                      </p:to>
                                    </p:set>
                                  </p:childTnLst>
                                </p:cTn>
                              </p:par>
                              <p:par>
                                <p:cTn id="80" presetID="1" presetClass="entr" presetSubtype="0" fill="hold" nodeType="withEffect">
                                  <p:stCondLst>
                                    <p:cond delay="300"/>
                                  </p:stCondLst>
                                  <p:childTnLst>
                                    <p:set>
                                      <p:cBhvr>
                                        <p:cTn id="81" dur="1" fill="hold">
                                          <p:stCondLst>
                                            <p:cond delay="0"/>
                                          </p:stCondLst>
                                        </p:cTn>
                                        <p:tgtEl>
                                          <p:spTgt spid="15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8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8262926" y="525862"/>
            <a:ext cx="3591000" cy="1357200"/>
          </a:xfrm>
          <a:prstGeom prst="rect">
            <a:avLst/>
          </a:prstGeom>
          <a:noFill/>
          <a:ln>
            <a:noFill/>
          </a:ln>
        </p:spPr>
        <p:txBody>
          <a:bodyPr spcFirstLastPara="1" wrap="square" lIns="0" tIns="0" rIns="0" bIns="0" anchor="b" anchorCtr="0">
            <a:noAutofit/>
          </a:bodyPr>
          <a:lstStyle/>
          <a:p>
            <a:pPr marL="0" lvl="0" indent="0" algn="ctr" rtl="0">
              <a:lnSpc>
                <a:spcPct val="99000"/>
              </a:lnSpc>
              <a:spcBef>
                <a:spcPts val="0"/>
              </a:spcBef>
              <a:spcAft>
                <a:spcPts val="0"/>
              </a:spcAft>
              <a:buClr>
                <a:schemeClr val="dk1"/>
              </a:buClr>
              <a:buSzPts val="3600"/>
              <a:buFont typeface="Arial"/>
              <a:buNone/>
            </a:pPr>
            <a:r>
              <a:rPr lang="en-US"/>
              <a:t>Finding Transformed Bacteria</a:t>
            </a:r>
            <a:endParaRPr/>
          </a:p>
        </p:txBody>
      </p:sp>
      <p:grpSp>
        <p:nvGrpSpPr>
          <p:cNvPr id="214" name="Google Shape;214;p24"/>
          <p:cNvGrpSpPr/>
          <p:nvPr/>
        </p:nvGrpSpPr>
        <p:grpSpPr>
          <a:xfrm>
            <a:off x="1745332" y="912813"/>
            <a:ext cx="6637979" cy="5934667"/>
            <a:chOff x="-116" y="0"/>
            <a:chExt cx="5946" cy="5317"/>
          </a:xfrm>
        </p:grpSpPr>
        <p:sp>
          <p:nvSpPr>
            <p:cNvPr id="215" name="Google Shape;215;p24"/>
            <p:cNvSpPr/>
            <p:nvPr/>
          </p:nvSpPr>
          <p:spPr>
            <a:xfrm>
              <a:off x="2944" y="0"/>
              <a:ext cx="900" cy="3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Bacterium</a:t>
              </a:r>
              <a:endParaRPr sz="1400" b="0" i="0" u="none" strike="noStrike" cap="none">
                <a:solidFill>
                  <a:srgbClr val="000000"/>
                </a:solidFill>
                <a:latin typeface="Arial"/>
                <a:ea typeface="Arial"/>
                <a:cs typeface="Arial"/>
                <a:sym typeface="Arial"/>
              </a:endParaRPr>
            </a:p>
          </p:txBody>
        </p:sp>
        <p:pic>
          <p:nvPicPr>
            <p:cNvPr id="216" name="Google Shape;216;p24"/>
            <p:cNvPicPr preferRelativeResize="0"/>
            <p:nvPr/>
          </p:nvPicPr>
          <p:blipFill rotWithShape="1">
            <a:blip r:embed="rId3">
              <a:alphaModFix/>
            </a:blip>
            <a:srcRect/>
            <a:stretch/>
          </p:blipFill>
          <p:spPr>
            <a:xfrm>
              <a:off x="362" y="3581"/>
              <a:ext cx="2727" cy="1330"/>
            </a:xfrm>
            <a:prstGeom prst="rect">
              <a:avLst/>
            </a:prstGeom>
            <a:noFill/>
            <a:ln>
              <a:noFill/>
            </a:ln>
          </p:spPr>
        </p:pic>
        <p:pic>
          <p:nvPicPr>
            <p:cNvPr id="217" name="Google Shape;217;p24"/>
            <p:cNvPicPr preferRelativeResize="0"/>
            <p:nvPr/>
          </p:nvPicPr>
          <p:blipFill rotWithShape="1">
            <a:blip r:embed="rId4">
              <a:alphaModFix/>
            </a:blip>
            <a:srcRect/>
            <a:stretch/>
          </p:blipFill>
          <p:spPr>
            <a:xfrm>
              <a:off x="368" y="2639"/>
              <a:ext cx="2734" cy="1107"/>
            </a:xfrm>
            <a:prstGeom prst="rect">
              <a:avLst/>
            </a:prstGeom>
            <a:noFill/>
            <a:ln>
              <a:noFill/>
            </a:ln>
          </p:spPr>
        </p:pic>
        <p:sp>
          <p:nvSpPr>
            <p:cNvPr id="218" name="Google Shape;218;p24"/>
            <p:cNvSpPr/>
            <p:nvPr/>
          </p:nvSpPr>
          <p:spPr>
            <a:xfrm>
              <a:off x="2040" y="829"/>
              <a:ext cx="900" cy="3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Human gene</a:t>
              </a:r>
              <a:endParaRPr sz="1400" b="0" i="0" u="none" strike="noStrike" cap="none">
                <a:solidFill>
                  <a:srgbClr val="000000"/>
                </a:solidFill>
                <a:latin typeface="Arial"/>
                <a:ea typeface="Arial"/>
                <a:cs typeface="Arial"/>
                <a:sym typeface="Arial"/>
              </a:endParaRPr>
            </a:p>
          </p:txBody>
        </p:sp>
        <p:sp>
          <p:nvSpPr>
            <p:cNvPr id="219" name="Google Shape;219;p24"/>
            <p:cNvSpPr/>
            <p:nvPr/>
          </p:nvSpPr>
          <p:spPr>
            <a:xfrm>
              <a:off x="2916" y="1022"/>
              <a:ext cx="1800" cy="3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Recombinant plasmid</a:t>
              </a: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a:off x="3237" y="1364"/>
              <a:ext cx="1800" cy="600"/>
            </a:xfrm>
            <a:prstGeom prst="rect">
              <a:avLst/>
            </a:prstGeom>
            <a:noFill/>
            <a:ln>
              <a:noFill/>
            </a:ln>
          </p:spPr>
          <p:txBody>
            <a:bodyPr spcFirstLastPara="1" wrap="square" lIns="0" tIns="0" rIns="0" bIns="0" anchor="t" anchorCtr="0">
              <a:noAutofit/>
            </a:bodyPr>
            <a:lstStyle/>
            <a:p>
              <a:pPr marL="80962" marR="0" lvl="0" indent="0" algn="l" rtl="0">
                <a:lnSpc>
                  <a:spcPct val="113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All colonies </a:t>
              </a:r>
              <a:r>
                <a:rPr lang="en-US" sz="1100" b="1" i="0" u="none" strike="noStrike" cap="none">
                  <a:solidFill>
                    <a:schemeClr val="dk1"/>
                  </a:solidFill>
                  <a:latin typeface="Arial"/>
                  <a:ea typeface="Arial"/>
                  <a:cs typeface="Arial"/>
                  <a:sym typeface="Arial"/>
                </a:rPr>
                <a:t>look</a:t>
              </a:r>
              <a:r>
                <a:rPr lang="en-US" sz="1100" b="0" i="0" u="none" strike="noStrike" cap="none">
                  <a:solidFill>
                    <a:schemeClr val="dk1"/>
                  </a:solidFill>
                  <a:latin typeface="Arial"/>
                  <a:ea typeface="Arial"/>
                  <a:cs typeface="Arial"/>
                  <a:sym typeface="Arial"/>
                </a:rPr>
                <a:t> identical but only some have the plasmid with the human gene.</a:t>
              </a:r>
              <a:endParaRPr sz="1400" b="0" i="0" u="none" strike="noStrike" cap="none">
                <a:solidFill>
                  <a:srgbClr val="000000"/>
                </a:solidFill>
                <a:latin typeface="Arial"/>
                <a:ea typeface="Arial"/>
                <a:cs typeface="Arial"/>
                <a:sym typeface="Arial"/>
              </a:endParaRPr>
            </a:p>
          </p:txBody>
        </p:sp>
        <p:sp>
          <p:nvSpPr>
            <p:cNvPr id="221" name="Google Shape;221;p24"/>
            <p:cNvSpPr/>
            <p:nvPr/>
          </p:nvSpPr>
          <p:spPr>
            <a:xfrm>
              <a:off x="3148" y="2159"/>
              <a:ext cx="2100" cy="600"/>
            </a:xfrm>
            <a:prstGeom prst="rect">
              <a:avLst/>
            </a:prstGeom>
            <a:noFill/>
            <a:ln>
              <a:noFill/>
            </a:ln>
          </p:spPr>
          <p:txBody>
            <a:bodyPr spcFirstLastPara="1" wrap="square" lIns="0" tIns="0" rIns="0" bIns="0" anchor="t" anchorCtr="0">
              <a:noAutofit/>
            </a:bodyPr>
            <a:lstStyle/>
            <a:p>
              <a:pPr marL="80962" marR="0" lvl="0" indent="0" algn="l" rtl="0">
                <a:lnSpc>
                  <a:spcPct val="113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Agar containing </a:t>
              </a:r>
              <a:r>
                <a:rPr lang="en-US" sz="1100" b="1" i="0" u="none" strike="noStrike" cap="none">
                  <a:solidFill>
                    <a:schemeClr val="dk1"/>
                  </a:solidFill>
                  <a:latin typeface="Arial"/>
                  <a:ea typeface="Arial"/>
                  <a:cs typeface="Arial"/>
                  <a:sym typeface="Arial"/>
                </a:rPr>
                <a:t>ampicillin</a:t>
              </a:r>
              <a:r>
                <a:rPr lang="en-US" sz="1100" b="0" i="0" u="none" strike="noStrike" cap="none">
                  <a:solidFill>
                    <a:schemeClr val="dk1"/>
                  </a:solidFill>
                  <a:latin typeface="Arial"/>
                  <a:ea typeface="Arial"/>
                  <a:cs typeface="Arial"/>
                  <a:sym typeface="Arial"/>
                </a:rPr>
                <a:t> allows only bacterial colonies with the plasmid to grow.</a:t>
              </a:r>
              <a:endParaRPr sz="1400" b="0" i="0" u="none" strike="noStrike" cap="none">
                <a:solidFill>
                  <a:srgbClr val="000000"/>
                </a:solidFill>
                <a:latin typeface="Arial"/>
                <a:ea typeface="Arial"/>
                <a:cs typeface="Arial"/>
                <a:sym typeface="Arial"/>
              </a:endParaRPr>
            </a:p>
          </p:txBody>
        </p:sp>
        <p:sp>
          <p:nvSpPr>
            <p:cNvPr id="222" name="Google Shape;222;p24"/>
            <p:cNvSpPr/>
            <p:nvPr/>
          </p:nvSpPr>
          <p:spPr>
            <a:xfrm>
              <a:off x="3148" y="2962"/>
              <a:ext cx="2100" cy="600"/>
            </a:xfrm>
            <a:prstGeom prst="rect">
              <a:avLst/>
            </a:prstGeom>
            <a:noFill/>
            <a:ln>
              <a:noFill/>
            </a:ln>
          </p:spPr>
          <p:txBody>
            <a:bodyPr spcFirstLastPara="1" wrap="square" lIns="0" tIns="0" rIns="0" bIns="0" anchor="t" anchorCtr="0">
              <a:noAutofit/>
            </a:bodyPr>
            <a:lstStyle/>
            <a:p>
              <a:pPr marL="80962" marR="0" lvl="0" indent="0" algn="l" rtl="0">
                <a:lnSpc>
                  <a:spcPct val="113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F</a:t>
              </a:r>
              <a:r>
                <a:rPr lang="en-US" sz="1100" b="1" i="0" u="none" strike="noStrike" cap="none">
                  <a:solidFill>
                    <a:schemeClr val="dk1"/>
                  </a:solidFill>
                  <a:latin typeface="Arial"/>
                  <a:ea typeface="Arial"/>
                  <a:cs typeface="Arial"/>
                  <a:sym typeface="Arial"/>
                </a:rPr>
                <a:t>ilter paper</a:t>
              </a:r>
              <a:r>
                <a:rPr lang="en-US" sz="1100" b="0" i="0" u="none" strike="noStrike" cap="none">
                  <a:solidFill>
                    <a:schemeClr val="dk1"/>
                  </a:solidFill>
                  <a:latin typeface="Arial"/>
                  <a:ea typeface="Arial"/>
                  <a:cs typeface="Arial"/>
                  <a:sym typeface="Arial"/>
                </a:rPr>
                <a:t> is pressed against the agar plate thereby transferring colonies of bacteria to the paper.</a:t>
              </a: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a:off x="3130" y="3681"/>
              <a:ext cx="2700" cy="600"/>
            </a:xfrm>
            <a:prstGeom prst="rect">
              <a:avLst/>
            </a:prstGeom>
            <a:noFill/>
            <a:ln>
              <a:noFill/>
            </a:ln>
          </p:spPr>
          <p:txBody>
            <a:bodyPr spcFirstLastPara="1" wrap="square" lIns="0" tIns="0" rIns="0" bIns="0" anchor="t" anchorCtr="0">
              <a:noAutofit/>
            </a:bodyPr>
            <a:lstStyle/>
            <a:p>
              <a:pPr marL="80962" marR="0" lvl="0" indent="0" algn="l" rtl="0">
                <a:lnSpc>
                  <a:spcPct val="113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p:nvPr/>
          </p:nvSpPr>
          <p:spPr>
            <a:xfrm>
              <a:off x="3166" y="4717"/>
              <a:ext cx="2100" cy="600"/>
            </a:xfrm>
            <a:prstGeom prst="rect">
              <a:avLst/>
            </a:prstGeom>
            <a:noFill/>
            <a:ln>
              <a:noFill/>
            </a:ln>
          </p:spPr>
          <p:txBody>
            <a:bodyPr spcFirstLastPara="1" wrap="square" lIns="0" tIns="0" rIns="0" bIns="0" anchor="t" anchorCtr="0">
              <a:noAutofit/>
            </a:bodyPr>
            <a:lstStyle/>
            <a:p>
              <a:pPr marL="80962" marR="0" lvl="0" indent="0" algn="l" rtl="0">
                <a:lnSpc>
                  <a:spcPct val="113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Colonies with the human gene can be located according to their position on the original </a:t>
              </a:r>
              <a:r>
                <a:rPr lang="en-US" sz="1100" b="1" i="0" u="none" strike="noStrike" cap="none">
                  <a:solidFill>
                    <a:schemeClr val="dk1"/>
                  </a:solidFill>
                  <a:latin typeface="Arial"/>
                  <a:ea typeface="Arial"/>
                  <a:cs typeface="Arial"/>
                  <a:sym typeface="Arial"/>
                </a:rPr>
                <a:t>dish A</a:t>
              </a:r>
              <a:r>
                <a:rPr lang="en-US" sz="11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5" name="Google Shape;225;p24"/>
            <p:cNvSpPr/>
            <p:nvPr/>
          </p:nvSpPr>
          <p:spPr>
            <a:xfrm>
              <a:off x="-116" y="300"/>
              <a:ext cx="1800" cy="9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Bacteria containing the recombinant plasmid are spread onto an agar plate containing </a:t>
              </a:r>
              <a:r>
                <a:rPr lang="en-US" sz="1300" b="1" i="0" u="none" strike="noStrike" cap="none">
                  <a:solidFill>
                    <a:schemeClr val="dk1"/>
                  </a:solidFill>
                  <a:latin typeface="Arial"/>
                  <a:ea typeface="Arial"/>
                  <a:cs typeface="Arial"/>
                  <a:sym typeface="Arial"/>
                </a:rPr>
                <a:t>ampicillin (type of antibiotic)</a:t>
              </a:r>
              <a:r>
                <a:rPr lang="en-US" sz="13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26" name="Google Shape;226;p24"/>
            <p:cNvSpPr/>
            <p:nvPr/>
          </p:nvSpPr>
          <p:spPr>
            <a:xfrm>
              <a:off x="91" y="2491"/>
              <a:ext cx="600" cy="3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Dish A</a:t>
              </a: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a:off x="36" y="3387"/>
              <a:ext cx="600" cy="300"/>
            </a:xfrm>
            <a:prstGeom prst="rect">
              <a:avLst/>
            </a:prstGeom>
            <a:noFill/>
            <a:ln>
              <a:noFill/>
            </a:ln>
          </p:spPr>
          <p:txBody>
            <a:bodyPr spcFirstLastPara="1" wrap="square" lIns="0" tIns="0" rIns="0" bIns="0" anchor="t" anchorCtr="0">
              <a:noAutofit/>
            </a:bodyPr>
            <a:lstStyle/>
            <a:p>
              <a:pPr marL="80962" marR="0" lvl="0" indent="0" algn="ctr" rtl="0">
                <a:lnSpc>
                  <a:spcPct val="117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Filter paper</a:t>
              </a:r>
              <a:endParaRPr sz="1400" b="0" i="0" u="none" strike="noStrike" cap="none">
                <a:solidFill>
                  <a:srgbClr val="000000"/>
                </a:solidFill>
                <a:latin typeface="Arial"/>
                <a:ea typeface="Arial"/>
                <a:cs typeface="Arial"/>
                <a:sym typeface="Arial"/>
              </a:endParaRPr>
            </a:p>
          </p:txBody>
        </p:sp>
        <p:sp>
          <p:nvSpPr>
            <p:cNvPr id="228" name="Google Shape;228;p24"/>
            <p:cNvSpPr/>
            <p:nvPr/>
          </p:nvSpPr>
          <p:spPr>
            <a:xfrm>
              <a:off x="184" y="4717"/>
              <a:ext cx="600" cy="300"/>
            </a:xfrm>
            <a:prstGeom prst="rect">
              <a:avLst/>
            </a:prstGeom>
            <a:noFill/>
            <a:ln>
              <a:noFill/>
            </a:ln>
          </p:spPr>
          <p:txBody>
            <a:bodyPr spcFirstLastPara="1" wrap="square" lIns="0" tIns="0" rIns="0" bIns="0" anchor="t" anchorCtr="0">
              <a:noAutofit/>
            </a:bodyPr>
            <a:lstStyle/>
            <a:p>
              <a:pPr marL="80962" marR="0" lvl="0" indent="0" algn="l" rtl="0">
                <a:lnSpc>
                  <a:spcPct val="117000"/>
                </a:lnSpc>
                <a:spcBef>
                  <a:spcPts val="0"/>
                </a:spcBef>
                <a:spcAft>
                  <a:spcPts val="0"/>
                </a:spcAft>
                <a:buClr>
                  <a:srgbClr val="000000"/>
                </a:buClr>
                <a:buSzPts val="1300"/>
                <a:buFont typeface="Arial"/>
                <a:buNone/>
              </a:pPr>
              <a:r>
                <a:rPr lang="en-US" sz="1300" b="1" i="0" u="none" strike="noStrike" cap="none">
                  <a:solidFill>
                    <a:schemeClr val="dk1"/>
                  </a:solidFill>
                  <a:latin typeface="Arial"/>
                  <a:ea typeface="Arial"/>
                  <a:cs typeface="Arial"/>
                  <a:sym typeface="Arial"/>
                </a:rPr>
                <a:t>Dish B</a:t>
              </a:r>
              <a:endParaRPr sz="1400" b="0" i="0" u="none" strike="noStrike" cap="none">
                <a:solidFill>
                  <a:srgbClr val="000000"/>
                </a:solidFill>
                <a:latin typeface="Arial"/>
                <a:ea typeface="Arial"/>
                <a:cs typeface="Arial"/>
                <a:sym typeface="Arial"/>
              </a:endParaRPr>
            </a:p>
          </p:txBody>
        </p:sp>
        <p:cxnSp>
          <p:nvCxnSpPr>
            <p:cNvPr id="229" name="Google Shape;229;p24"/>
            <p:cNvCxnSpPr/>
            <p:nvPr/>
          </p:nvCxnSpPr>
          <p:spPr>
            <a:xfrm rot="10800000">
              <a:off x="1747" y="2680"/>
              <a:ext cx="0" cy="300"/>
            </a:xfrm>
            <a:prstGeom prst="straightConnector1">
              <a:avLst/>
            </a:prstGeom>
            <a:noFill/>
            <a:ln w="50800" cap="flat" cmpd="sng">
              <a:solidFill>
                <a:srgbClr val="FF0017"/>
              </a:solidFill>
              <a:prstDash val="solid"/>
              <a:round/>
              <a:headEnd type="stealth" w="med" len="med"/>
              <a:tailEnd type="none" w="sm" len="sm"/>
            </a:ln>
          </p:spPr>
        </p:cxnSp>
        <p:cxnSp>
          <p:nvCxnSpPr>
            <p:cNvPr id="230" name="Google Shape;230;p24"/>
            <p:cNvCxnSpPr/>
            <p:nvPr/>
          </p:nvCxnSpPr>
          <p:spPr>
            <a:xfrm rot="10800000">
              <a:off x="1747" y="3550"/>
              <a:ext cx="0" cy="600"/>
            </a:xfrm>
            <a:prstGeom prst="straightConnector1">
              <a:avLst/>
            </a:prstGeom>
            <a:noFill/>
            <a:ln w="50800" cap="flat" cmpd="sng">
              <a:solidFill>
                <a:srgbClr val="FF0017"/>
              </a:solidFill>
              <a:prstDash val="solid"/>
              <a:round/>
              <a:headEnd type="stealth" w="med" len="med"/>
              <a:tailEnd type="none" w="sm" len="sm"/>
            </a:ln>
          </p:spPr>
        </p:cxnSp>
        <p:cxnSp>
          <p:nvCxnSpPr>
            <p:cNvPr id="231" name="Google Shape;231;p24"/>
            <p:cNvCxnSpPr/>
            <p:nvPr/>
          </p:nvCxnSpPr>
          <p:spPr>
            <a:xfrm rot="10800000" flipH="1">
              <a:off x="2761" y="3829"/>
              <a:ext cx="300" cy="300"/>
            </a:xfrm>
            <a:prstGeom prst="straightConnector1">
              <a:avLst/>
            </a:prstGeom>
            <a:noFill/>
            <a:ln w="25400" cap="flat" cmpd="sng">
              <a:solidFill>
                <a:srgbClr val="2D00FA"/>
              </a:solidFill>
              <a:prstDash val="solid"/>
              <a:round/>
              <a:headEnd type="oval" w="med" len="med"/>
              <a:tailEnd type="none" w="sm" len="sm"/>
            </a:ln>
          </p:spPr>
        </p:cxnSp>
        <p:cxnSp>
          <p:nvCxnSpPr>
            <p:cNvPr id="232" name="Google Shape;232;p24"/>
            <p:cNvCxnSpPr/>
            <p:nvPr/>
          </p:nvCxnSpPr>
          <p:spPr>
            <a:xfrm>
              <a:off x="2855" y="3122"/>
              <a:ext cx="300" cy="0"/>
            </a:xfrm>
            <a:prstGeom prst="straightConnector1">
              <a:avLst/>
            </a:prstGeom>
            <a:noFill/>
            <a:ln w="25400" cap="flat" cmpd="sng">
              <a:solidFill>
                <a:srgbClr val="2D00FA"/>
              </a:solidFill>
              <a:prstDash val="solid"/>
              <a:round/>
              <a:headEnd type="oval" w="med" len="med"/>
              <a:tailEnd type="none" w="sm" len="sm"/>
            </a:ln>
          </p:spPr>
        </p:cxnSp>
        <p:pic>
          <p:nvPicPr>
            <p:cNvPr id="233" name="Google Shape;233;p24"/>
            <p:cNvPicPr preferRelativeResize="0"/>
            <p:nvPr/>
          </p:nvPicPr>
          <p:blipFill rotWithShape="1">
            <a:blip r:embed="rId5">
              <a:alphaModFix/>
            </a:blip>
            <a:srcRect/>
            <a:stretch/>
          </p:blipFill>
          <p:spPr>
            <a:xfrm>
              <a:off x="346" y="1429"/>
              <a:ext cx="2743" cy="1348"/>
            </a:xfrm>
            <a:prstGeom prst="rect">
              <a:avLst/>
            </a:prstGeom>
            <a:noFill/>
            <a:ln>
              <a:noFill/>
            </a:ln>
          </p:spPr>
        </p:pic>
        <p:cxnSp>
          <p:nvCxnSpPr>
            <p:cNvPr id="234" name="Google Shape;234;p24"/>
            <p:cNvCxnSpPr/>
            <p:nvPr/>
          </p:nvCxnSpPr>
          <p:spPr>
            <a:xfrm>
              <a:off x="2855" y="2327"/>
              <a:ext cx="300" cy="0"/>
            </a:xfrm>
            <a:prstGeom prst="straightConnector1">
              <a:avLst/>
            </a:prstGeom>
            <a:noFill/>
            <a:ln w="25400" cap="flat" cmpd="sng">
              <a:solidFill>
                <a:srgbClr val="2D00FA"/>
              </a:solidFill>
              <a:prstDash val="solid"/>
              <a:round/>
              <a:headEnd type="oval" w="med" len="med"/>
              <a:tailEnd type="none" w="sm" len="sm"/>
            </a:ln>
          </p:spPr>
        </p:cxnSp>
        <p:sp>
          <p:nvSpPr>
            <p:cNvPr id="235" name="Google Shape;235;p24"/>
            <p:cNvSpPr/>
            <p:nvPr/>
          </p:nvSpPr>
          <p:spPr>
            <a:xfrm>
              <a:off x="1744" y="539"/>
              <a:ext cx="1112" cy="1296"/>
            </a:xfrm>
            <a:custGeom>
              <a:avLst/>
              <a:gdLst/>
              <a:ahLst/>
              <a:cxnLst/>
              <a:rect l="l" t="t" r="r" b="b"/>
              <a:pathLst>
                <a:path w="21183" h="21600" extrusionOk="0">
                  <a:moveTo>
                    <a:pt x="21183" y="0"/>
                  </a:moveTo>
                  <a:cubicBezTo>
                    <a:pt x="-417" y="1726"/>
                    <a:pt x="59" y="13284"/>
                    <a:pt x="0" y="21600"/>
                  </a:cubicBezTo>
                </a:path>
              </a:pathLst>
            </a:custGeom>
            <a:noFill/>
            <a:ln w="50800" cap="flat" cmpd="sng">
              <a:solidFill>
                <a:srgbClr val="FF0017"/>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36" name="Google Shape;236;p24"/>
            <p:cNvPicPr preferRelativeResize="0"/>
            <p:nvPr/>
          </p:nvPicPr>
          <p:blipFill rotWithShape="1">
            <a:blip r:embed="rId6">
              <a:alphaModFix/>
            </a:blip>
            <a:srcRect/>
            <a:stretch/>
          </p:blipFill>
          <p:spPr>
            <a:xfrm>
              <a:off x="2714" y="185"/>
              <a:ext cx="1561" cy="723"/>
            </a:xfrm>
            <a:prstGeom prst="rect">
              <a:avLst/>
            </a:prstGeom>
            <a:noFill/>
            <a:ln>
              <a:noFill/>
            </a:ln>
          </p:spPr>
        </p:pic>
        <p:sp>
          <p:nvSpPr>
            <p:cNvPr id="237" name="Google Shape;237;p24"/>
            <p:cNvSpPr/>
            <p:nvPr/>
          </p:nvSpPr>
          <p:spPr>
            <a:xfrm>
              <a:off x="1153" y="4403"/>
              <a:ext cx="1944" cy="486"/>
            </a:xfrm>
            <a:custGeom>
              <a:avLst/>
              <a:gdLst/>
              <a:ahLst/>
              <a:cxnLst/>
              <a:rect l="l" t="t" r="r" b="b"/>
              <a:pathLst>
                <a:path w="21600" h="21600" extrusionOk="0">
                  <a:moveTo>
                    <a:pt x="0" y="0"/>
                  </a:moveTo>
                  <a:lnTo>
                    <a:pt x="21600" y="21600"/>
                  </a:lnTo>
                  <a:lnTo>
                    <a:pt x="12290" y="4769"/>
                  </a:lnTo>
                </a:path>
              </a:pathLst>
            </a:custGeom>
            <a:noFill/>
            <a:ln w="25400" cap="flat" cmpd="sng">
              <a:solidFill>
                <a:srgbClr val="2D00FA"/>
              </a:solidFill>
              <a:prstDash val="solid"/>
              <a:miter lim="800000"/>
              <a:headEnd type="stealth"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8" name="Google Shape;238;p24"/>
            <p:cNvSpPr/>
            <p:nvPr/>
          </p:nvSpPr>
          <p:spPr>
            <a:xfrm>
              <a:off x="2271" y="1681"/>
              <a:ext cx="918" cy="378"/>
            </a:xfrm>
            <a:custGeom>
              <a:avLst/>
              <a:gdLst/>
              <a:ahLst/>
              <a:cxnLst/>
              <a:rect l="l" t="t" r="r" b="b"/>
              <a:pathLst>
                <a:path w="21600" h="21600" extrusionOk="0">
                  <a:moveTo>
                    <a:pt x="0" y="21600"/>
                  </a:moveTo>
                  <a:lnTo>
                    <a:pt x="21600" y="0"/>
                  </a:lnTo>
                  <a:lnTo>
                    <a:pt x="5214" y="8716"/>
                  </a:lnTo>
                </a:path>
              </a:pathLst>
            </a:custGeom>
            <a:noFill/>
            <a:ln w="25400" cap="flat" cmpd="sng">
              <a:solidFill>
                <a:srgbClr val="2D00FA"/>
              </a:solidFill>
              <a:prstDash val="solid"/>
              <a:miter lim="800000"/>
              <a:headEnd type="stealth" w="med" len="med"/>
              <a:tailEnd type="stealth"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239" name="Google Shape;239;p24"/>
            <p:cNvCxnSpPr/>
            <p:nvPr/>
          </p:nvCxnSpPr>
          <p:spPr>
            <a:xfrm flipH="1">
              <a:off x="2505" y="416"/>
              <a:ext cx="600" cy="300"/>
            </a:xfrm>
            <a:prstGeom prst="straightConnector1">
              <a:avLst/>
            </a:prstGeom>
            <a:noFill/>
            <a:ln w="25400" cap="flat" cmpd="sng">
              <a:solidFill>
                <a:srgbClr val="000000"/>
              </a:solidFill>
              <a:prstDash val="solid"/>
              <a:round/>
              <a:headEnd type="stealth" w="med" len="med"/>
              <a:tailEnd type="none" w="sm" len="sm"/>
            </a:ln>
          </p:spPr>
        </p:cxnSp>
        <p:cxnSp>
          <p:nvCxnSpPr>
            <p:cNvPr id="240" name="Google Shape;240;p24"/>
            <p:cNvCxnSpPr/>
            <p:nvPr/>
          </p:nvCxnSpPr>
          <p:spPr>
            <a:xfrm>
              <a:off x="3169" y="768"/>
              <a:ext cx="0" cy="300"/>
            </a:xfrm>
            <a:prstGeom prst="straightConnector1">
              <a:avLst/>
            </a:prstGeom>
            <a:noFill/>
            <a:ln w="25400" cap="flat" cmpd="sng">
              <a:solidFill>
                <a:srgbClr val="000000"/>
              </a:solidFill>
              <a:prstDash val="solid"/>
              <a:round/>
              <a:headEnd type="stealth" w="med" len="med"/>
              <a:tailEnd type="none" w="sm" len="sm"/>
            </a:ln>
          </p:spPr>
        </p:cxnSp>
      </p:grpSp>
      <p:sp>
        <p:nvSpPr>
          <p:cNvPr id="241" name="Google Shape;241;p24"/>
          <p:cNvSpPr txBox="1"/>
          <p:nvPr/>
        </p:nvSpPr>
        <p:spPr>
          <a:xfrm>
            <a:off x="8392100" y="1951075"/>
            <a:ext cx="335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2" name="Google Shape;242;p24"/>
          <p:cNvSpPr txBox="1"/>
          <p:nvPr/>
        </p:nvSpPr>
        <p:spPr>
          <a:xfrm>
            <a:off x="8874150" y="2192100"/>
            <a:ext cx="2870100" cy="2616600"/>
          </a:xfrm>
          <a:prstGeom prst="rect">
            <a:avLst/>
          </a:prstGeom>
          <a:noFill/>
          <a:ln>
            <a:noFill/>
          </a:ln>
        </p:spPr>
        <p:txBody>
          <a:bodyPr spcFirstLastPara="1" wrap="square" lIns="91425" tIns="91425" rIns="91425" bIns="91425" anchor="t" anchorCtr="0">
            <a:spAutoFit/>
          </a:bodyPr>
          <a:lstStyle/>
          <a:p>
            <a:pPr marL="0" lvl="0" indent="0" algn="l" rtl="0">
              <a:lnSpc>
                <a:spcPct val="91700"/>
              </a:lnSpc>
              <a:spcBef>
                <a:spcPts val="0"/>
              </a:spcBef>
              <a:spcAft>
                <a:spcPts val="0"/>
              </a:spcAft>
              <a:buClr>
                <a:schemeClr val="dk1"/>
              </a:buClr>
              <a:buSzPts val="1100"/>
              <a:buFont typeface="Arial"/>
              <a:buNone/>
            </a:pPr>
            <a:r>
              <a:rPr lang="en-US" sz="1600">
                <a:solidFill>
                  <a:schemeClr val="dk1"/>
                </a:solidFill>
              </a:rPr>
              <a:t>The </a:t>
            </a:r>
            <a:r>
              <a:rPr lang="en-US" sz="1600" u="sng">
                <a:solidFill>
                  <a:schemeClr val="dk1"/>
                </a:solidFill>
              </a:rPr>
              <a:t>only bacteria to</a:t>
            </a:r>
            <a:endParaRPr sz="1600" u="sng">
              <a:solidFill>
                <a:schemeClr val="dk1"/>
              </a:solidFill>
            </a:endParaRPr>
          </a:p>
          <a:p>
            <a:pPr marL="0" lvl="0" indent="0" algn="l" rtl="0">
              <a:lnSpc>
                <a:spcPct val="91700"/>
              </a:lnSpc>
              <a:spcBef>
                <a:spcPts val="0"/>
              </a:spcBef>
              <a:spcAft>
                <a:spcPts val="0"/>
              </a:spcAft>
              <a:buClr>
                <a:schemeClr val="dk1"/>
              </a:buClr>
              <a:buSzPts val="1100"/>
              <a:buFont typeface="Arial"/>
              <a:buNone/>
            </a:pPr>
            <a:r>
              <a:rPr lang="en-US" sz="1600" u="sng">
                <a:solidFill>
                  <a:schemeClr val="dk1"/>
                </a:solidFill>
              </a:rPr>
              <a:t>survive will be those that have taken up the plasmid, whether it is a recombinant</a:t>
            </a:r>
            <a:endParaRPr sz="1600" u="sng">
              <a:solidFill>
                <a:schemeClr val="dk1"/>
              </a:solidFill>
            </a:endParaRPr>
          </a:p>
          <a:p>
            <a:pPr marL="0" lvl="0" indent="0" algn="l" rtl="0">
              <a:lnSpc>
                <a:spcPct val="91700"/>
              </a:lnSpc>
              <a:spcBef>
                <a:spcPts val="0"/>
              </a:spcBef>
              <a:spcAft>
                <a:spcPts val="0"/>
              </a:spcAft>
              <a:buClr>
                <a:schemeClr val="dk1"/>
              </a:buClr>
              <a:buSzPts val="1100"/>
              <a:buFont typeface="Arial"/>
              <a:buNone/>
            </a:pPr>
            <a:r>
              <a:rPr lang="en-US" sz="1600" u="sng">
                <a:solidFill>
                  <a:schemeClr val="dk1"/>
                </a:solidFill>
              </a:rPr>
              <a:t>or non-recombinant plasmid. </a:t>
            </a:r>
            <a:r>
              <a:rPr lang="en-US" sz="1600">
                <a:solidFill>
                  <a:schemeClr val="dk1"/>
                </a:solidFill>
              </a:rPr>
              <a:t>These</a:t>
            </a:r>
            <a:r>
              <a:rPr lang="en-US" sz="1600" u="sng">
                <a:solidFill>
                  <a:schemeClr val="dk1"/>
                </a:solidFill>
              </a:rPr>
              <a:t> bacteria have the ampicillin resistance (ampR)</a:t>
            </a:r>
            <a:endParaRPr sz="1600" u="sng">
              <a:solidFill>
                <a:schemeClr val="dk1"/>
              </a:solidFill>
            </a:endParaRPr>
          </a:p>
          <a:p>
            <a:pPr marL="0" lvl="0" indent="0" algn="l" rtl="0">
              <a:lnSpc>
                <a:spcPct val="91700"/>
              </a:lnSpc>
              <a:spcBef>
                <a:spcPts val="0"/>
              </a:spcBef>
              <a:spcAft>
                <a:spcPts val="0"/>
              </a:spcAft>
              <a:buClr>
                <a:schemeClr val="dk1"/>
              </a:buClr>
              <a:buSzPts val="1100"/>
              <a:buFont typeface="Arial"/>
              <a:buNone/>
            </a:pPr>
            <a:r>
              <a:rPr lang="en-US" sz="1600" u="sng">
                <a:solidFill>
                  <a:schemeClr val="dk1"/>
                </a:solidFill>
              </a:rPr>
              <a:t>gene. All other bacteria will be killed.</a:t>
            </a:r>
            <a:endParaRPr sz="1600" u="sng">
              <a:solidFill>
                <a:schemeClr val="dk1"/>
              </a:solidFill>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285200" y="114600"/>
            <a:ext cx="117222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u="sng"/>
              <a:t>Finding transformed bacteria with recombinant plasmids</a:t>
            </a:r>
            <a:endParaRPr u="sng"/>
          </a:p>
        </p:txBody>
      </p:sp>
      <p:sp>
        <p:nvSpPr>
          <p:cNvPr id="249" name="Google Shape;249;p25"/>
          <p:cNvSpPr txBox="1">
            <a:spLocks noGrp="1"/>
          </p:cNvSpPr>
          <p:nvPr>
            <p:ph type="body" idx="1"/>
          </p:nvPr>
        </p:nvSpPr>
        <p:spPr>
          <a:xfrm>
            <a:off x="190725" y="1716900"/>
            <a:ext cx="8048100" cy="4835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u="sng"/>
              <a:t>Use of a reporter gene,</a:t>
            </a:r>
            <a:r>
              <a:rPr lang="en-US"/>
              <a:t> such as lacZ that makes the bacteria blue. . </a:t>
            </a:r>
            <a:endParaRPr/>
          </a:p>
          <a:p>
            <a:pPr marL="0" lvl="0" indent="0" algn="l" rtl="0">
              <a:spcBef>
                <a:spcPts val="1000"/>
              </a:spcBef>
              <a:spcAft>
                <a:spcPts val="0"/>
              </a:spcAft>
              <a:buNone/>
            </a:pPr>
            <a:r>
              <a:rPr lang="en-US" b="1"/>
              <a:t>Non-Recombinant:</a:t>
            </a:r>
            <a:endParaRPr b="1"/>
          </a:p>
          <a:p>
            <a:pPr marL="457200" lvl="0" indent="-342900" algn="l" rtl="0">
              <a:spcBef>
                <a:spcPts val="1000"/>
              </a:spcBef>
              <a:spcAft>
                <a:spcPts val="0"/>
              </a:spcAft>
              <a:buSzPts val="1800"/>
              <a:buChar char="-"/>
            </a:pPr>
            <a:r>
              <a:rPr lang="en-US" u="sng"/>
              <a:t>The reporter gene is continuous</a:t>
            </a:r>
            <a:r>
              <a:rPr lang="en-US"/>
              <a:t> and WILL be blue</a:t>
            </a:r>
            <a:endParaRPr/>
          </a:p>
          <a:p>
            <a:pPr marL="0" lvl="0" indent="0" algn="l" rtl="0">
              <a:spcBef>
                <a:spcPts val="1000"/>
              </a:spcBef>
              <a:spcAft>
                <a:spcPts val="0"/>
              </a:spcAft>
              <a:buNone/>
            </a:pPr>
            <a:r>
              <a:rPr lang="en-US" b="1"/>
              <a:t>Recombinant</a:t>
            </a:r>
            <a:endParaRPr b="1"/>
          </a:p>
          <a:p>
            <a:pPr marL="457200" lvl="0" indent="-342900" algn="l" rtl="0">
              <a:spcBef>
                <a:spcPts val="1000"/>
              </a:spcBef>
              <a:spcAft>
                <a:spcPts val="0"/>
              </a:spcAft>
              <a:buSzPts val="1800"/>
              <a:buChar char="-"/>
            </a:pPr>
            <a:r>
              <a:rPr lang="en-US" u="sng"/>
              <a:t>The reporter gene is split by the gene of interest</a:t>
            </a:r>
            <a:r>
              <a:rPr lang="en-US"/>
              <a:t>, which disrupts the gene and it will NOT be blue. </a:t>
            </a:r>
            <a:endParaRPr/>
          </a:p>
        </p:txBody>
      </p:sp>
      <p:pic>
        <p:nvPicPr>
          <p:cNvPr id="250" name="Google Shape;250;p25"/>
          <p:cNvPicPr preferRelativeResize="0"/>
          <p:nvPr/>
        </p:nvPicPr>
        <p:blipFill>
          <a:blip r:embed="rId3">
            <a:alphaModFix/>
          </a:blip>
          <a:stretch>
            <a:fillRect/>
          </a:stretch>
        </p:blipFill>
        <p:spPr>
          <a:xfrm>
            <a:off x="9377200" y="1030700"/>
            <a:ext cx="2333625" cy="3086100"/>
          </a:xfrm>
          <a:prstGeom prst="rect">
            <a:avLst/>
          </a:prstGeom>
          <a:noFill/>
          <a:ln>
            <a:noFill/>
          </a:ln>
        </p:spPr>
      </p:pic>
      <p:pic>
        <p:nvPicPr>
          <p:cNvPr id="251" name="Google Shape;251;p25"/>
          <p:cNvPicPr preferRelativeResize="0"/>
          <p:nvPr/>
        </p:nvPicPr>
        <p:blipFill>
          <a:blip r:embed="rId4">
            <a:alphaModFix/>
          </a:blip>
          <a:stretch>
            <a:fillRect/>
          </a:stretch>
        </p:blipFill>
        <p:spPr>
          <a:xfrm>
            <a:off x="8391225" y="4269200"/>
            <a:ext cx="2119014" cy="243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913775" y="618517"/>
            <a:ext cx="103644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endParaRPr/>
          </a:p>
        </p:txBody>
      </p:sp>
      <p:sp>
        <p:nvSpPr>
          <p:cNvPr id="258" name="Google Shape;258;p26"/>
          <p:cNvSpPr txBox="1">
            <a:spLocks noGrp="1"/>
          </p:cNvSpPr>
          <p:nvPr>
            <p:ph type="body" idx="1"/>
          </p:nvPr>
        </p:nvSpPr>
        <p:spPr>
          <a:xfrm>
            <a:off x="913775" y="2367093"/>
            <a:ext cx="10364400" cy="3424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59" name="Google Shape;259;p26"/>
          <p:cNvPicPr preferRelativeResize="0"/>
          <p:nvPr/>
        </p:nvPicPr>
        <p:blipFill>
          <a:blip r:embed="rId3">
            <a:alphaModFix/>
          </a:blip>
          <a:stretch>
            <a:fillRect/>
          </a:stretch>
        </p:blipFill>
        <p:spPr>
          <a:xfrm>
            <a:off x="652175" y="373525"/>
            <a:ext cx="10626001" cy="596409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800</Words>
  <Application>Microsoft Office PowerPoint</Application>
  <PresentationFormat>Widescreen</PresentationFormat>
  <Paragraphs>106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Simple Light</vt:lpstr>
      <vt:lpstr>PowerPoint Presentation</vt:lpstr>
      <vt:lpstr>PowerPoint Presentation</vt:lpstr>
      <vt:lpstr>Uptake of Plasmid</vt:lpstr>
      <vt:lpstr>Heat shock</vt:lpstr>
      <vt:lpstr>Electroporation</vt:lpstr>
      <vt:lpstr>USING PLASMIDS</vt:lpstr>
      <vt:lpstr>Finding Transformed Bacteria</vt:lpstr>
      <vt:lpstr>Finding transformed bacteria with recombinant plasmids</vt:lpstr>
      <vt:lpstr>PowerPoint Presentation</vt:lpstr>
      <vt:lpstr>PowerPoint Presentation</vt:lpstr>
      <vt:lpstr>Examples of why this is done</vt:lpstr>
      <vt:lpstr>Summary</vt:lpstr>
      <vt:lpstr>If you’re still confused here is a lovely simple video with great diagrams</vt:lpstr>
      <vt:lpstr>Reflection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Brittney Downer</dc:creator>
  <cp:lastModifiedBy>Brittney Downer</cp:lastModifiedBy>
  <cp:revision>1</cp:revision>
  <dcterms:modified xsi:type="dcterms:W3CDTF">2022-02-28T22:20:35Z</dcterms:modified>
</cp:coreProperties>
</file>