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d30a443c4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d30a443c4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d30a443c4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d30a443c4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d30a443c4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10d30a443c4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d30a443c4_0_1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d30a443c4_0_1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0d30a443c4_0_1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0d30a443c4_0_1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d30a443c4_0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0d30a443c4_0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30a443c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g10d30a443c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d30a443c4_0_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Chromosome→ Chromatin→ Nucleosome (chromatin wrapped around histone)→ Histone (protein that chromatin wraps around) → DNA double helix → Nucleotide → Phosphate group + Pentose sugar + Nitrogenous base (A, T, G, C)</a:t>
            </a:r>
            <a:endParaRPr/>
          </a:p>
        </p:txBody>
      </p:sp>
      <p:sp>
        <p:nvSpPr>
          <p:cNvPr id="139" name="Google Shape;139;g10d30a443c4_0_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d30a443c4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g10d30a443c4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d30a443c4_0_8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10d30a443c4_0_8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3817478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508001" y="1123953"/>
            <a:ext cx="28908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  <a:defRPr sz="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1pPr>
            <a:lvl2pPr marL="914400" lvl="1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2pPr>
            <a:lvl3pPr marL="1371600" lvl="2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3pPr>
            <a:lvl4pPr marL="1828800" lvl="3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4pPr>
            <a:lvl5pPr marL="2286000" lvl="4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5pPr>
            <a:lvl6pPr marL="2743200" lvl="5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6pPr>
            <a:lvl7pPr marL="3200400" lvl="6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7pPr>
            <a:lvl8pPr marL="3657600" lvl="7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8pPr>
            <a:lvl9pPr marL="4114800" lvl="8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▶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1pPr>
            <a:lvl2pPr marL="9144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1100"/>
            </a:lvl2pPr>
            <a:lvl3pPr marL="137160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700"/>
              <a:buNone/>
              <a:defRPr sz="900"/>
            </a:lvl3pPr>
            <a:lvl4pPr marL="182880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4pPr>
            <a:lvl5pPr marL="228600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5pPr>
            <a:lvl6pPr marL="274320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6pPr>
            <a:lvl7pPr marL="320040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7pPr>
            <a:lvl8pPr marL="365760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8pPr>
            <a:lvl9pPr marL="411480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600"/>
              <a:buNone/>
              <a:defRPr sz="8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ctrTitle"/>
          </p:nvPr>
        </p:nvSpPr>
        <p:spPr>
          <a:xfrm>
            <a:off x="311708" y="6210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To understand how  nucleic acids are monomers of nucleotides that store genetic information and help produce proteins.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I can: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- define a nucleotide and nucleic acid.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- explain the difference between DNA and RNA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- describe the structure of DNA and RNA</a:t>
            </a:r>
            <a:endParaRPr sz="5900"/>
          </a:p>
        </p:txBody>
      </p:sp>
      <p:sp>
        <p:nvSpPr>
          <p:cNvPr id="75" name="Google Shape;75;p16"/>
          <p:cNvSpPr txBox="1"/>
          <p:nvPr/>
        </p:nvSpPr>
        <p:spPr>
          <a:xfrm>
            <a:off x="309150" y="47350"/>
            <a:ext cx="540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Unit 3 AoS1- Nucleic Acids</a:t>
            </a:r>
            <a:endParaRPr i="1"/>
          </a:p>
        </p:txBody>
      </p:sp>
      <p:sp>
        <p:nvSpPr>
          <p:cNvPr id="76" name="Google Shape;76;p16"/>
          <p:cNvSpPr txBox="1"/>
          <p:nvPr/>
        </p:nvSpPr>
        <p:spPr>
          <a:xfrm>
            <a:off x="309150" y="3166400"/>
            <a:ext cx="3000000" cy="18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nucleic acids as information molecules that encode instructions for the synthesis of proteins: the structure of DNA, the three main forms of RNA (mRNA, rRNA and tRNA) and a comparison of their respective nucleotides</a:t>
            </a:r>
            <a:endParaRPr sz="2000"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700" y="1591950"/>
            <a:ext cx="3817000" cy="318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0" cy="253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dirty="0" err="1"/>
              <a:t>Edrolo</a:t>
            </a:r>
            <a:r>
              <a:rPr lang="en-GB"/>
              <a:t> 2B Question 9-15</a:t>
            </a:r>
            <a:endParaRPr dirty="0"/>
          </a:p>
        </p:txBody>
      </p:sp>
      <p:pic>
        <p:nvPicPr>
          <p:cNvPr id="176" name="Google Shape;176;p30" descr="Screen Shot 2018-12-21 at 9.59.2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8325" y="12702"/>
            <a:ext cx="3302000" cy="51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508000" y="124856"/>
            <a:ext cx="64476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GB"/>
              <a:t>Monomers &amp; Polymers </a:t>
            </a: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191475" y="786469"/>
            <a:ext cx="3717600" cy="1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700" b="1"/>
              <a:t>Monomers</a:t>
            </a:r>
            <a:r>
              <a:rPr lang="en-GB" sz="1700"/>
              <a:t> </a:t>
            </a:r>
            <a:endParaRPr sz="1700"/>
          </a:p>
          <a:p>
            <a:pPr marL="2540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▶"/>
            </a:pPr>
            <a:r>
              <a:rPr lang="en-GB" sz="1700"/>
              <a:t>Smaller</a:t>
            </a:r>
            <a:r>
              <a:rPr lang="en-GB" sz="1700" u="sng"/>
              <a:t> subunits of a polymer</a:t>
            </a:r>
            <a:r>
              <a:rPr lang="en-GB" sz="1700"/>
              <a:t>. The building blocks of cells </a:t>
            </a:r>
            <a:endParaRPr sz="1700"/>
          </a:p>
          <a:p>
            <a:pPr marL="2540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▶"/>
            </a:pPr>
            <a:r>
              <a:rPr lang="en-GB" sz="1700" u="sng"/>
              <a:t>E.g.</a:t>
            </a:r>
            <a:r>
              <a:rPr lang="en-GB" sz="1700"/>
              <a:t> Sugars, </a:t>
            </a:r>
            <a:r>
              <a:rPr lang="en-GB" sz="1700" u="sng"/>
              <a:t>amino acids </a:t>
            </a:r>
            <a:r>
              <a:rPr lang="en-GB" sz="1700"/>
              <a:t>and </a:t>
            </a:r>
            <a:r>
              <a:rPr lang="en-GB" sz="1700" u="sng"/>
              <a:t>nucleotides </a:t>
            </a:r>
            <a:endParaRPr sz="1700" u="sng"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2"/>
          </p:nvPr>
        </p:nvSpPr>
        <p:spPr>
          <a:xfrm>
            <a:off x="230400" y="2916844"/>
            <a:ext cx="3639900" cy="18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700" b="1"/>
              <a:t>Polymers</a:t>
            </a:r>
            <a:endParaRPr sz="1700" b="1"/>
          </a:p>
          <a:p>
            <a:pPr marL="2540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▶"/>
            </a:pPr>
            <a:r>
              <a:rPr lang="en-GB" sz="1700" u="sng"/>
              <a:t>Large molecules made up of identical or similar units</a:t>
            </a:r>
            <a:r>
              <a:rPr lang="en-GB" sz="1700"/>
              <a:t>. </a:t>
            </a:r>
            <a:endParaRPr sz="1700"/>
          </a:p>
          <a:p>
            <a:pPr marL="2540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▶"/>
            </a:pPr>
            <a:r>
              <a:rPr lang="en-GB" sz="1700"/>
              <a:t>Polymers are made when monomers are joined</a:t>
            </a:r>
            <a:endParaRPr sz="1700"/>
          </a:p>
          <a:p>
            <a:pPr marL="25400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▶"/>
            </a:pPr>
            <a:r>
              <a:rPr lang="en-GB" sz="1700" u="sng"/>
              <a:t>E.g.</a:t>
            </a:r>
            <a:r>
              <a:rPr lang="en-GB" sz="1700"/>
              <a:t> Starch, </a:t>
            </a:r>
            <a:r>
              <a:rPr lang="en-GB" sz="1700" u="sng"/>
              <a:t>proteins</a:t>
            </a:r>
            <a:r>
              <a:rPr lang="en-GB" sz="1700"/>
              <a:t> and DNA/RNA</a:t>
            </a:r>
            <a:endParaRPr sz="1700"/>
          </a:p>
        </p:txBody>
      </p:sp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r="42598"/>
          <a:stretch/>
        </p:blipFill>
        <p:spPr>
          <a:xfrm>
            <a:off x="4916269" y="0"/>
            <a:ext cx="39322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151550"/>
            <a:ext cx="36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Nucleotide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64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• a phosphate group 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/>
              <a:t>• a five-carbon </a:t>
            </a:r>
            <a:r>
              <a:rPr lang="en-GB" dirty="0"/>
              <a:t>(pentose) </a:t>
            </a:r>
            <a:r>
              <a:rPr lang="en-GB" u="sng" dirty="0"/>
              <a:t>sugar 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u="sng" dirty="0"/>
              <a:t>• a nitrogen-containing base. 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95" y="3213770"/>
            <a:ext cx="4271925" cy="171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5127900" y="151550"/>
            <a:ext cx="364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Nucleic Acid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5650" y="2463750"/>
            <a:ext cx="2411900" cy="24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954300" y="616125"/>
            <a:ext cx="518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DNA- code for production of RNA 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dirty="0"/>
              <a:t>RNA- can carry copy of DNA (mRNA) or translate DNA (tRNA). Major role in protein synthesis. </a:t>
            </a:r>
            <a:endParaRPr sz="14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400" u="sng" dirty="0"/>
              <a:t>Join together with strong phosphodiester bonds, creates the sugar-phosphate backbone</a:t>
            </a:r>
            <a:endParaRPr sz="1400" u="sng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Counting Carbon</a:t>
            </a:r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6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u="sng" dirty="0"/>
              <a:t>Each Carbon has a number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AU" u="sng" dirty="0"/>
              <a:t>1’ attaches to the nitrogenous base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AU" u="sng" dirty="0"/>
              <a:t>3’ attaches to the phosphate of the following nucleotide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Tx/>
              <a:buChar char="-"/>
            </a:pPr>
            <a:r>
              <a:rPr lang="en-AU" u="sng" dirty="0"/>
              <a:t>5’ attaches the 5-carbon sugar to the phosphate group of the nucleotide</a:t>
            </a:r>
            <a:endParaRPr u="sng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dirty="0"/>
              <a:t>* Important for recognising direction of DNA and RNA</a:t>
            </a:r>
            <a:endParaRPr dirty="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999" y="0"/>
            <a:ext cx="4962001" cy="36584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Nitrogenous Base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5 Bases</a:t>
            </a:r>
            <a:endParaRPr u="sng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Adenine (A)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Guanine (G) 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Cytosine (C)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Thymine (T) - in DNA only</a:t>
            </a:r>
            <a:endParaRPr u="sng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 u="sng"/>
              <a:t>Uracil (In RNA only)</a:t>
            </a:r>
            <a:endParaRPr u="sng"/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0850" y="816025"/>
            <a:ext cx="426720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23475" y="0"/>
            <a:ext cx="36621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rebuchet MS"/>
              <a:buNone/>
            </a:pPr>
            <a:r>
              <a:rPr lang="en-GB" sz="1800"/>
              <a:t>DNA (Deoxyribonucleic acid)</a:t>
            </a:r>
            <a:endParaRPr sz="1800"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108075" y="532200"/>
            <a:ext cx="3662100" cy="46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15900" lvl="0" indent="-222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</a:pPr>
            <a:r>
              <a:rPr lang="en-GB" sz="1700" u="sng"/>
              <a:t>2 strands  (double helix)</a:t>
            </a:r>
            <a:endParaRPr sz="1700"/>
          </a:p>
          <a:p>
            <a:pPr marL="215900" lvl="0" indent="-222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GB" sz="1700"/>
              <a:t>2 strands are </a:t>
            </a:r>
            <a:r>
              <a:rPr lang="en-GB" sz="1700" u="sng"/>
              <a:t>antiparallel (run in opposite directions</a:t>
            </a:r>
            <a:r>
              <a:rPr lang="en-GB" sz="1700"/>
              <a:t>, with 3’ end matching with 5’ end of the other strand. </a:t>
            </a:r>
            <a:endParaRPr sz="1700"/>
          </a:p>
          <a:p>
            <a:pPr marL="215900" lvl="0" indent="-2222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-GB" sz="1700" u="sng"/>
              <a:t>Complementary base pairing occurs between nitrogenous bases (A &amp; T, two weak hydrogen bonds) and (G &amp; C, three weak hydrogen bonds</a:t>
            </a:r>
            <a:r>
              <a:rPr lang="en-GB" sz="1700"/>
              <a:t>)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</a:pPr>
            <a:endParaRPr sz="1700"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400" y="0"/>
            <a:ext cx="4968476" cy="439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26" y="3378075"/>
            <a:ext cx="4078675" cy="1706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577706" y="229163"/>
            <a:ext cx="2269500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GB" sz="27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Label as many things as you can :) </a:t>
            </a:r>
            <a:endParaRPr sz="2700" b="0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544" y="229163"/>
            <a:ext cx="5284576" cy="425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/>
          </p:nvPr>
        </p:nvSpPr>
        <p:spPr>
          <a:xfrm>
            <a:off x="381000" y="342900"/>
            <a:ext cx="48357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</a:pPr>
            <a:r>
              <a:rPr lang="en-GB"/>
              <a:t>RNA (Ribonucleic acid)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507994" y="981225"/>
            <a:ext cx="3430800" cy="3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GB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sugar is ribose instead of deoxyribose</a:t>
            </a:r>
            <a:endParaRPr sz="2300" u="sng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GB" sz="2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Single stranded</a:t>
            </a:r>
            <a:endParaRPr sz="2300" u="sng" dirty="0">
              <a:solidFill>
                <a:schemeClr val="dk1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GB" sz="23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Uracil replaces Thymine</a:t>
            </a:r>
            <a:r>
              <a:rPr lang="en-GB" sz="2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(still pairs with Adenine) </a:t>
            </a:r>
            <a:endParaRPr sz="2300" dirty="0"/>
          </a:p>
        </p:txBody>
      </p:sp>
      <p:pic>
        <p:nvPicPr>
          <p:cNvPr id="149" name="Google Shape;14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3261" y="0"/>
            <a:ext cx="40510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995" y="3304372"/>
            <a:ext cx="3973675" cy="1767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/>
        </p:nvSpPr>
        <p:spPr>
          <a:xfrm>
            <a:off x="715252" y="3089475"/>
            <a:ext cx="8274600" cy="2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GB" sz="17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Three types</a:t>
            </a:r>
            <a:endParaRPr sz="1700" b="0" i="0" u="sng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rebuchet MS"/>
              <a:buAutoNum type="arabicPeriod"/>
            </a:pPr>
            <a:r>
              <a:rPr lang="en-GB" sz="1700" b="1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Messenger RNA (</a:t>
            </a:r>
            <a:r>
              <a:rPr lang="en-GB" sz="17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mRNA):</a:t>
            </a:r>
            <a:r>
              <a:rPr lang="en-GB" sz="17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carries genetic message to ribosomes for protein synthesis</a:t>
            </a:r>
            <a:endParaRPr sz="1700" b="0" i="0" u="sng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rebuchet MS"/>
              <a:buAutoNum type="arabicPeriod"/>
            </a:pPr>
            <a:r>
              <a:rPr lang="en-GB" sz="1700" b="1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Ribosomal RNA (</a:t>
            </a:r>
            <a:r>
              <a:rPr lang="en-GB" sz="17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rRNA):</a:t>
            </a:r>
            <a:r>
              <a:rPr lang="en-GB" sz="17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makes up ribosomes</a:t>
            </a:r>
            <a:endParaRPr sz="1700" b="0" i="0" u="sng" strike="noStrike" cap="non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marR="0" lvl="0" indent="-260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Trebuchet MS"/>
              <a:buAutoNum type="arabicPeriod"/>
            </a:pPr>
            <a:r>
              <a:rPr lang="en-GB" sz="1700" b="1" u="sng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Transfer RNA (</a:t>
            </a:r>
            <a:r>
              <a:rPr lang="en-GB" sz="1700" b="1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tRNA):</a:t>
            </a:r>
            <a:r>
              <a:rPr lang="en-GB" sz="1700" b="0" i="0" u="sng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carries amino acids to ribosomes to make proteins (polypeptide chains).</a:t>
            </a:r>
            <a:endParaRPr sz="1100" b="0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7"/>
          <p:cNvPicPr preferRelativeResize="0"/>
          <p:nvPr/>
        </p:nvPicPr>
        <p:blipFill rotWithShape="1">
          <a:blip r:embed="rId3">
            <a:alphaModFix/>
          </a:blip>
          <a:srcRect l="6664" t="20415" r="4588" b="12362"/>
          <a:stretch/>
        </p:blipFill>
        <p:spPr>
          <a:xfrm>
            <a:off x="225753" y="-280736"/>
            <a:ext cx="8692490" cy="3291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</Words>
  <Application>Microsoft Office PowerPoint</Application>
  <PresentationFormat>On-screen Show (16:9)</PresentationFormat>
  <Paragraphs>56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Simple Light</vt:lpstr>
      <vt:lpstr>To understand how  nucleic acids are monomers of nucleotides that store genetic information and help produce proteins.   I can:  - define a nucleotide and nucleic acid.  - explain the difference between DNA and RNA - describe the structure of DNA and RNA</vt:lpstr>
      <vt:lpstr>Monomers &amp; Polymers </vt:lpstr>
      <vt:lpstr>Nucleotide</vt:lpstr>
      <vt:lpstr>Counting Carbon</vt:lpstr>
      <vt:lpstr>Nitrogenous Base</vt:lpstr>
      <vt:lpstr>DNA (Deoxyribonucleic acid)</vt:lpstr>
      <vt:lpstr>PowerPoint Presentation</vt:lpstr>
      <vt:lpstr>RNA (Ribonucleic acid)</vt:lpstr>
      <vt:lpstr>PowerPoint Presentation</vt:lpstr>
      <vt:lpstr>Review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understand how  nucleic acids are monomers of nucleotides that store genetic information and help produce proteins.   I can:  - define a nucleotide and nucleic acid.  - explain the difference between DNA and RNA - describe the structure of DNA and RNA</dc:title>
  <dc:creator>Brittney Downer</dc:creator>
  <cp:lastModifiedBy>Brittney Downer</cp:lastModifiedBy>
  <cp:revision>2</cp:revision>
  <dcterms:modified xsi:type="dcterms:W3CDTF">2022-01-12T02:04:40Z</dcterms:modified>
</cp:coreProperties>
</file>