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ace610da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ace610da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ace610da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ace610da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ace610da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ace610da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ace610da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ace610da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ace610da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ace610da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ace610da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ace610da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ace610da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ace610da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ace610da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ace610da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eecb3a8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eecb3a89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ace610da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ace610da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IpDtJdK8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48698" y="1055250"/>
            <a:ext cx="8646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To understand how genes are expressed to produce proteins.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 can: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list enzymes involved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explain post transcriptional processing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describe the steps of transcription and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translation</a:t>
            </a:r>
            <a:endParaRPr sz="6300"/>
          </a:p>
        </p:txBody>
      </p:sp>
      <p:sp>
        <p:nvSpPr>
          <p:cNvPr id="55" name="Google Shape;55;p13"/>
          <p:cNvSpPr txBox="1"/>
          <p:nvPr/>
        </p:nvSpPr>
        <p:spPr>
          <a:xfrm>
            <a:off x="309150" y="47350"/>
            <a:ext cx="540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Unit 3 AoS1- Transcription and Translation</a:t>
            </a:r>
            <a:endParaRPr i="1"/>
          </a:p>
        </p:txBody>
      </p:sp>
      <p:sp>
        <p:nvSpPr>
          <p:cNvPr id="56" name="Google Shape;56;p13"/>
          <p:cNvSpPr txBox="1"/>
          <p:nvPr/>
        </p:nvSpPr>
        <p:spPr>
          <a:xfrm>
            <a:off x="0" y="3573600"/>
            <a:ext cx="3000000" cy="15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i="1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i="1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genetic code as a universal triplet code that is degenerate and the steps in gene expression, </a:t>
            </a:r>
            <a:r>
              <a:rPr lang="en-GB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including transcription, RNA processing in eukaryotic cells, and translation by ribosomes 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100" y="1899852"/>
            <a:ext cx="3521900" cy="324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7890" y="0"/>
            <a:ext cx="65361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Questions 2D 10-17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86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Gene expression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87325" y="863550"/>
            <a:ext cx="774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Formation of functional gene products such as proteins or non-coding strands of RNA</a:t>
            </a:r>
            <a:endParaRPr sz="16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The stages:</a:t>
            </a:r>
            <a:endParaRPr sz="16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• transcription: copying of DNA into pre-mRNA </a:t>
            </a:r>
            <a:endParaRPr sz="16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• RNA processing: modifies the pre-mRNA molecule to produce mRNA </a:t>
            </a:r>
            <a:endParaRPr sz="16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/>
              <a:t>• translation: decoding of the mRNA strand into a polypeptide chain</a:t>
            </a:r>
            <a:endParaRPr sz="16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350" y="0"/>
            <a:ext cx="1543650" cy="24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550" y="3228800"/>
            <a:ext cx="5362575" cy="19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Transcription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596" y="0"/>
            <a:ext cx="543740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75" y="2214325"/>
            <a:ext cx="433175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117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Transcription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274650" y="689775"/>
            <a:ext cx="8594700" cy="22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Creation of pre-mRNA.</a:t>
            </a: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b="1" u="sng"/>
              <a:t>Initiation:</a:t>
            </a:r>
            <a:r>
              <a:rPr lang="en-GB" u="sng"/>
              <a:t> RNA polymerase binds to promoter region</a:t>
            </a:r>
            <a:r>
              <a:rPr lang="en-GB"/>
              <a:t>. This signals for the weak H bonds between the DNA to break, making the </a:t>
            </a:r>
            <a:r>
              <a:rPr lang="en-GB" u="sng"/>
              <a:t>DNA helix unwind</a:t>
            </a:r>
            <a:endParaRPr u="sng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b="1" u="sng"/>
              <a:t>Elongation:</a:t>
            </a:r>
            <a:r>
              <a:rPr lang="en-GB" u="sng"/>
              <a:t> RNA polymerase moves along the template strand of DNA from 3’ to 5’, reading the nucleotide sequence and uses free floating RNA nucleotides to produce pre-mRNA</a:t>
            </a:r>
            <a:endParaRPr u="sng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u="sng"/>
              <a:t>Synthesised in a 5’ to 3’ direction</a:t>
            </a:r>
            <a:r>
              <a:rPr lang="en-GB"/>
              <a:t>, so new RNA are added to the 3’ end. The mRNA has complementary nucleotides to the template strand, the coding strand is identical to the pre-mRNA (with U instead of T).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b="1" u="sng"/>
              <a:t>Termination:</a:t>
            </a:r>
            <a:r>
              <a:rPr lang="en-GB" u="sng"/>
              <a:t> Transcription ends when RNA polymerase researches the termination sequence</a:t>
            </a:r>
            <a:endParaRPr u="sng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425" y="2768725"/>
            <a:ext cx="5488975" cy="23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RNA Processing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703725"/>
            <a:ext cx="8520600" cy="24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pre-mRNA undergoes processing to turn it into mature mRNA</a:t>
            </a:r>
            <a:endParaRPr u="sng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-GB" b="1" u="sng"/>
              <a:t>Addition of 5’ cap</a:t>
            </a:r>
            <a:r>
              <a:rPr lang="en-GB" u="sng"/>
              <a:t>- increases stability and prevent it from degrading. Helps the binding of the ribosome</a:t>
            </a:r>
            <a:endParaRPr u="sng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b="1" u="sng"/>
              <a:t>Addition of poly-A tai</a:t>
            </a:r>
            <a:r>
              <a:rPr lang="en-GB" u="sng"/>
              <a:t>l- increases stability and prevent it from degrading</a:t>
            </a:r>
            <a:endParaRPr u="sng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b="1" u="sng"/>
              <a:t>Splicing</a:t>
            </a:r>
            <a:r>
              <a:rPr lang="en-GB" u="sng"/>
              <a:t> </a:t>
            </a:r>
            <a:r>
              <a:rPr lang="en-GB"/>
              <a:t>(removal) of introns- (not in prokaryotes). Spliceosome </a:t>
            </a:r>
            <a:r>
              <a:rPr lang="en-GB" u="sng"/>
              <a:t>removes introns and joins exons together. 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It then </a:t>
            </a:r>
            <a:r>
              <a:rPr lang="en-GB" u="sng"/>
              <a:t>exits the nuclear pore. 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413" y="2900825"/>
            <a:ext cx="6909176" cy="21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 rotWithShape="1">
          <a:blip r:embed="rId4">
            <a:alphaModFix/>
          </a:blip>
          <a:srcRect t="52774"/>
          <a:stretch/>
        </p:blipFill>
        <p:spPr>
          <a:xfrm>
            <a:off x="3932625" y="-2"/>
            <a:ext cx="5211374" cy="4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Alternative splicing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Sometimes, </a:t>
            </a:r>
            <a:r>
              <a:rPr lang="en-GB" u="sng"/>
              <a:t>exons can also be removed during the splicing process</a:t>
            </a:r>
            <a:r>
              <a:rPr lang="en-GB"/>
              <a:t>. This means that a</a:t>
            </a:r>
            <a:r>
              <a:rPr lang="en-GB" u="sng"/>
              <a:t> single pre-mRNA strand can produce many different mRNA molecules </a:t>
            </a:r>
            <a:r>
              <a:rPr lang="en-GB"/>
              <a:t>depending on which exons are spliced out or kept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00" y="2259563"/>
            <a:ext cx="681037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13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Translation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600175"/>
            <a:ext cx="8520600" cy="27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Codons on mRNA are translated into a sequence of amino acids,</a:t>
            </a:r>
            <a:r>
              <a:rPr lang="en-GB"/>
              <a:t> resulting in a polypeptide. Occurs at the ribosomes, which act as docking stations for tRNA to deposit a specific amino acid. </a:t>
            </a: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-GB"/>
              <a:t>I</a:t>
            </a:r>
            <a:r>
              <a:rPr lang="en-GB" b="1" u="sng"/>
              <a:t>nitiation:</a:t>
            </a:r>
            <a:r>
              <a:rPr lang="en-GB"/>
              <a:t> The 5’ of the mRNA binds to the ribosome and is read until it reaches the</a:t>
            </a:r>
            <a:r>
              <a:rPr lang="en-GB" u="sng"/>
              <a:t> start codon (AUG). A tRNA with a  complementary anticodon (UAC) binds to the ribosome and delivers the amino acid. </a:t>
            </a:r>
            <a:endParaRPr u="sng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b="1" u="sng"/>
              <a:t>Elongation:</a:t>
            </a:r>
            <a:r>
              <a:rPr lang="en-GB"/>
              <a:t> The</a:t>
            </a:r>
            <a:r>
              <a:rPr lang="en-GB" u="sng"/>
              <a:t> mRNA is fed through the ribosome so the next codon can be matched to the complementary tRNA anticodon</a:t>
            </a:r>
            <a:r>
              <a:rPr lang="en-GB"/>
              <a:t>. This delivers a specific amino acid and binds to the previous amino acid with a p</a:t>
            </a:r>
            <a:r>
              <a:rPr lang="en-GB" u="sng"/>
              <a:t>eptide bond.</a:t>
            </a:r>
            <a:endParaRPr u="sng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b="1" u="sng"/>
              <a:t>Termination</a:t>
            </a:r>
            <a:r>
              <a:rPr lang="en-GB"/>
              <a:t>: The growing polypeptide chain </a:t>
            </a:r>
            <a:r>
              <a:rPr lang="en-GB" u="sng"/>
              <a:t>continues until the ribosome reaches the stop codon, this signals the end of translation</a:t>
            </a:r>
            <a:r>
              <a:rPr lang="en-GB"/>
              <a:t> and the polypeptide chain is released into the cytosol or ER.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025" y="2993500"/>
            <a:ext cx="6869826" cy="21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it all together! Annotate your notes and highlight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275" y="1442399"/>
            <a:ext cx="608033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10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On-screen Show (16:9)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To understand how genes are expressed to produce proteins.   I can: - list enzymes involved  - explain post transcriptional processing  - describe the steps of transcription and  translation</vt:lpstr>
      <vt:lpstr>Gene expression</vt:lpstr>
      <vt:lpstr>Transcription</vt:lpstr>
      <vt:lpstr>Transcription</vt:lpstr>
      <vt:lpstr>RNA Processing</vt:lpstr>
      <vt:lpstr>Alternative splicing</vt:lpstr>
      <vt:lpstr>Translation</vt:lpstr>
      <vt:lpstr>Put it all together! Annotate your notes and highlight</vt:lpstr>
      <vt:lpstr>Summary</vt:lpstr>
      <vt:lpstr>Summary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understand how genes are expressed to produce proteins.   I can: - list enzymes involved  - explain post transcriptional processing  - describe the steps of transcription and  translation</dc:title>
  <dc:creator>Brittney Downer</dc:creator>
  <cp:lastModifiedBy>Brittney Downer</cp:lastModifiedBy>
  <cp:revision>2</cp:revision>
  <dcterms:modified xsi:type="dcterms:W3CDTF">2022-01-19T10:40:46Z</dcterms:modified>
</cp:coreProperties>
</file>