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15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embeddedFontLst>
    <p:embeddedFont>
      <p:font typeface="Average" panose="020B0604020202020204" charset="0"/>
      <p:regular r:id="rId16"/>
    </p:embeddedFont>
    <p:embeddedFont>
      <p:font typeface="Cabin" panose="020B060402020202020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2a7d955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112a7d9557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e1abcdb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e1abcdb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e1abcdb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0e1abcdb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2a7d955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12a7d9557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e1abcdbf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e1abcdbf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2a7d9557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2a7d9557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2a7d9557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2a7d9557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59f5a2d05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159f5a2d05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Cabin"/>
              <a:buNone/>
              <a:defRPr sz="29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subTitle" idx="1"/>
          </p:nvPr>
        </p:nvSpPr>
        <p:spPr>
          <a:xfrm>
            <a:off x="2021395" y="3264408"/>
            <a:ext cx="5101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Cabin"/>
              <a:buNone/>
              <a:defRPr sz="29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2021395" y="3264349"/>
            <a:ext cx="51012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4753736" y="1978533"/>
            <a:ext cx="32028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8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603504" y="1682871"/>
            <a:ext cx="3365100" cy="85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Cabin"/>
              <a:buNone/>
              <a:defRPr sz="17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20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2"/>
          </p:nvPr>
        </p:nvSpPr>
        <p:spPr>
          <a:xfrm>
            <a:off x="836676" y="2662438"/>
            <a:ext cx="28461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100" cy="85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Cabin"/>
              <a:buNone/>
              <a:defRPr sz="17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>
            <a:spLocks noGrp="1"/>
          </p:cNvSpPr>
          <p:nvPr>
            <p:ph type="pic" idx="2"/>
          </p:nvPr>
        </p:nvSpPr>
        <p:spPr>
          <a:xfrm>
            <a:off x="4571999" y="0"/>
            <a:ext cx="45765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836676" y="2662438"/>
            <a:ext cx="28461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 rot="5400000">
            <a:off x="3408798" y="243183"/>
            <a:ext cx="2326500" cy="5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7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 rot="5400000">
            <a:off x="5107890" y="2084745"/>
            <a:ext cx="3737700" cy="9741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 rot="5400000">
            <a:off x="2128969" y="247395"/>
            <a:ext cx="3737700" cy="4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251500" y="136100"/>
            <a:ext cx="7852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-AU">
                <a:solidFill>
                  <a:schemeClr val="lt1"/>
                </a:solidFill>
              </a:rPr>
              <a:t>Learning Intention: To understand enzymes and their role in biochemical pathways.</a:t>
            </a:r>
            <a:br>
              <a:rPr lang="en-AU">
                <a:solidFill>
                  <a:schemeClr val="lt1"/>
                </a:solidFill>
              </a:rPr>
            </a:br>
            <a:br>
              <a:rPr lang="en-AU">
                <a:solidFill>
                  <a:schemeClr val="lt1"/>
                </a:solidFill>
              </a:rPr>
            </a:br>
            <a:r>
              <a:rPr lang="en-A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 Criteria: I can define an enzyme, substrate, product, coenzyme</a:t>
            </a:r>
            <a:br>
              <a:rPr lang="en-A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can state features of enzyme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0" y="3537900"/>
            <a:ext cx="6058500" cy="1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Study design dot point:</a:t>
            </a:r>
            <a:endParaRPr sz="12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-AU" sz="160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proteins as a diverse group of molecules that collectively make an organism’s proteome, including enzymes</a:t>
            </a:r>
            <a:r>
              <a:rPr lang="en-AU" sz="16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AU" sz="1600" i="1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as catalysts in biochemical pathways</a:t>
            </a:r>
            <a:endParaRPr sz="1600" i="1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-AU" sz="1600" i="1">
                <a:latin typeface="Times New Roman"/>
                <a:ea typeface="Times New Roman"/>
                <a:cs typeface="Times New Roman"/>
                <a:sym typeface="Times New Roman"/>
              </a:rPr>
              <a:t>the general role of enzymes and coenzymes in facilitating steps in photosynthesis and cellular respiration (AoS2)</a:t>
            </a:r>
            <a:endParaRPr sz="16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300" y="2350675"/>
            <a:ext cx="2976700" cy="27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1"/>
          <p:cNvPicPr preferRelativeResize="0"/>
          <p:nvPr/>
        </p:nvPicPr>
        <p:blipFill rotWithShape="1">
          <a:blip r:embed="rId3">
            <a:alphaModFix/>
          </a:blip>
          <a:srcRect l="12271" t="18502" r="33113" b="25156"/>
          <a:stretch/>
        </p:blipFill>
        <p:spPr>
          <a:xfrm>
            <a:off x="457550" y="137725"/>
            <a:ext cx="8237024" cy="47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Summary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2" name="Google Shape;312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Enzymes increase the rate of reaction by lowering the activation energy.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enzymes are globular proteins, but some are made of RNA and are called </a:t>
            </a:r>
            <a:r>
              <a:rPr lang="en-A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Ribozymes.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Catabolic- breaking substrate down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A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Anabolic- building a product (joining)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/>
        </p:nvSpPr>
        <p:spPr>
          <a:xfrm>
            <a:off x="1302650" y="282025"/>
            <a:ext cx="6312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 b="1" dirty="0">
                <a:latin typeface="Average"/>
                <a:ea typeface="Average"/>
                <a:cs typeface="Average"/>
                <a:sym typeface="Average"/>
              </a:rPr>
              <a:t>ACTIVITY</a:t>
            </a:r>
            <a:endParaRPr sz="2500" b="1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8" name="Google Shape;318;p53"/>
          <p:cNvSpPr txBox="1"/>
          <p:nvPr/>
        </p:nvSpPr>
        <p:spPr>
          <a:xfrm>
            <a:off x="564050" y="940075"/>
            <a:ext cx="6244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>
                <a:latin typeface="Average"/>
                <a:ea typeface="Average"/>
                <a:cs typeface="Average"/>
                <a:sym typeface="Average"/>
              </a:rPr>
              <a:t>3A Q1-10</a:t>
            </a:r>
            <a:endParaRPr sz="17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777575" y="22739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AU">
                <a:solidFill>
                  <a:schemeClr val="lt1"/>
                </a:solidFill>
              </a:rPr>
              <a:t>What is an Enzyme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43"/>
          <p:cNvSpPr/>
          <p:nvPr/>
        </p:nvSpPr>
        <p:spPr>
          <a:xfrm>
            <a:off x="131675" y="1011575"/>
            <a:ext cx="45720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i="0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 is an </a:t>
            </a:r>
            <a:r>
              <a:rPr lang="en-AU" sz="200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 molecule</a:t>
            </a:r>
            <a:r>
              <a:rPr lang="en-AU" sz="2000" i="0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typically a protein, that catalyses (speeds up) specific reactions.</a:t>
            </a:r>
            <a:endParaRPr sz="2000" i="0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1" u="sng">
                <a:latin typeface="Times New Roman"/>
                <a:ea typeface="Times New Roman"/>
                <a:cs typeface="Times New Roman"/>
                <a:sym typeface="Times New Roman"/>
              </a:rPr>
              <a:t>Enzymes speed up biochemical reactions by lowering the activation energy required to initiate a given reaction.</a:t>
            </a:r>
            <a:endParaRPr sz="2000" b="1"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Times New Roman"/>
                <a:ea typeface="Times New Roman"/>
                <a:cs typeface="Times New Roman"/>
                <a:sym typeface="Times New Roman"/>
              </a:rPr>
              <a:t>Because the enzyme is considered neither a reactant nor a product,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latin typeface="Times New Roman"/>
                <a:ea typeface="Times New Roman"/>
                <a:cs typeface="Times New Roman"/>
                <a:sym typeface="Times New Roman"/>
              </a:rPr>
              <a:t>it is written above the arrow in an equation.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56" name="Google Shape;256;p43"/>
          <p:cNvPicPr preferRelativeResize="0"/>
          <p:nvPr/>
        </p:nvPicPr>
        <p:blipFill rotWithShape="1">
          <a:blip r:embed="rId3">
            <a:alphaModFix/>
          </a:blip>
          <a:srcRect l="17991" t="67929" r="51483" b="20519"/>
          <a:stretch/>
        </p:blipFill>
        <p:spPr>
          <a:xfrm>
            <a:off x="4703675" y="2649200"/>
            <a:ext cx="4627226" cy="984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AU">
                <a:solidFill>
                  <a:srgbClr val="000000"/>
                </a:solidFill>
              </a:rPr>
              <a:t>Activation energy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1"/>
          </p:nvPr>
        </p:nvSpPr>
        <p:spPr>
          <a:xfrm>
            <a:off x="201450" y="1152475"/>
            <a:ext cx="874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 sz="22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energy required to initiate a reaction is called activation energy.</a:t>
            </a:r>
            <a:endParaRPr sz="22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defined as the minimum amount of energy required to energise atoms or molecules to a state where they can undergo a chemical transformation.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Enzymes function to lower the activation energy of chemical reactions by bringing reactants closer to the state they need to be in order to react</a:t>
            </a:r>
            <a:endParaRPr sz="22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 l="15059" t="17681" r="14495" b="6278"/>
          <a:stretch/>
        </p:blipFill>
        <p:spPr>
          <a:xfrm>
            <a:off x="304800" y="43349"/>
            <a:ext cx="8403771" cy="510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6"/>
          <p:cNvSpPr txBox="1"/>
          <p:nvPr/>
        </p:nvSpPr>
        <p:spPr>
          <a:xfrm>
            <a:off x="161150" y="550600"/>
            <a:ext cx="34881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Enzymes bind to a molecule called a </a:t>
            </a:r>
            <a:r>
              <a:rPr lang="en-AU" sz="2300" b="1" u="sng">
                <a:latin typeface="Times New Roman"/>
                <a:ea typeface="Times New Roman"/>
                <a:cs typeface="Times New Roman"/>
                <a:sym typeface="Times New Roman"/>
              </a:rPr>
              <a:t>substrate.</a:t>
            </a:r>
            <a:r>
              <a:rPr lang="en-AU" sz="23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Substrate is the name given to the reactant undergoing the reaction. </a:t>
            </a:r>
            <a:endParaRPr sz="2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>
                <a:latin typeface="Times New Roman"/>
                <a:ea typeface="Times New Roman"/>
                <a:cs typeface="Times New Roman"/>
                <a:sym typeface="Times New Roman"/>
              </a:rPr>
              <a:t>Upon binding, the substrate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300">
                <a:latin typeface="Times New Roman"/>
                <a:ea typeface="Times New Roman"/>
                <a:cs typeface="Times New Roman"/>
                <a:sym typeface="Times New Roman"/>
              </a:rPr>
              <a:t>undergoes a chemical reaction and forms a </a:t>
            </a:r>
            <a:r>
              <a:rPr lang="en-AU" sz="2300" u="sng">
                <a:latin typeface="Times New Roman"/>
                <a:ea typeface="Times New Roman"/>
                <a:cs typeface="Times New Roman"/>
                <a:sym typeface="Times New Roman"/>
              </a:rPr>
              <a:t>product(s), which then leaves the enzyme.</a:t>
            </a:r>
            <a:endParaRPr sz="23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025" y="1101200"/>
            <a:ext cx="5319350" cy="27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6"/>
          <p:cNvSpPr txBox="1"/>
          <p:nvPr/>
        </p:nvSpPr>
        <p:spPr>
          <a:xfrm>
            <a:off x="846075" y="150400"/>
            <a:ext cx="7802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latin typeface="Oswald"/>
                <a:ea typeface="Oswald"/>
                <a:cs typeface="Oswald"/>
                <a:sym typeface="Oswald"/>
              </a:rPr>
              <a:t>Enzyme-substrate complex</a:t>
            </a:r>
            <a:endParaRPr sz="27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/>
        </p:nvSpPr>
        <p:spPr>
          <a:xfrm>
            <a:off x="744600" y="94350"/>
            <a:ext cx="7654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latin typeface="Oswald"/>
                <a:ea typeface="Oswald"/>
                <a:cs typeface="Oswald"/>
                <a:sym typeface="Oswald"/>
              </a:rPr>
              <a:t>Enzyme- substrate interaction models </a:t>
            </a:r>
            <a:endParaRPr sz="27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0" y="525900"/>
            <a:ext cx="2584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latin typeface="Times New Roman"/>
                <a:ea typeface="Times New Roman"/>
                <a:cs typeface="Times New Roman"/>
                <a:sym typeface="Times New Roman"/>
              </a:rPr>
              <a:t>Two models to describe the Enzyme-substrate interaction: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The lock and key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The induced fit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AU" sz="1800" b="1">
                <a:latin typeface="Times New Roman"/>
                <a:ea typeface="Times New Roman"/>
                <a:cs typeface="Times New Roman"/>
                <a:sym typeface="Times New Roman"/>
              </a:rPr>
              <a:t>induced-fit model</a:t>
            </a:r>
            <a:r>
              <a:rPr lang="en-AU" sz="1800">
                <a:latin typeface="Times New Roman"/>
                <a:ea typeface="Times New Roman"/>
                <a:cs typeface="Times New Roman"/>
                <a:sym typeface="Times New Roman"/>
              </a:rPr>
              <a:t> is more accurate because active site is flexible and capable of changing its shape in order to conform to the shape of the substrate and have a proper fit.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2" name="Google Shape;2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400" y="1292575"/>
            <a:ext cx="6559600" cy="36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/>
        </p:nvSpPr>
        <p:spPr>
          <a:xfrm>
            <a:off x="107425" y="387300"/>
            <a:ext cx="31962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 b="1"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Substrate binds to an enzyme’s active site, together they form an </a:t>
            </a:r>
            <a:r>
              <a:rPr lang="en-AU" sz="1650" b="1">
                <a:latin typeface="Times New Roman"/>
                <a:ea typeface="Times New Roman"/>
                <a:cs typeface="Times New Roman"/>
                <a:sym typeface="Times New Roman"/>
              </a:rPr>
              <a:t>enzyme-substrate</a:t>
            </a:r>
            <a:endParaRPr sz="165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Complex.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 b="1">
                <a:latin typeface="Times New Roman"/>
                <a:ea typeface="Times New Roman"/>
                <a:cs typeface="Times New Roman"/>
                <a:sym typeface="Times New Roman"/>
              </a:rPr>
              <a:t>Step 2: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Active site and substrate undergo conformational change for stronger connection.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 b="1"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Many chemical bonds (e.g. hydrogen bonds, hydrophobic interactions) hold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the substrate and active site together in the enzyme-substrate complex.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 b="1"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 The reaction then occurs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and the products (blue and red) leave the enzyme so that it can continue to catalyse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50">
                <a:latin typeface="Times New Roman"/>
                <a:ea typeface="Times New Roman"/>
                <a:cs typeface="Times New Roman"/>
                <a:sym typeface="Times New Roman"/>
              </a:rPr>
              <a:t>future reactions.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 l="19608" t="49406" r="37304" b="20490"/>
          <a:stretch/>
        </p:blipFill>
        <p:spPr>
          <a:xfrm>
            <a:off x="3120850" y="1267700"/>
            <a:ext cx="5912851" cy="232250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8"/>
          <p:cNvSpPr txBox="1"/>
          <p:nvPr/>
        </p:nvSpPr>
        <p:spPr>
          <a:xfrm>
            <a:off x="1933850" y="72875"/>
            <a:ext cx="4472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latin typeface="Oswald"/>
                <a:ea typeface="Oswald"/>
                <a:cs typeface="Oswald"/>
                <a:sym typeface="Oswald"/>
              </a:rPr>
              <a:t>How enzymes work</a:t>
            </a:r>
            <a:endParaRPr sz="27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/>
        </p:nvSpPr>
        <p:spPr>
          <a:xfrm>
            <a:off x="322300" y="590900"/>
            <a:ext cx="86082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>
                <a:latin typeface="Oswald"/>
                <a:ea typeface="Oswald"/>
                <a:cs typeface="Oswald"/>
                <a:sym typeface="Oswald"/>
              </a:rPr>
              <a:t>How do enzymes speed up the reaction??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latin typeface="Times New Roman"/>
                <a:ea typeface="Times New Roman"/>
                <a:cs typeface="Times New Roman"/>
                <a:sym typeface="Times New Roman"/>
              </a:rPr>
              <a:t>Enzymes function to </a:t>
            </a:r>
            <a:r>
              <a:rPr lang="en-AU" sz="2200" b="1">
                <a:latin typeface="Times New Roman"/>
                <a:ea typeface="Times New Roman"/>
                <a:cs typeface="Times New Roman"/>
                <a:sym typeface="Times New Roman"/>
              </a:rPr>
              <a:t>lower the activation energy of chemical reactions</a:t>
            </a:r>
            <a:r>
              <a:rPr lang="en-AU" sz="2200">
                <a:latin typeface="Times New Roman"/>
                <a:ea typeface="Times New Roman"/>
                <a:cs typeface="Times New Roman"/>
                <a:sym typeface="Times New Roman"/>
              </a:rPr>
              <a:t> by bringing reactants closer to the state they need to be in order to react.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latin typeface="Times New Roman"/>
                <a:ea typeface="Times New Roman"/>
                <a:cs typeface="Times New Roman"/>
                <a:sym typeface="Times New Roman"/>
              </a:rPr>
              <a:t>Enzymes are capable of catalysing reactions continuously, and frequently ‘team up’ to work in chains of reactions. In a biochemical pathway, one enzyme will function to catalyse a substrate into a product, which will then become the substrate of a second Enzyme.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>
                <a:latin typeface="Times New Roman"/>
                <a:ea typeface="Times New Roman"/>
                <a:cs typeface="Times New Roman"/>
                <a:sym typeface="Times New Roman"/>
              </a:rPr>
              <a:t>Enzymes can sometimes work in both directions of a reaction, and can catalyst each step of entire metabolic pathways.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>
            <a:spLocks noGrp="1"/>
          </p:cNvSpPr>
          <p:nvPr>
            <p:ph type="title"/>
          </p:nvPr>
        </p:nvSpPr>
        <p:spPr>
          <a:xfrm>
            <a:off x="1523408" y="-6"/>
            <a:ext cx="5797500" cy="891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AU" sz="1800"/>
              <a:t>Enzymatic reaction can be:</a:t>
            </a:r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body" idx="1"/>
          </p:nvPr>
        </p:nvSpPr>
        <p:spPr>
          <a:xfrm>
            <a:off x="607313" y="209681"/>
            <a:ext cx="8154900" cy="291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800"/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800"/>
          </a:p>
          <a:p>
            <a:pPr marL="177800" lvl="0" indent="-2032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AU" sz="1800" b="1"/>
              <a:t>Catabolic</a:t>
            </a:r>
            <a:r>
              <a:rPr lang="en-AU" sz="1800"/>
              <a:t>: releases energy when compounds are metabolised. Eg: Glycolysis (broken down)</a:t>
            </a:r>
            <a:endParaRPr sz="1800"/>
          </a:p>
          <a:p>
            <a:pPr marL="177800" lvl="0" indent="-2032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AU" sz="1800" b="1"/>
              <a:t>Anabolic</a:t>
            </a:r>
            <a:r>
              <a:rPr lang="en-AU" sz="1800"/>
              <a:t>: a series of cellular reactions that require energy to synthesise complex molecules. Eg: Protein synthesis or building new cells/muscles (made more)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13" y="2503763"/>
            <a:ext cx="76295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Average</vt:lpstr>
      <vt:lpstr>Oswald</vt:lpstr>
      <vt:lpstr>Times New Roman</vt:lpstr>
      <vt:lpstr>Arial</vt:lpstr>
      <vt:lpstr>Cabin</vt:lpstr>
      <vt:lpstr>Slate</vt:lpstr>
      <vt:lpstr>Parcel</vt:lpstr>
      <vt:lpstr>Learning Intention: To understand enzymes and their role in biochemical pathways.  Success Criteria: I can define an enzyme, substrate, product, coenzyme I can state features of enzyme</vt:lpstr>
      <vt:lpstr>What is an Enzyme</vt:lpstr>
      <vt:lpstr>Activation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Enzymatic reaction can be: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understand enzymes and their role in biochemical pathways.  Success Criteria: I can define an enzyme, substrate, product, coenzyme I can state features of enzyme</dc:title>
  <dc:creator>Brittney Downer</dc:creator>
  <cp:lastModifiedBy>Brittney Downer</cp:lastModifiedBy>
  <cp:revision>1</cp:revision>
  <dcterms:modified xsi:type="dcterms:W3CDTF">2022-02-17T10:01:57Z</dcterms:modified>
</cp:coreProperties>
</file>