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57e94a781_0_1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1157e94a781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57e94a781_0_1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1157e94a781_0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1157e94a781_0_17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In both </a:t>
            </a:r>
            <a:r>
              <a:rPr lang="en-GB" b="1"/>
              <a:t>1</a:t>
            </a:r>
            <a:r>
              <a:rPr lang="en-GB"/>
              <a:t> and </a:t>
            </a:r>
            <a:r>
              <a:rPr lang="en-GB" b="1"/>
              <a:t>2</a:t>
            </a:r>
            <a:r>
              <a:rPr lang="en-GB"/>
              <a:t>, the DNA fragments have sticky ends created with the same cutting enzyme. (Why?) Ligase enzyme forms strong covalent bonds so that the fragments are joined permanently. Why is the result a circular DNA molecule in the next slide.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57e94a781_0_19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157e94a781_0_1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57e94a781_0_2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157e94a781_0_2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1157e94a781_0_2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57e94a781_0_2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1157e94a781_0_2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57e94a781_0_2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157e94a781_0_2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57e94a781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57e94a781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7e94a78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7e94a78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7e94a781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1157e94a78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57e94a781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57e94a781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7e94a781_0_5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157e94a781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1157e94a781_0_5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Some restriction enzymes cut the two strands of a DNA molecule at points directly opposite each other to produce cut ends that are ‘blunt’. Other cutting enzymes cut one strand at one point, but cut the second strand at a point that is not directly opposite. The overhanging cut ends made by these cutting enzymes are called ‘sticky’. These sticky ends are complementary.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57e94a781_0_7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157e94a781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1157e94a781_0_7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57e94a781_0_2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57e94a781_0_2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57e94a78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57e94a781_0_10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Many hundreds of restriction enzymes have now been isolated from microorganisms and purified. Genetic engineers simply buy a container of the required enzyme from a commercial supplier.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For cutting, a sample of DNA is dissolved and a restriction enzyme is added. Provided a recognition site is present, the DNA molecules are cut into two or more fragments. The lengths of the fragments depend on the relative positions of the recognition sites.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57e94a781_0_10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57e94a781_0_1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157e94a781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7773000" cy="2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0" y="1127450"/>
            <a:ext cx="6656400" cy="16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LI: To understand how genetic material can be manipulated by enzymes. </a:t>
            </a:r>
            <a:endParaRPr sz="3000"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656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SC: I can: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-list the three types of enzymes involved in manipulating DNA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describe the role of each enzyme in DNA manipulation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52400" y="152400"/>
            <a:ext cx="44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000000"/>
                </a:solidFill>
              </a:rPr>
              <a:t>Unit 3 AoS1- </a:t>
            </a:r>
            <a:r>
              <a:rPr lang="en-GB" i="1"/>
              <a:t>Enzymes that manipulate DNA</a:t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4266300"/>
            <a:ext cx="4221600" cy="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enzymes to manipulate DNA, including polymerase to synthesise DNA, ligase to join DNA and endonucleases to cut DNA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9775" y="0"/>
            <a:ext cx="3054224" cy="305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685106" y="-295469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LIGASES 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685322" y="741256"/>
            <a:ext cx="7773000" cy="2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A</a:t>
            </a:r>
            <a:r>
              <a:rPr lang="en-GB" u="sng"/>
              <a:t>n enzyme that catalyzes the joining of pieces of double stranded DNA at their sugar-phosphate backbones. Creating phosphodiester bonds</a:t>
            </a:r>
            <a:endParaRPr u="sng"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GB" u="sng"/>
              <a:t>the process of joining two or more segments of DNA together is called ligation</a:t>
            </a:r>
            <a:endParaRPr u="sng"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GB" u="sng"/>
              <a:t>DNA of different origins produced in this way is called </a:t>
            </a:r>
            <a:r>
              <a:rPr lang="en-GB" b="1" u="sng"/>
              <a:t>recombinant DNA</a:t>
            </a:r>
            <a:r>
              <a:rPr lang="en-GB" u="sng"/>
              <a:t> </a:t>
            </a:r>
            <a:r>
              <a:rPr lang="en-GB"/>
              <a:t>because it is dna that has been recombined from different sources.</a:t>
            </a:r>
            <a:endParaRPr/>
          </a:p>
          <a:p>
            <a:pPr marL="177800" lvl="0" indent="-762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000" y="2791225"/>
            <a:ext cx="4489324" cy="23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300154">
            <a:off x="5760952" y="-73417"/>
            <a:ext cx="665821" cy="100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2075006" y="2991075"/>
            <a:ext cx="39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wentieth Century"/>
              <a:buNone/>
            </a:pPr>
            <a:endParaRPr sz="11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6422925" y="2964713"/>
            <a:ext cx="3912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</a:t>
            </a:r>
            <a:endParaRPr sz="11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1741031" y="4178044"/>
            <a:ext cx="488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</a:t>
            </a:r>
            <a:endParaRPr sz="11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6383363" y="4336313"/>
            <a:ext cx="39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410892" y="195263"/>
            <a:ext cx="6630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wentieth Century"/>
              <a:buNone/>
            </a:pPr>
            <a:r>
              <a:rPr lang="en-GB" sz="4100"/>
              <a:t>LIGATION</a:t>
            </a:r>
            <a:endParaRPr sz="3800">
              <a:solidFill>
                <a:srgbClr val="164D8F"/>
              </a:solidFill>
            </a:endParaRPr>
          </a:p>
        </p:txBody>
      </p:sp>
      <p:grpSp>
        <p:nvGrpSpPr>
          <p:cNvPr id="270" name="Google Shape;270;p28"/>
          <p:cNvGrpSpPr/>
          <p:nvPr/>
        </p:nvGrpSpPr>
        <p:grpSpPr>
          <a:xfrm>
            <a:off x="1385888" y="1437085"/>
            <a:ext cx="2743148" cy="2414240"/>
            <a:chOff x="0" y="0"/>
            <a:chExt cx="3276" cy="2883"/>
          </a:xfrm>
        </p:grpSpPr>
        <p:sp>
          <p:nvSpPr>
            <p:cNvPr id="271" name="Google Shape;271;p28"/>
            <p:cNvSpPr/>
            <p:nvPr/>
          </p:nvSpPr>
          <p:spPr>
            <a:xfrm>
              <a:off x="1827" y="1093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Plasmid DNA fragment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1" y="0"/>
              <a:ext cx="1795" cy="28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3" name="Google Shape;273;p28"/>
            <p:cNvGrpSpPr/>
            <p:nvPr/>
          </p:nvGrpSpPr>
          <p:grpSpPr>
            <a:xfrm>
              <a:off x="0" y="245"/>
              <a:ext cx="1730" cy="931"/>
              <a:chOff x="0" y="0"/>
              <a:chExt cx="1730" cy="931"/>
            </a:xfrm>
          </p:grpSpPr>
          <p:sp>
            <p:nvSpPr>
              <p:cNvPr id="274" name="Google Shape;274;p28"/>
              <p:cNvSpPr/>
              <p:nvPr/>
            </p:nvSpPr>
            <p:spPr>
              <a:xfrm>
                <a:off x="230" y="31"/>
                <a:ext cx="15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Two pieces of DNA are cut using the same restriction enzyme.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5" name="Google Shape;275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268" cy="2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6" name="Google Shape;276;p28"/>
          <p:cNvGrpSpPr/>
          <p:nvPr/>
        </p:nvGrpSpPr>
        <p:grpSpPr>
          <a:xfrm>
            <a:off x="3470904" y="2137173"/>
            <a:ext cx="3401775" cy="1409539"/>
            <a:chOff x="-95" y="0"/>
            <a:chExt cx="4063" cy="1682"/>
          </a:xfrm>
        </p:grpSpPr>
        <p:pic>
          <p:nvPicPr>
            <p:cNvPr id="277" name="Google Shape;277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0" y="829"/>
              <a:ext cx="3519" cy="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8"/>
            <p:cNvSpPr/>
            <p:nvPr/>
          </p:nvSpPr>
          <p:spPr>
            <a:xfrm>
              <a:off x="1296" y="1164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Foreign DNA fragment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" name="Google Shape;279;p28"/>
            <p:cNvGrpSpPr/>
            <p:nvPr/>
          </p:nvGrpSpPr>
          <p:grpSpPr>
            <a:xfrm>
              <a:off x="-95" y="1082"/>
              <a:ext cx="1050" cy="600"/>
              <a:chOff x="-95" y="0"/>
              <a:chExt cx="1050" cy="600"/>
            </a:xfrm>
          </p:grpSpPr>
          <p:cxnSp>
            <p:nvCxnSpPr>
              <p:cNvPr id="280" name="Google Shape;280;p28"/>
              <p:cNvCxnSpPr/>
              <p:nvPr/>
            </p:nvCxnSpPr>
            <p:spPr>
              <a:xfrm flipH="1">
                <a:off x="355" y="0"/>
                <a:ext cx="600" cy="6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D00FA"/>
                </a:solidFill>
                <a:prstDash val="dot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81" name="Google Shape;281;p28"/>
              <p:cNvCxnSpPr/>
              <p:nvPr/>
            </p:nvCxnSpPr>
            <p:spPr>
              <a:xfrm flipH="1">
                <a:off x="205" y="0"/>
                <a:ext cx="600" cy="6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D00FA"/>
                </a:solidFill>
                <a:prstDash val="dot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82" name="Google Shape;282;p28"/>
              <p:cNvCxnSpPr/>
              <p:nvPr/>
            </p:nvCxnSpPr>
            <p:spPr>
              <a:xfrm flipH="1">
                <a:off x="55" y="0"/>
                <a:ext cx="600" cy="6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D00FA"/>
                </a:solidFill>
                <a:prstDash val="dot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83" name="Google Shape;283;p28"/>
              <p:cNvCxnSpPr/>
              <p:nvPr/>
            </p:nvCxnSpPr>
            <p:spPr>
              <a:xfrm flipH="1">
                <a:off x="-95" y="0"/>
                <a:ext cx="600" cy="6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D00FA"/>
                </a:solidFill>
                <a:prstDash val="dot"/>
                <a:round/>
                <a:headEnd type="stealth" w="med" len="med"/>
                <a:tailEnd type="stealth" w="med" len="med"/>
              </a:ln>
            </p:spPr>
          </p:cxnSp>
        </p:grpSp>
        <p:sp>
          <p:nvSpPr>
            <p:cNvPr id="284" name="Google Shape;284;p28"/>
            <p:cNvSpPr/>
            <p:nvPr/>
          </p:nvSpPr>
          <p:spPr>
            <a:xfrm>
              <a:off x="467" y="670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 T T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139" y="679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068" y="1182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 T T A 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11" y="1182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" name="Google Shape;288;p28"/>
            <p:cNvGrpSpPr/>
            <p:nvPr/>
          </p:nvGrpSpPr>
          <p:grpSpPr>
            <a:xfrm>
              <a:off x="347" y="0"/>
              <a:ext cx="2315" cy="639"/>
              <a:chOff x="0" y="0"/>
              <a:chExt cx="2314" cy="639"/>
            </a:xfrm>
          </p:grpSpPr>
          <p:sp>
            <p:nvSpPr>
              <p:cNvPr id="289" name="Google Shape;289;p28"/>
              <p:cNvSpPr/>
              <p:nvPr/>
            </p:nvSpPr>
            <p:spPr>
              <a:xfrm>
                <a:off x="214" y="39"/>
                <a:ext cx="21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0" name="Google Shape;290;p2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0"/>
                <a:ext cx="268" cy="2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1" name="Google Shape;291;p28"/>
          <p:cNvGrpSpPr/>
          <p:nvPr/>
        </p:nvGrpSpPr>
        <p:grpSpPr>
          <a:xfrm>
            <a:off x="4185047" y="1600201"/>
            <a:ext cx="3429700" cy="1299031"/>
            <a:chOff x="0" y="0"/>
            <a:chExt cx="4095" cy="1552"/>
          </a:xfrm>
        </p:grpSpPr>
        <p:sp>
          <p:nvSpPr>
            <p:cNvPr id="292" name="Google Shape;292;p28"/>
            <p:cNvSpPr/>
            <p:nvPr/>
          </p:nvSpPr>
          <p:spPr>
            <a:xfrm>
              <a:off x="0" y="202"/>
              <a:ext cx="2808" cy="13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8222"/>
                    <a:pt x="20871" y="0"/>
                    <a:pt x="0" y="0"/>
                  </a:cubicBezTo>
                </a:path>
              </a:pathLst>
            </a:custGeom>
            <a:noFill/>
            <a:ln w="50800" cap="flat" cmpd="sng">
              <a:solidFill>
                <a:srgbClr val="2D00FA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93" name="Google Shape;293;p28"/>
            <p:cNvGrpSpPr/>
            <p:nvPr/>
          </p:nvGrpSpPr>
          <p:grpSpPr>
            <a:xfrm>
              <a:off x="2584" y="0"/>
              <a:ext cx="1511" cy="696"/>
              <a:chOff x="0" y="0"/>
              <a:chExt cx="1510" cy="696"/>
            </a:xfrm>
          </p:grpSpPr>
          <p:sp>
            <p:nvSpPr>
              <p:cNvPr id="294" name="Google Shape;294;p28"/>
              <p:cNvSpPr/>
              <p:nvPr/>
            </p:nvSpPr>
            <p:spPr>
              <a:xfrm>
                <a:off x="10" y="96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This other end of the foreign DNA is attracted to the remaining sticky end of the plasmid.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5" name="Google Shape;295;p2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0" y="0"/>
                <a:ext cx="268" cy="2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6" name="Google Shape;296;p28"/>
          <p:cNvSpPr txBox="1"/>
          <p:nvPr/>
        </p:nvSpPr>
        <p:spPr>
          <a:xfrm>
            <a:off x="4733925" y="4030267"/>
            <a:ext cx="22683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different DNA fragments are attracted to each other by weak hydrogen bonds.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28"/>
          <p:cNvCxnSpPr/>
          <p:nvPr/>
        </p:nvCxnSpPr>
        <p:spPr>
          <a:xfrm rot="10800000">
            <a:off x="4031372" y="2356267"/>
            <a:ext cx="810900" cy="167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>
            <a:spLocks noGrp="1"/>
          </p:cNvSpPr>
          <p:nvPr>
            <p:ph type="title"/>
          </p:nvPr>
        </p:nvSpPr>
        <p:spPr>
          <a:xfrm>
            <a:off x="685350" y="-376037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ANNEALING</a:t>
            </a:r>
            <a:endParaRPr/>
          </a:p>
        </p:txBody>
      </p:sp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685331" y="526382"/>
            <a:ext cx="7773300" cy="3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/>
              <a:t>When the two matching “sticky ends” come together, they join by complementary base pairing. this process is called </a:t>
            </a:r>
            <a:r>
              <a:rPr lang="en-GB" b="1" u="sng"/>
              <a:t>annealing</a:t>
            </a:r>
            <a:endParaRPr b="1" u="sng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177800" lvl="0" indent="-177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this can allow DNA fragments from a different source, perhaps a plasmid, to be joined to the DNA fragment.</a:t>
            </a:r>
            <a:endParaRPr/>
          </a:p>
          <a:p>
            <a:pPr marL="11430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77800" lvl="0" indent="-177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joined fragments will usually form either a linear molecule or a circular one, as shown here for a </a:t>
            </a:r>
            <a:r>
              <a:rPr lang="en-GB" b="1"/>
              <a:t>plasmid</a:t>
            </a:r>
            <a:r>
              <a:rPr lang="en-GB"/>
              <a:t>.</a:t>
            </a:r>
            <a:endParaRPr sz="1800"/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xfrm>
            <a:off x="1410891" y="270894"/>
            <a:ext cx="66294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ANNEALING</a:t>
            </a:r>
            <a:endParaRPr>
              <a:solidFill>
                <a:srgbClr val="164D8F"/>
              </a:solidFill>
            </a:endParaRPr>
          </a:p>
        </p:txBody>
      </p:sp>
      <p:cxnSp>
        <p:nvCxnSpPr>
          <p:cNvPr id="310" name="Google Shape;310;p30"/>
          <p:cNvCxnSpPr/>
          <p:nvPr/>
        </p:nvCxnSpPr>
        <p:spPr>
          <a:xfrm rot="10800000">
            <a:off x="4071911" y="2258616"/>
            <a:ext cx="803700" cy="0"/>
          </a:xfrm>
          <a:prstGeom prst="straightConnector1">
            <a:avLst/>
          </a:prstGeom>
          <a:noFill/>
          <a:ln w="101600" cap="flat" cmpd="sng">
            <a:solidFill>
              <a:srgbClr val="FF0017"/>
            </a:solidFill>
            <a:prstDash val="solid"/>
            <a:round/>
            <a:headEnd type="stealth" w="med" len="med"/>
            <a:tailEnd type="none" w="sm" len="sm"/>
          </a:ln>
        </p:spPr>
      </p:cxnSp>
      <p:grpSp>
        <p:nvGrpSpPr>
          <p:cNvPr id="311" name="Google Shape;311;p30"/>
          <p:cNvGrpSpPr/>
          <p:nvPr/>
        </p:nvGrpSpPr>
        <p:grpSpPr>
          <a:xfrm>
            <a:off x="1702594" y="2116932"/>
            <a:ext cx="2431256" cy="1930567"/>
            <a:chOff x="0" y="0"/>
            <a:chExt cx="2904" cy="2307"/>
          </a:xfrm>
        </p:grpSpPr>
        <p:sp>
          <p:nvSpPr>
            <p:cNvPr id="312" name="Google Shape;312;p30"/>
            <p:cNvSpPr/>
            <p:nvPr/>
          </p:nvSpPr>
          <p:spPr>
            <a:xfrm>
              <a:off x="335" y="0"/>
              <a:ext cx="24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Detail of Restriction Site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0" y="1645"/>
              <a:ext cx="15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Restriction sites on the fragments are attracted by </a:t>
              </a:r>
              <a:r>
                <a:rPr lang="en-GB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 pairing</a:t>
              </a: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only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778" y="1707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5" name="Google Shape;31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6" y="427"/>
              <a:ext cx="2728" cy="96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6" name="Google Shape;316;p30"/>
            <p:cNvCxnSpPr/>
            <p:nvPr/>
          </p:nvCxnSpPr>
          <p:spPr>
            <a:xfrm>
              <a:off x="1968" y="1393"/>
              <a:ext cx="0" cy="300"/>
            </a:xfrm>
            <a:prstGeom prst="straightConnector1">
              <a:avLst/>
            </a:prstGeom>
            <a:noFill/>
            <a:ln w="50800" cap="flat" cmpd="sng">
              <a:solidFill>
                <a:srgbClr val="FF0017"/>
              </a:solidFill>
              <a:prstDash val="solid"/>
              <a:round/>
              <a:headEnd type="stealth" w="med" len="med"/>
              <a:tailEnd type="none" w="sm" len="sm"/>
            </a:ln>
          </p:spPr>
        </p:cxnSp>
      </p:grpSp>
      <p:grpSp>
        <p:nvGrpSpPr>
          <p:cNvPr id="317" name="Google Shape;317;p30"/>
          <p:cNvGrpSpPr/>
          <p:nvPr/>
        </p:nvGrpSpPr>
        <p:grpSpPr>
          <a:xfrm>
            <a:off x="6081713" y="1654012"/>
            <a:ext cx="1365647" cy="2183911"/>
            <a:chOff x="5928" y="1838"/>
            <a:chExt cx="1632" cy="2608"/>
          </a:xfrm>
        </p:grpSpPr>
        <p:pic>
          <p:nvPicPr>
            <p:cNvPr id="318" name="Google Shape;318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28" y="1986"/>
              <a:ext cx="1632" cy="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0"/>
            <p:cNvSpPr/>
            <p:nvPr/>
          </p:nvSpPr>
          <p:spPr>
            <a:xfrm>
              <a:off x="6465" y="2949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r" rtl="0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Foreign DNA</a:t>
              </a:r>
              <a:r>
                <a:rPr lang="en-GB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fragment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 rot="-1593903">
              <a:off x="5952" y="1891"/>
              <a:ext cx="121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196" y="1849"/>
              <a:ext cx="108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402" y="1838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624" y="1874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880" y="1961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103" y="3877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240" y="3915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380" y="3934"/>
              <a:ext cx="108" cy="1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 rot="-1593903">
              <a:off x="6538" y="3876"/>
              <a:ext cx="121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 rot="-1593903">
              <a:off x="6698" y="3832"/>
              <a:ext cx="121" cy="1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 rot="-1593903">
              <a:off x="6837" y="4240"/>
              <a:ext cx="121" cy="1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726" y="2362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0"/>
          <p:cNvGrpSpPr/>
          <p:nvPr/>
        </p:nvGrpSpPr>
        <p:grpSpPr>
          <a:xfrm>
            <a:off x="4612482" y="2162355"/>
            <a:ext cx="1378107" cy="2264335"/>
            <a:chOff x="5117" y="1981"/>
            <a:chExt cx="1647" cy="2707"/>
          </a:xfrm>
        </p:grpSpPr>
        <p:sp>
          <p:nvSpPr>
            <p:cNvPr id="333" name="Google Shape;333;p30"/>
            <p:cNvSpPr/>
            <p:nvPr/>
          </p:nvSpPr>
          <p:spPr>
            <a:xfrm rot="-1593903">
              <a:off x="5889" y="2401"/>
              <a:ext cx="121" cy="1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6534" y="2295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5" name="Google Shape;335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7" y="2071"/>
              <a:ext cx="1632" cy="2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30"/>
            <p:cNvSpPr/>
            <p:nvPr/>
          </p:nvSpPr>
          <p:spPr>
            <a:xfrm>
              <a:off x="5469" y="2949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Plasmid DNA</a:t>
              </a:r>
              <a:r>
                <a:rPr lang="en-GB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fragment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 rot="-1593903">
              <a:off x="5713" y="1991"/>
              <a:ext cx="121" cy="1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917" y="3828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 rot="-1593903">
              <a:off x="6053" y="2316"/>
              <a:ext cx="121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6221" y="2299"/>
              <a:ext cx="108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360" y="2283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 rot="-1593903">
              <a:off x="6623" y="4355"/>
              <a:ext cx="121" cy="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68" y="4399"/>
              <a:ext cx="108" cy="1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95" y="4388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997" y="4341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5756" y="4236"/>
              <a:ext cx="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30"/>
          <p:cNvSpPr txBox="1"/>
          <p:nvPr/>
        </p:nvSpPr>
        <p:spPr>
          <a:xfrm>
            <a:off x="3221832" y="3543301"/>
            <a:ext cx="1365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Gap in DNA molecule’s ‘backbone’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title"/>
          </p:nvPr>
        </p:nvSpPr>
        <p:spPr>
          <a:xfrm>
            <a:off x="685106" y="-328450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POLYMERASES</a:t>
            </a:r>
            <a:endParaRPr/>
          </a:p>
        </p:txBody>
      </p:sp>
      <p:sp>
        <p:nvSpPr>
          <p:cNvPr id="353" name="Google Shape;353;p31"/>
          <p:cNvSpPr txBox="1">
            <a:spLocks noGrp="1"/>
          </p:cNvSpPr>
          <p:nvPr>
            <p:ph type="body" idx="1"/>
          </p:nvPr>
        </p:nvSpPr>
        <p:spPr>
          <a:xfrm>
            <a:off x="149156" y="741019"/>
            <a:ext cx="8845200" cy="3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 u="sng"/>
              <a:t>Polymerases</a:t>
            </a:r>
            <a:r>
              <a:rPr lang="en-GB" sz="1300" u="sng"/>
              <a:t> are enzymes that synthesize DNA or RNA molecules from deoxyribonucleotides or ribonucleotides, the building blocks of DNA and RNA</a:t>
            </a:r>
            <a:endParaRPr sz="1300"/>
          </a:p>
          <a:p>
            <a:pPr marL="177800" lvl="0" indent="-184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 These enzymes are essential for DNA and RNA replication and usually work in pairs to create two identical DNA or RNA strands from a single original DNA or RNA molecule</a:t>
            </a:r>
            <a:endParaRPr sz="1300"/>
          </a:p>
          <a:p>
            <a:pPr marL="177800" lvl="0" indent="-184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DNA synthesis: making copies of DNA from DNA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RNA synthesis: making RNA from a DNA template </a:t>
            </a:r>
            <a:br>
              <a:rPr lang="en-GB" sz="1300"/>
            </a:br>
            <a:r>
              <a:rPr lang="en-GB" sz="1300"/>
              <a:t>strand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Reverse transcriptase: making complementary DNA </a:t>
            </a:r>
            <a:br>
              <a:rPr lang="en-GB" sz="1300"/>
            </a:br>
            <a:r>
              <a:rPr lang="en-GB" sz="1300"/>
              <a:t>from a mRNA strand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pic>
        <p:nvPicPr>
          <p:cNvPr id="354" name="Google Shape;354;p31"/>
          <p:cNvPicPr preferRelativeResize="0"/>
          <p:nvPr/>
        </p:nvPicPr>
        <p:blipFill rotWithShape="1">
          <a:blip r:embed="rId3">
            <a:alphaModFix/>
          </a:blip>
          <a:srcRect l="6803" t="5160" r="7514" b="22871"/>
          <a:stretch/>
        </p:blipFill>
        <p:spPr>
          <a:xfrm>
            <a:off x="430081" y="3438056"/>
            <a:ext cx="2603501" cy="16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569" y="1719056"/>
            <a:ext cx="4305676" cy="242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61" name="Google Shape;361;p32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7773000" cy="256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1202"/>
            <a:ext cx="9144000" cy="307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375" name="Google Shape;375;p34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4A Q 1-14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00" y="458025"/>
            <a:ext cx="8411100" cy="44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18188" y="-6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Cut- Endonuclease 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142363" y="1389369"/>
            <a:ext cx="4700100" cy="3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C</a:t>
            </a:r>
            <a:r>
              <a:rPr lang="en-GB" u="sng"/>
              <a:t>ut double stranded DNA into smaller fragments at very precise sequences of 4 to 8 base pairs called </a:t>
            </a:r>
            <a:r>
              <a:rPr lang="en-GB" b="1" u="sng"/>
              <a:t>recognition sites. </a:t>
            </a:r>
            <a:endParaRPr/>
          </a:p>
          <a:p>
            <a:pPr marL="177800" lvl="0" indent="-171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By using a ‘tool kit’ of over </a:t>
            </a:r>
            <a:r>
              <a:rPr lang="en-GB" b="1"/>
              <a:t>400</a:t>
            </a:r>
            <a:r>
              <a:rPr lang="en-GB"/>
              <a:t> restriction enzymes recognising about </a:t>
            </a:r>
            <a:r>
              <a:rPr lang="en-GB" b="1"/>
              <a:t>100 </a:t>
            </a:r>
            <a:r>
              <a:rPr lang="en-GB"/>
              <a:t>recognition sites, genetic engineers are able to isolate and sequence DNA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50" y="801544"/>
            <a:ext cx="3909919" cy="434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94" y="0"/>
            <a:ext cx="1818300" cy="9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625" y="400625"/>
            <a:ext cx="6581100" cy="45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1"/>
          <p:cNvGrpSpPr/>
          <p:nvPr/>
        </p:nvGrpSpPr>
        <p:grpSpPr>
          <a:xfrm>
            <a:off x="4887517" y="1769269"/>
            <a:ext cx="2502694" cy="716617"/>
            <a:chOff x="1399" y="791"/>
            <a:chExt cx="2990" cy="855"/>
          </a:xfrm>
        </p:grpSpPr>
        <p:grpSp>
          <p:nvGrpSpPr>
            <p:cNvPr id="111" name="Google Shape;111;p21"/>
            <p:cNvGrpSpPr/>
            <p:nvPr/>
          </p:nvGrpSpPr>
          <p:grpSpPr>
            <a:xfrm>
              <a:off x="1399" y="807"/>
              <a:ext cx="993" cy="839"/>
              <a:chOff x="4516" y="1400"/>
              <a:chExt cx="993" cy="839"/>
            </a:xfrm>
          </p:grpSpPr>
          <p:pic>
            <p:nvPicPr>
              <p:cNvPr id="112" name="Google Shape;112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16" y="1548"/>
                <a:ext cx="936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1"/>
              <p:cNvSpPr/>
              <p:nvPr/>
            </p:nvSpPr>
            <p:spPr>
              <a:xfrm>
                <a:off x="4904" y="1400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 C C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>
                <a:off x="4909" y="1939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 G 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21"/>
            <p:cNvGrpSpPr/>
            <p:nvPr/>
          </p:nvGrpSpPr>
          <p:grpSpPr>
            <a:xfrm>
              <a:off x="2208" y="791"/>
              <a:ext cx="1625" cy="851"/>
              <a:chOff x="5325" y="1376"/>
              <a:chExt cx="1625" cy="851"/>
            </a:xfrm>
          </p:grpSpPr>
          <p:pic>
            <p:nvPicPr>
              <p:cNvPr id="116" name="Google Shape;11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74" y="1544"/>
                <a:ext cx="1480" cy="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21"/>
              <p:cNvSpPr/>
              <p:nvPr/>
            </p:nvSpPr>
            <p:spPr>
              <a:xfrm>
                <a:off x="5325" y="1387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 G 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1"/>
              <p:cNvSpPr/>
              <p:nvPr/>
            </p:nvSpPr>
            <p:spPr>
              <a:xfrm>
                <a:off x="5334" y="1927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 C C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1"/>
              <p:cNvSpPr/>
              <p:nvPr/>
            </p:nvSpPr>
            <p:spPr>
              <a:xfrm>
                <a:off x="6327" y="1376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 C C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>
                <a:off x="6350" y="1927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 G 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21"/>
            <p:cNvGrpSpPr/>
            <p:nvPr/>
          </p:nvGrpSpPr>
          <p:grpSpPr>
            <a:xfrm>
              <a:off x="3621" y="797"/>
              <a:ext cx="768" cy="839"/>
              <a:chOff x="6738" y="1390"/>
              <a:chExt cx="768" cy="839"/>
            </a:xfrm>
          </p:grpSpPr>
          <p:pic>
            <p:nvPicPr>
              <p:cNvPr id="122" name="Google Shape;122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0" y="1549"/>
                <a:ext cx="736" cy="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21"/>
              <p:cNvSpPr/>
              <p:nvPr/>
            </p:nvSpPr>
            <p:spPr>
              <a:xfrm>
                <a:off x="6738" y="1390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 G 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1"/>
              <p:cNvSpPr/>
              <p:nvPr/>
            </p:nvSpPr>
            <p:spPr>
              <a:xfrm>
                <a:off x="6772" y="1929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 C C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" name="Google Shape;125;p21"/>
          <p:cNvGrpSpPr/>
          <p:nvPr/>
        </p:nvGrpSpPr>
        <p:grpSpPr>
          <a:xfrm>
            <a:off x="4407694" y="2626520"/>
            <a:ext cx="836999" cy="692745"/>
            <a:chOff x="4516" y="1389"/>
            <a:chExt cx="1000" cy="827"/>
          </a:xfrm>
        </p:grpSpPr>
        <p:pic>
          <p:nvPicPr>
            <p:cNvPr id="126" name="Google Shape;126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" y="1549"/>
              <a:ext cx="936" cy="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1"/>
            <p:cNvSpPr/>
            <p:nvPr/>
          </p:nvSpPr>
          <p:spPr>
            <a:xfrm>
              <a:off x="4916" y="138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4909" y="191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1"/>
          <p:cNvGrpSpPr/>
          <p:nvPr/>
        </p:nvGrpSpPr>
        <p:grpSpPr>
          <a:xfrm>
            <a:off x="7196138" y="2612232"/>
            <a:ext cx="615554" cy="724672"/>
            <a:chOff x="6753" y="1377"/>
            <a:chExt cx="736" cy="864"/>
          </a:xfrm>
        </p:grpSpPr>
        <p:pic>
          <p:nvPicPr>
            <p:cNvPr id="130" name="Google Shape;130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53" y="1549"/>
              <a:ext cx="736" cy="4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1"/>
            <p:cNvSpPr/>
            <p:nvPr/>
          </p:nvSpPr>
          <p:spPr>
            <a:xfrm>
              <a:off x="6757" y="137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6777" y="194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1"/>
          <p:cNvSpPr/>
          <p:nvPr/>
        </p:nvSpPr>
        <p:spPr>
          <a:xfrm>
            <a:off x="6438901" y="1656160"/>
            <a:ext cx="765558" cy="940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59"/>
                </a:moveTo>
                <a:lnTo>
                  <a:pt x="67" y="441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547900" y="55050"/>
            <a:ext cx="389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26750" bIns="241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wentieth Century"/>
              <a:buNone/>
            </a:pPr>
            <a:r>
              <a:rPr lang="en-GB" sz="4100"/>
              <a:t>BLUNT ENDS </a:t>
            </a:r>
            <a:endParaRPr sz="380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22919" y="1381720"/>
            <a:ext cx="34320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26750" bIns="24100" anchor="ctr" anchorCtr="0">
            <a:normAutofit/>
          </a:bodyPr>
          <a:lstStyle/>
          <a:p>
            <a:pPr marL="101600" lvl="0" indent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FF0D0D"/>
              </a:buClr>
              <a:buSzPts val="1800"/>
              <a:buNone/>
            </a:pPr>
            <a:r>
              <a:rPr lang="en-GB" sz="1400" u="sng"/>
              <a:t>Restriction enzymes that cut leaving no overhang; a so-called “</a:t>
            </a:r>
            <a:r>
              <a:rPr lang="en-GB" sz="1400" b="1" u="sng"/>
              <a:t>blunt end</a:t>
            </a:r>
            <a:r>
              <a:rPr lang="en-GB" sz="1400" u="sng"/>
              <a:t>”</a:t>
            </a:r>
            <a:r>
              <a:rPr lang="en-GB" sz="1400"/>
              <a:t>.</a:t>
            </a:r>
            <a:endParaRPr sz="1400"/>
          </a:p>
          <a:p>
            <a:pPr marL="101600" lvl="0" indent="0" algn="l" rtl="0">
              <a:lnSpc>
                <a:spcPct val="177777"/>
              </a:lnSpc>
              <a:spcBef>
                <a:spcPts val="1500"/>
              </a:spcBef>
              <a:spcAft>
                <a:spcPts val="0"/>
              </a:spcAft>
              <a:buClr>
                <a:srgbClr val="FF0D0D"/>
              </a:buClr>
              <a:buSzPts val="1800"/>
              <a:buNone/>
            </a:pPr>
            <a:r>
              <a:rPr lang="en-GB" sz="1400" u="sng"/>
              <a:t>DNA cut in such a way is able to be joined to any other blunt end fragment, but tends to be non-specific </a:t>
            </a:r>
            <a:r>
              <a:rPr lang="en-GB" sz="1400"/>
              <a:t>because there are no sticky ends as recognition sites.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5617406" y="2329370"/>
            <a:ext cx="1152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enzyme cuts 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4976823" y="1378375"/>
            <a:ext cx="11526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Site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6294820" y="1435900"/>
            <a:ext cx="14757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Site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5569744" y="3556397"/>
            <a:ext cx="14757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from another source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5214938" y="2732486"/>
            <a:ext cx="18549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cut by this type of restriction enzyme leaves no overhang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>
            <a:off x="6654397" y="1846660"/>
            <a:ext cx="251354" cy="478145"/>
            <a:chOff x="6560" y="2136"/>
            <a:chExt cx="300" cy="572"/>
          </a:xfrm>
        </p:grpSpPr>
        <p:sp>
          <p:nvSpPr>
            <p:cNvPr id="142" name="Google Shape;142;p21"/>
            <p:cNvSpPr/>
            <p:nvPr/>
          </p:nvSpPr>
          <p:spPr>
            <a:xfrm>
              <a:off x="6560" y="240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" name="Google Shape;143;p21"/>
            <p:cNvCxnSpPr/>
            <p:nvPr/>
          </p:nvCxnSpPr>
          <p:spPr>
            <a:xfrm>
              <a:off x="6736" y="2136"/>
              <a:ext cx="0" cy="3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 type="none" w="sm" len="sm"/>
            </a:ln>
          </p:spPr>
        </p:cxnSp>
      </p:grpSp>
      <p:grpSp>
        <p:nvGrpSpPr>
          <p:cNvPr id="144" name="Google Shape;144;p21"/>
          <p:cNvGrpSpPr/>
          <p:nvPr/>
        </p:nvGrpSpPr>
        <p:grpSpPr>
          <a:xfrm>
            <a:off x="5489976" y="1887141"/>
            <a:ext cx="249506" cy="478145"/>
            <a:chOff x="5112" y="2136"/>
            <a:chExt cx="300" cy="572"/>
          </a:xfrm>
        </p:grpSpPr>
        <p:sp>
          <p:nvSpPr>
            <p:cNvPr id="145" name="Google Shape;145;p21"/>
            <p:cNvSpPr/>
            <p:nvPr/>
          </p:nvSpPr>
          <p:spPr>
            <a:xfrm>
              <a:off x="5112" y="240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" name="Google Shape;146;p21"/>
            <p:cNvCxnSpPr/>
            <p:nvPr/>
          </p:nvCxnSpPr>
          <p:spPr>
            <a:xfrm>
              <a:off x="5304" y="2136"/>
              <a:ext cx="0" cy="3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 type="none" w="sm" len="sm"/>
            </a:ln>
          </p:spPr>
        </p:cxnSp>
      </p:grpSp>
      <p:grpSp>
        <p:nvGrpSpPr>
          <p:cNvPr id="147" name="Google Shape;147;p21"/>
          <p:cNvGrpSpPr/>
          <p:nvPr/>
        </p:nvGrpSpPr>
        <p:grpSpPr>
          <a:xfrm>
            <a:off x="4892279" y="1775223"/>
            <a:ext cx="829041" cy="704411"/>
            <a:chOff x="4516" y="1400"/>
            <a:chExt cx="992" cy="840"/>
          </a:xfrm>
        </p:grpSpPr>
        <p:pic>
          <p:nvPicPr>
            <p:cNvPr id="148" name="Google Shape;14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" y="1548"/>
              <a:ext cx="936" cy="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1"/>
            <p:cNvSpPr/>
            <p:nvPr/>
          </p:nvSpPr>
          <p:spPr>
            <a:xfrm>
              <a:off x="4904" y="140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4908" y="194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5569743" y="1766888"/>
            <a:ext cx="1341154" cy="712729"/>
            <a:chOff x="5326" y="1376"/>
            <a:chExt cx="1601" cy="853"/>
          </a:xfrm>
        </p:grpSpPr>
        <p:pic>
          <p:nvPicPr>
            <p:cNvPr id="152" name="Google Shape;15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74" y="1544"/>
              <a:ext cx="1480" cy="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1"/>
            <p:cNvSpPr/>
            <p:nvPr/>
          </p:nvSpPr>
          <p:spPr>
            <a:xfrm>
              <a:off x="5326" y="138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5335" y="192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6327" y="137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1"/>
          <p:cNvGrpSpPr/>
          <p:nvPr/>
        </p:nvGrpSpPr>
        <p:grpSpPr>
          <a:xfrm>
            <a:off x="6742509" y="1768078"/>
            <a:ext cx="642937" cy="703142"/>
            <a:chOff x="6738" y="1389"/>
            <a:chExt cx="768" cy="842"/>
          </a:xfrm>
        </p:grpSpPr>
        <p:pic>
          <p:nvPicPr>
            <p:cNvPr id="157" name="Google Shape;157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70" y="1549"/>
              <a:ext cx="736" cy="4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1"/>
            <p:cNvSpPr/>
            <p:nvPr/>
          </p:nvSpPr>
          <p:spPr>
            <a:xfrm>
              <a:off x="6738" y="138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6772" y="193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1"/>
          <p:cNvGrpSpPr/>
          <p:nvPr/>
        </p:nvGrpSpPr>
        <p:grpSpPr>
          <a:xfrm>
            <a:off x="4267199" y="3449242"/>
            <a:ext cx="1372409" cy="718833"/>
            <a:chOff x="3732" y="4144"/>
            <a:chExt cx="1639" cy="859"/>
          </a:xfrm>
        </p:grpSpPr>
        <p:pic>
          <p:nvPicPr>
            <p:cNvPr id="161" name="Google Shape;161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2" y="4306"/>
              <a:ext cx="1544" cy="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1"/>
            <p:cNvSpPr/>
            <p:nvPr/>
          </p:nvSpPr>
          <p:spPr>
            <a:xfrm>
              <a:off x="3732" y="418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4771" y="4703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 G 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4756" y="4144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3741" y="469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C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1"/>
          <p:cNvSpPr/>
          <p:nvPr/>
        </p:nvSpPr>
        <p:spPr>
          <a:xfrm>
            <a:off x="5228035" y="1656160"/>
            <a:ext cx="766746" cy="940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59"/>
                </a:moveTo>
                <a:lnTo>
                  <a:pt x="67" y="441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7" name="Google Shape;167;p21"/>
          <p:cNvGrpSpPr/>
          <p:nvPr/>
        </p:nvGrpSpPr>
        <p:grpSpPr>
          <a:xfrm>
            <a:off x="4210078" y="1980000"/>
            <a:ext cx="766750" cy="250725"/>
            <a:chOff x="3888" y="1642"/>
            <a:chExt cx="728" cy="300"/>
          </a:xfrm>
        </p:grpSpPr>
        <p:sp>
          <p:nvSpPr>
            <p:cNvPr id="168" name="Google Shape;168;p21"/>
            <p:cNvSpPr/>
            <p:nvPr/>
          </p:nvSpPr>
          <p:spPr>
            <a:xfrm>
              <a:off x="3888" y="1642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" name="Google Shape;169;p21"/>
            <p:cNvCxnSpPr/>
            <p:nvPr/>
          </p:nvCxnSpPr>
          <p:spPr>
            <a:xfrm rot="10800000">
              <a:off x="4316" y="1756"/>
              <a:ext cx="3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sm" len="sm"/>
            </a:ln>
          </p:spPr>
        </p:cxnSp>
      </p:grpSp>
      <p:sp>
        <p:nvSpPr>
          <p:cNvPr id="170" name="Google Shape;170;p21"/>
          <p:cNvSpPr/>
          <p:nvPr/>
        </p:nvSpPr>
        <p:spPr>
          <a:xfrm>
            <a:off x="6883129" y="4576961"/>
            <a:ext cx="2075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special group of enzymes can join the pieces together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25003" y="1674019"/>
            <a:ext cx="2236200" cy="3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9900" marR="0" lvl="0" indent="-1651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wentieth Century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2"/>
          <p:cNvGrpSpPr/>
          <p:nvPr/>
        </p:nvGrpSpPr>
        <p:grpSpPr>
          <a:xfrm>
            <a:off x="3421856" y="2961085"/>
            <a:ext cx="2160786" cy="761681"/>
            <a:chOff x="2952" y="3496"/>
            <a:chExt cx="2324" cy="796"/>
          </a:xfrm>
        </p:grpSpPr>
        <p:pic>
          <p:nvPicPr>
            <p:cNvPr id="178" name="Google Shape;17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6" y="3605"/>
              <a:ext cx="2144" cy="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2"/>
            <p:cNvSpPr/>
            <p:nvPr/>
          </p:nvSpPr>
          <p:spPr>
            <a:xfrm>
              <a:off x="4376" y="3992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T T A 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2952" y="349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A T T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4455" y="349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3528" y="398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3" name="Google Shape;18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976" y="1603773"/>
            <a:ext cx="2699147" cy="1107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5155407" y="1612106"/>
            <a:ext cx="5991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6394848" y="1470422"/>
            <a:ext cx="10110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enzyme: </a:t>
            </a:r>
            <a:r>
              <a:rPr lang="en-GB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</a:t>
            </a: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5489973" y="2572941"/>
            <a:ext cx="6387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Sticky end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3636170" y="2572941"/>
            <a:ext cx="15513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enzyme: </a:t>
            </a:r>
            <a:r>
              <a:rPr lang="en-GB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</a:t>
            </a: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3582591" y="3563541"/>
            <a:ext cx="1204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from another source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22"/>
          <p:cNvCxnSpPr/>
          <p:nvPr/>
        </p:nvCxnSpPr>
        <p:spPr>
          <a:xfrm flipH="1">
            <a:off x="4458836" y="2468166"/>
            <a:ext cx="121500" cy="2238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</p:spPr>
      </p:cxnSp>
      <p:grpSp>
        <p:nvGrpSpPr>
          <p:cNvPr id="190" name="Google Shape;190;p22"/>
          <p:cNvGrpSpPr/>
          <p:nvPr/>
        </p:nvGrpSpPr>
        <p:grpSpPr>
          <a:xfrm>
            <a:off x="3542110" y="1193006"/>
            <a:ext cx="2697590" cy="271881"/>
            <a:chOff x="3032" y="1000"/>
            <a:chExt cx="3223" cy="324"/>
          </a:xfrm>
        </p:grpSpPr>
        <p:sp>
          <p:nvSpPr>
            <p:cNvPr id="191" name="Google Shape;191;p22"/>
            <p:cNvSpPr/>
            <p:nvPr/>
          </p:nvSpPr>
          <p:spPr>
            <a:xfrm>
              <a:off x="3255" y="1024"/>
              <a:ext cx="30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restriction enzyme</a:t>
              </a: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cuts the double-stranded DNA molecule at its specific </a:t>
              </a: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recognition site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32" y="1000"/>
              <a:ext cx="226" cy="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22"/>
          <p:cNvGrpSpPr/>
          <p:nvPr/>
        </p:nvGrpSpPr>
        <p:grpSpPr>
          <a:xfrm>
            <a:off x="5865019" y="2793207"/>
            <a:ext cx="1907601" cy="1112421"/>
            <a:chOff x="5816" y="3064"/>
            <a:chExt cx="2276" cy="1328"/>
          </a:xfrm>
        </p:grpSpPr>
        <p:sp>
          <p:nvSpPr>
            <p:cNvPr id="194" name="Google Shape;194;p22"/>
            <p:cNvSpPr/>
            <p:nvPr/>
          </p:nvSpPr>
          <p:spPr>
            <a:xfrm>
              <a:off x="5992" y="3792"/>
              <a:ext cx="21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two different fragments cut by the same restriction enzyme have identical sticky ends and are able to join together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2"/>
            <p:cNvGrpSpPr/>
            <p:nvPr/>
          </p:nvGrpSpPr>
          <p:grpSpPr>
            <a:xfrm>
              <a:off x="5816" y="3064"/>
              <a:ext cx="1683" cy="624"/>
              <a:chOff x="5816" y="3064"/>
              <a:chExt cx="1683" cy="624"/>
            </a:xfrm>
          </p:grpSpPr>
          <p:sp>
            <p:nvSpPr>
              <p:cNvPr id="196" name="Google Shape;196;p22"/>
              <p:cNvSpPr/>
              <p:nvPr/>
            </p:nvSpPr>
            <p:spPr>
              <a:xfrm>
                <a:off x="5999" y="3088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3500" marR="0" lvl="0" indent="0" algn="l" rtl="0">
                  <a:lnSpc>
                    <a:spcPct val="11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The cuts produce a DNA fragment with two </a:t>
                </a:r>
                <a:r>
                  <a:rPr lang="en-GB" sz="1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“sticky” ends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7" name="Google Shape;197;p2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816" y="3064"/>
                <a:ext cx="226" cy="2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8" name="Google Shape;198;p22"/>
          <p:cNvGrpSpPr/>
          <p:nvPr/>
        </p:nvGrpSpPr>
        <p:grpSpPr>
          <a:xfrm>
            <a:off x="2844404" y="4083844"/>
            <a:ext cx="3183424" cy="278774"/>
            <a:chOff x="3384" y="5392"/>
            <a:chExt cx="3800" cy="333"/>
          </a:xfrm>
        </p:grpSpPr>
        <p:sp>
          <p:nvSpPr>
            <p:cNvPr id="199" name="Google Shape;199;p22"/>
            <p:cNvSpPr/>
            <p:nvPr/>
          </p:nvSpPr>
          <p:spPr>
            <a:xfrm>
              <a:off x="3584" y="5425"/>
              <a:ext cx="3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two fragments of DNA cut by the same restriction enzyme come together, they can join by base-pairing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84" y="5392"/>
              <a:ext cx="226" cy="2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2"/>
          <p:cNvSpPr/>
          <p:nvPr/>
        </p:nvSpPr>
        <p:spPr>
          <a:xfrm>
            <a:off x="4198144" y="2299098"/>
            <a:ext cx="619200" cy="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T T A 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792391" y="1839517"/>
            <a:ext cx="619200" cy="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A T T 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6251973" y="2299098"/>
            <a:ext cx="1590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4225529" y="1843088"/>
            <a:ext cx="1590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7125" y="1950244"/>
            <a:ext cx="1215628" cy="3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78104" y="1969294"/>
            <a:ext cx="1240631" cy="3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5072" y="1826419"/>
            <a:ext cx="1881188" cy="656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2"/>
          <p:cNvGrpSpPr/>
          <p:nvPr/>
        </p:nvGrpSpPr>
        <p:grpSpPr>
          <a:xfrm>
            <a:off x="4323995" y="1625992"/>
            <a:ext cx="2105013" cy="1052994"/>
            <a:chOff x="3951" y="1556"/>
            <a:chExt cx="2514" cy="1255"/>
          </a:xfrm>
        </p:grpSpPr>
        <p:sp>
          <p:nvSpPr>
            <p:cNvPr id="209" name="Google Shape;209;p22"/>
            <p:cNvSpPr/>
            <p:nvPr/>
          </p:nvSpPr>
          <p:spPr>
            <a:xfrm>
              <a:off x="3977" y="1814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A T T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5565" y="2357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T T A 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4490" y="235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560" y="18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623434">
              <a:off x="4009" y="1757"/>
              <a:ext cx="2310" cy="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2"/>
          <p:cNvGrpSpPr/>
          <p:nvPr/>
        </p:nvGrpSpPr>
        <p:grpSpPr>
          <a:xfrm>
            <a:off x="3421847" y="2961075"/>
            <a:ext cx="2015738" cy="755191"/>
            <a:chOff x="2952" y="3496"/>
            <a:chExt cx="2168" cy="788"/>
          </a:xfrm>
        </p:grpSpPr>
        <p:pic>
          <p:nvPicPr>
            <p:cNvPr id="215" name="Google Shape;215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6" y="3605"/>
              <a:ext cx="2144" cy="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2"/>
            <p:cNvSpPr/>
            <p:nvPr/>
          </p:nvSpPr>
          <p:spPr>
            <a:xfrm>
              <a:off x="2952" y="349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A T T 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4455" y="349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3528" y="398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9" name="Google Shape;219;p22"/>
          <p:cNvCxnSpPr/>
          <p:nvPr/>
        </p:nvCxnSpPr>
        <p:spPr>
          <a:xfrm rot="10800000" flipH="1">
            <a:off x="6196013" y="1656038"/>
            <a:ext cx="179700" cy="129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20" name="Google Shape;220;p22"/>
          <p:cNvCxnSpPr/>
          <p:nvPr/>
        </p:nvCxnSpPr>
        <p:spPr>
          <a:xfrm rot="10800000" flipH="1">
            <a:off x="5351860" y="1755131"/>
            <a:ext cx="42900" cy="28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21" name="Google Shape;221;p22"/>
          <p:cNvSpPr txBox="1">
            <a:spLocks noGrp="1"/>
          </p:cNvSpPr>
          <p:nvPr>
            <p:ph type="body" idx="1"/>
          </p:nvPr>
        </p:nvSpPr>
        <p:spPr>
          <a:xfrm>
            <a:off x="180499" y="1084668"/>
            <a:ext cx="30174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u="sng"/>
              <a:t>Leaving an overhang; a so-called “sticky end”.</a:t>
            </a:r>
            <a:endParaRPr u="sng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-GB" u="sng"/>
              <a:t>Can only be joined to other sticky ends with a </a:t>
            </a:r>
            <a:r>
              <a:rPr lang="en-GB" i="1" u="sng"/>
              <a:t>complementary base sequence</a:t>
            </a:r>
            <a:r>
              <a:rPr lang="en-GB" u="sng"/>
              <a:t>. </a:t>
            </a:r>
            <a:endParaRPr u="sng"/>
          </a:p>
          <a:p>
            <a:pPr marL="177800" lvl="0" indent="-76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1438276" y="241697"/>
            <a:ext cx="62283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wentieth Century"/>
              <a:buNone/>
            </a:pPr>
            <a:r>
              <a:rPr lang="en-GB" sz="4100"/>
              <a:t>STICKY ENDS 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381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513998" y="347916"/>
            <a:ext cx="58299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>
            <a:off x="513998" y="1331490"/>
            <a:ext cx="58299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 l="-12673" r="-12686"/>
          <a:stretch/>
        </p:blipFill>
        <p:spPr>
          <a:xfrm>
            <a:off x="362397" y="68252"/>
            <a:ext cx="8299125" cy="42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685331" y="-6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</a:pPr>
            <a:r>
              <a:rPr lang="en-GB"/>
              <a:t>WHAT WILL BE BLUNT AND WHAT WILL BE STICKY?</a:t>
            </a:r>
            <a:endParaRPr/>
          </a:p>
        </p:txBody>
      </p:sp>
      <p:pic>
        <p:nvPicPr>
          <p:cNvPr id="251" name="Google Shape;251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4932" y="857682"/>
            <a:ext cx="6074100" cy="4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On-screen Show (16:9)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Twentieth Century</vt:lpstr>
      <vt:lpstr>Simple Light</vt:lpstr>
      <vt:lpstr>LI: To understand how genetic material can be manipulated by enzymes. </vt:lpstr>
      <vt:lpstr>PowerPoint Presentation</vt:lpstr>
      <vt:lpstr>Cut- Endonuclease </vt:lpstr>
      <vt:lpstr>PowerPoint Presentation</vt:lpstr>
      <vt:lpstr>BLUNT ENDS </vt:lpstr>
      <vt:lpstr>STICKY ENDS </vt:lpstr>
      <vt:lpstr>PowerPoint Presentation</vt:lpstr>
      <vt:lpstr>PowerPoint Presentation</vt:lpstr>
      <vt:lpstr>WHAT WILL BE BLUNT AND WHAT WILL BE STICKY?</vt:lpstr>
      <vt:lpstr>LIGASES </vt:lpstr>
      <vt:lpstr>LIGATION</vt:lpstr>
      <vt:lpstr>ANNEALING</vt:lpstr>
      <vt:lpstr>ANNEALING</vt:lpstr>
      <vt:lpstr>POLYMERASES</vt:lpstr>
      <vt:lpstr>Summary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understand how genetic material can be manipulated by enzymes. </dc:title>
  <dc:creator>Brittney Downer</dc:creator>
  <cp:lastModifiedBy>Brittney Downer</cp:lastModifiedBy>
  <cp:revision>1</cp:revision>
  <dcterms:modified xsi:type="dcterms:W3CDTF">2022-02-17T10:03:42Z</dcterms:modified>
</cp:coreProperties>
</file>