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8" r:id="rId3"/>
    <p:sldId id="259" r:id="rId4"/>
    <p:sldId id="260" r:id="rId5"/>
    <p:sldId id="261" r:id="rId6"/>
    <p:sldId id="262" r:id="rId7"/>
    <p:sldId id="263" r:id="rId8"/>
    <p:sldId id="264" r:id="rId9"/>
    <p:sldId id="266" r:id="rId10"/>
    <p:sldId id="267" r:id="rId11"/>
    <p:sldId id="268"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582c39a2d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1582c39a2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582c39a2d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1582c39a2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582c39a2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582c39a2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582c39a2d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1582c39a2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582c39a2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582c39a2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582c39a2d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582c39a2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582c39a2d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1582c39a2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582c39a2d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582c39a2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582c39a2d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1582c39a2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582c39a2d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582c39a2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FF07">
            <a:alpha val="18440"/>
          </a:srgbClr>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81650" y="492825"/>
            <a:ext cx="8496600" cy="351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600" b="1"/>
              <a:t>LI: </a:t>
            </a:r>
            <a:r>
              <a:rPr lang="en-GB" sz="2600"/>
              <a:t>To understand how CRISPR-Cas9 can cut target DNA. </a:t>
            </a:r>
            <a:endParaRPr sz="2600"/>
          </a:p>
          <a:p>
            <a:pPr marL="0" lvl="0" indent="0" algn="l" rtl="0">
              <a:spcBef>
                <a:spcPts val="0"/>
              </a:spcBef>
              <a:spcAft>
                <a:spcPts val="0"/>
              </a:spcAft>
              <a:buNone/>
            </a:pPr>
            <a:endParaRPr sz="2600"/>
          </a:p>
          <a:p>
            <a:pPr marL="0" lvl="0" indent="0" algn="l" rtl="0">
              <a:spcBef>
                <a:spcPts val="0"/>
              </a:spcBef>
              <a:spcAft>
                <a:spcPts val="0"/>
              </a:spcAft>
              <a:buNone/>
            </a:pPr>
            <a:r>
              <a:rPr lang="en-GB" sz="2500" b="1"/>
              <a:t>SC:</a:t>
            </a:r>
            <a:r>
              <a:rPr lang="en-GB" sz="2500"/>
              <a:t> I can: define CRISPR-Cas9</a:t>
            </a:r>
            <a:endParaRPr sz="2500"/>
          </a:p>
          <a:p>
            <a:pPr marL="0" lvl="0" indent="0" algn="l" rtl="0">
              <a:spcBef>
                <a:spcPts val="0"/>
              </a:spcBef>
              <a:spcAft>
                <a:spcPts val="0"/>
              </a:spcAft>
              <a:buNone/>
            </a:pPr>
            <a:r>
              <a:rPr lang="en-GB" sz="2500"/>
              <a:t>Explain the importance for bacterial </a:t>
            </a:r>
            <a:br>
              <a:rPr lang="en-GB" sz="2500"/>
            </a:br>
            <a:r>
              <a:rPr lang="en-GB" sz="2500"/>
              <a:t>defence</a:t>
            </a:r>
            <a:endParaRPr sz="2500"/>
          </a:p>
          <a:p>
            <a:pPr marL="0" lvl="0" indent="0" algn="l" rtl="0">
              <a:spcBef>
                <a:spcPts val="0"/>
              </a:spcBef>
              <a:spcAft>
                <a:spcPts val="0"/>
              </a:spcAft>
              <a:buNone/>
            </a:pPr>
            <a:r>
              <a:rPr lang="en-GB" sz="2500"/>
              <a:t>Describe how this can be used for </a:t>
            </a:r>
            <a:br>
              <a:rPr lang="en-GB" sz="2500"/>
            </a:br>
            <a:r>
              <a:rPr lang="en-GB" sz="2500"/>
              <a:t>genetic engineering</a:t>
            </a:r>
            <a:endParaRPr sz="2500"/>
          </a:p>
        </p:txBody>
      </p:sp>
      <p:sp>
        <p:nvSpPr>
          <p:cNvPr id="55" name="Google Shape;55;p13"/>
          <p:cNvSpPr txBox="1"/>
          <p:nvPr/>
        </p:nvSpPr>
        <p:spPr>
          <a:xfrm>
            <a:off x="0" y="4247700"/>
            <a:ext cx="3957600" cy="8958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600"/>
              </a:spcAft>
              <a:buNone/>
            </a:pPr>
            <a:r>
              <a:rPr lang="en-GB" sz="1000" i="1">
                <a:solidFill>
                  <a:schemeClr val="dk1"/>
                </a:solidFill>
                <a:latin typeface="Times New Roman"/>
                <a:ea typeface="Times New Roman"/>
                <a:cs typeface="Times New Roman"/>
                <a:sym typeface="Times New Roman"/>
              </a:rPr>
              <a:t> </a:t>
            </a:r>
            <a:r>
              <a:rPr lang="en-GB" i="1">
                <a:solidFill>
                  <a:schemeClr val="dk1"/>
                </a:solidFill>
              </a:rPr>
              <a:t>the function of CRISPR-Cas9 in bacteria and the application of this function in editing an organism’s genome</a:t>
            </a:r>
            <a:endParaRPr sz="1200" i="1">
              <a:latin typeface="Times New Roman"/>
              <a:ea typeface="Times New Roman"/>
              <a:cs typeface="Times New Roman"/>
              <a:sym typeface="Times New Roman"/>
            </a:endParaRPr>
          </a:p>
        </p:txBody>
      </p:sp>
      <p:pic>
        <p:nvPicPr>
          <p:cNvPr id="56" name="Google Shape;56;p13"/>
          <p:cNvPicPr preferRelativeResize="0"/>
          <p:nvPr/>
        </p:nvPicPr>
        <p:blipFill>
          <a:blip r:embed="rId3">
            <a:alphaModFix/>
          </a:blip>
          <a:stretch>
            <a:fillRect/>
          </a:stretch>
        </p:blipFill>
        <p:spPr>
          <a:xfrm>
            <a:off x="5258800" y="1433750"/>
            <a:ext cx="3885201" cy="3709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4"/>
          <p:cNvPicPr preferRelativeResize="0"/>
          <p:nvPr/>
        </p:nvPicPr>
        <p:blipFill>
          <a:blip r:embed="rId3">
            <a:alphaModFix/>
          </a:blip>
          <a:stretch>
            <a:fillRect/>
          </a:stretch>
        </p:blipFill>
        <p:spPr>
          <a:xfrm>
            <a:off x="0" y="1017727"/>
            <a:ext cx="9144000" cy="21197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ACTIVITY</a:t>
            </a:r>
            <a:endParaRPr/>
          </a:p>
        </p:txBody>
      </p:sp>
      <p:sp>
        <p:nvSpPr>
          <p:cNvPr id="136" name="Google Shape;136;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2000">
                <a:solidFill>
                  <a:schemeClr val="dk1"/>
                </a:solidFill>
                <a:highlight>
                  <a:srgbClr val="FF9900"/>
                </a:highlight>
              </a:rPr>
              <a:t>4B 1-5, 11-12</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28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is CRISPR? </a:t>
            </a:r>
            <a:endParaRPr/>
          </a:p>
        </p:txBody>
      </p:sp>
      <p:sp>
        <p:nvSpPr>
          <p:cNvPr id="69" name="Google Shape;69;p15"/>
          <p:cNvSpPr txBox="1"/>
          <p:nvPr/>
        </p:nvSpPr>
        <p:spPr>
          <a:xfrm>
            <a:off x="311700" y="800950"/>
            <a:ext cx="2526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i="1"/>
              <a:t>Clustered Regularly Interspaced Short Palindromic Repeats (CRISPR) </a:t>
            </a:r>
            <a:endParaRPr b="1" i="1"/>
          </a:p>
        </p:txBody>
      </p:sp>
      <p:pic>
        <p:nvPicPr>
          <p:cNvPr id="70" name="Google Shape;70;p15"/>
          <p:cNvPicPr preferRelativeResize="0"/>
          <p:nvPr/>
        </p:nvPicPr>
        <p:blipFill>
          <a:blip r:embed="rId3">
            <a:alphaModFix/>
          </a:blip>
          <a:stretch>
            <a:fillRect/>
          </a:stretch>
        </p:blipFill>
        <p:spPr>
          <a:xfrm>
            <a:off x="3981050" y="509775"/>
            <a:ext cx="5053275" cy="1972775"/>
          </a:xfrm>
          <a:prstGeom prst="rect">
            <a:avLst/>
          </a:prstGeom>
          <a:noFill/>
          <a:ln>
            <a:noFill/>
          </a:ln>
        </p:spPr>
      </p:pic>
      <p:sp>
        <p:nvSpPr>
          <p:cNvPr id="71" name="Google Shape;71;p15"/>
          <p:cNvSpPr txBox="1">
            <a:spLocks noGrp="1"/>
          </p:cNvSpPr>
          <p:nvPr>
            <p:ph type="body" idx="1"/>
          </p:nvPr>
        </p:nvSpPr>
        <p:spPr>
          <a:xfrm>
            <a:off x="311700" y="2846700"/>
            <a:ext cx="8520600" cy="2296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Used to protect bacteria from bacteriophages (virus) to cut up the viral DNA. It then stores some of the viral DNA within the bacterium's own genome. When the same virus attacks again, the bacterium transcribes RNA sequences that are complementary to the virus’s DNA and inserts it into endonuclease enzymes (Cas9) to cut the viral DNA. </a:t>
            </a:r>
            <a:endParaRPr/>
          </a:p>
          <a:p>
            <a:pPr marL="0" lvl="0" indent="0" algn="l" rtl="0">
              <a:spcBef>
                <a:spcPts val="1200"/>
              </a:spcBef>
              <a:spcAft>
                <a:spcPts val="1200"/>
              </a:spcAft>
              <a:buNone/>
            </a:pPr>
            <a:r>
              <a:rPr lang="en-GB"/>
              <a:t>Scientists can use it to modify genes.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p:nvPr/>
        </p:nvSpPr>
        <p:spPr>
          <a:xfrm>
            <a:off x="79100" y="40350"/>
            <a:ext cx="7784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t>How can it be used to edit genomes?</a:t>
            </a:r>
            <a:endParaRPr sz="3000" b="1"/>
          </a:p>
        </p:txBody>
      </p:sp>
      <p:sp>
        <p:nvSpPr>
          <p:cNvPr id="77" name="Google Shape;77;p16"/>
          <p:cNvSpPr txBox="1"/>
          <p:nvPr/>
        </p:nvSpPr>
        <p:spPr>
          <a:xfrm>
            <a:off x="295875" y="690675"/>
            <a:ext cx="4631100" cy="2401200"/>
          </a:xfrm>
          <a:prstGeom prst="rect">
            <a:avLst/>
          </a:prstGeom>
          <a:noFill/>
          <a:ln>
            <a:noFill/>
          </a:ln>
        </p:spPr>
        <p:txBody>
          <a:bodyPr spcFirstLastPara="1" wrap="square" lIns="91425" tIns="91425" rIns="91425" bIns="91425" anchor="t" anchorCtr="0">
            <a:spAutoFit/>
          </a:bodyPr>
          <a:lstStyle/>
          <a:p>
            <a:pPr marL="0" lvl="0" indent="0" algn="l" rtl="0">
              <a:lnSpc>
                <a:spcPct val="91700"/>
              </a:lnSpc>
              <a:spcBef>
                <a:spcPts val="0"/>
              </a:spcBef>
              <a:spcAft>
                <a:spcPts val="0"/>
              </a:spcAft>
              <a:buNone/>
            </a:pPr>
            <a:r>
              <a:rPr lang="en-GB" sz="1600">
                <a:solidFill>
                  <a:schemeClr val="dk1"/>
                </a:solidFill>
              </a:rPr>
              <a:t>By combining the Cas9 enzyme with artificially made  guide RNA (gRNA) that consists of a short length of genetic code that is complementary to the target DNA. </a:t>
            </a:r>
            <a:br>
              <a:rPr lang="en-GB" sz="1600">
                <a:solidFill>
                  <a:schemeClr val="dk1"/>
                </a:solidFill>
              </a:rPr>
            </a:br>
            <a:endParaRPr sz="1600">
              <a:solidFill>
                <a:schemeClr val="dk1"/>
              </a:solidFill>
            </a:endParaRPr>
          </a:p>
          <a:p>
            <a:pPr marL="0" lvl="0" indent="0" algn="l" rtl="0">
              <a:lnSpc>
                <a:spcPct val="91700"/>
              </a:lnSpc>
              <a:spcBef>
                <a:spcPts val="0"/>
              </a:spcBef>
              <a:spcAft>
                <a:spcPts val="0"/>
              </a:spcAft>
              <a:buNone/>
            </a:pPr>
            <a:r>
              <a:rPr lang="en-GB" sz="1600">
                <a:solidFill>
                  <a:schemeClr val="dk1"/>
                </a:solidFill>
              </a:rPr>
              <a:t>Eukaryotic cells automatically repair the damage by repairing base pair deletions or insertions that are known mutations or by inserting new DNA sequences.</a:t>
            </a:r>
            <a:r>
              <a:rPr lang="en-GB">
                <a:solidFill>
                  <a:schemeClr val="dk1"/>
                </a:solidFill>
              </a:rPr>
              <a:t> </a:t>
            </a:r>
            <a:endParaRPr/>
          </a:p>
        </p:txBody>
      </p:sp>
      <p:pic>
        <p:nvPicPr>
          <p:cNvPr id="78" name="Google Shape;78;p16"/>
          <p:cNvPicPr preferRelativeResize="0"/>
          <p:nvPr/>
        </p:nvPicPr>
        <p:blipFill>
          <a:blip r:embed="rId3">
            <a:alphaModFix/>
          </a:blip>
          <a:stretch>
            <a:fillRect/>
          </a:stretch>
        </p:blipFill>
        <p:spPr>
          <a:xfrm>
            <a:off x="5079375" y="839250"/>
            <a:ext cx="3912226" cy="25363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5" name="Google Shape;85;p17"/>
          <p:cNvPicPr preferRelativeResize="0"/>
          <p:nvPr/>
        </p:nvPicPr>
        <p:blipFill>
          <a:blip r:embed="rId3">
            <a:alphaModFix/>
          </a:blip>
          <a:stretch>
            <a:fillRect/>
          </a:stretch>
        </p:blipFill>
        <p:spPr>
          <a:xfrm>
            <a:off x="0" y="1664544"/>
            <a:ext cx="9144001" cy="18144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152400" y="152400"/>
            <a:ext cx="5817313" cy="2419350"/>
          </a:xfrm>
          <a:prstGeom prst="rect">
            <a:avLst/>
          </a:prstGeom>
          <a:noFill/>
          <a:ln>
            <a:noFill/>
          </a:ln>
        </p:spPr>
      </p:pic>
      <p:pic>
        <p:nvPicPr>
          <p:cNvPr id="91" name="Google Shape;91;p18"/>
          <p:cNvPicPr preferRelativeResize="0"/>
          <p:nvPr/>
        </p:nvPicPr>
        <p:blipFill>
          <a:blip r:embed="rId4">
            <a:alphaModFix/>
          </a:blip>
          <a:stretch>
            <a:fillRect/>
          </a:stretch>
        </p:blipFill>
        <p:spPr>
          <a:xfrm>
            <a:off x="5155025" y="1958950"/>
            <a:ext cx="3988975" cy="3184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can it be used for?</a:t>
            </a:r>
            <a:endParaRPr/>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 to ‘knock out’ genes, one at a time, in order to identify their function </a:t>
            </a:r>
            <a:endParaRPr/>
          </a:p>
          <a:p>
            <a:pPr marL="0" lvl="0" indent="0" algn="l" rtl="0">
              <a:spcBef>
                <a:spcPts val="1200"/>
              </a:spcBef>
              <a:spcAft>
                <a:spcPts val="0"/>
              </a:spcAft>
              <a:buNone/>
            </a:pPr>
            <a:r>
              <a:rPr lang="en-GB"/>
              <a:t>• to introduce specific mutations in a DNA sequence. </a:t>
            </a:r>
            <a:endParaRPr/>
          </a:p>
          <a:p>
            <a:pPr marL="0" lvl="0" indent="0" algn="l" rtl="0">
              <a:spcBef>
                <a:spcPts val="1200"/>
              </a:spcBef>
              <a:spcAft>
                <a:spcPts val="0"/>
              </a:spcAft>
              <a:buNone/>
            </a:pPr>
            <a:r>
              <a:rPr lang="en-GB"/>
              <a:t>• to edit a faulty allele of a gene in a person with a severe inherited disease </a:t>
            </a:r>
            <a:endParaRPr/>
          </a:p>
          <a:p>
            <a:pPr marL="0" lvl="0" indent="0" algn="l" rtl="0">
              <a:spcBef>
                <a:spcPts val="1200"/>
              </a:spcBef>
              <a:spcAft>
                <a:spcPts val="0"/>
              </a:spcAft>
              <a:buNone/>
            </a:pPr>
            <a:r>
              <a:rPr lang="en-GB"/>
              <a:t>• to snip out the faulty segment of a gene and replace it with a working copy </a:t>
            </a:r>
            <a:endParaRPr/>
          </a:p>
          <a:p>
            <a:pPr marL="0" lvl="0" indent="0" algn="l" rtl="0">
              <a:spcBef>
                <a:spcPts val="1200"/>
              </a:spcBef>
              <a:spcAft>
                <a:spcPts val="0"/>
              </a:spcAft>
              <a:buNone/>
            </a:pPr>
            <a:r>
              <a:rPr lang="en-GB"/>
              <a:t>• to activate or to repress a gene • to add a new gene to the genome.</a:t>
            </a:r>
            <a:endParaRPr/>
          </a:p>
          <a:p>
            <a:pPr marL="0" lvl="0" indent="0" algn="l" rtl="0">
              <a:spcBef>
                <a:spcPts val="1200"/>
              </a:spcBef>
              <a:spcAft>
                <a:spcPts val="0"/>
              </a:spcAft>
              <a:buNone/>
            </a:pPr>
            <a:r>
              <a:rPr lang="en-GB"/>
              <a:t> • to advance animal welfare (e.g. hornless dairy cows) </a:t>
            </a:r>
            <a:endParaRPr/>
          </a:p>
          <a:p>
            <a:pPr marL="0" lvl="0" indent="0" algn="l" rtl="0">
              <a:spcBef>
                <a:spcPts val="1200"/>
              </a:spcBef>
              <a:spcAft>
                <a:spcPts val="1200"/>
              </a:spcAft>
              <a:buNone/>
            </a:pPr>
            <a:r>
              <a:rPr lang="en-GB"/>
              <a:t>• to modify crops to increase nutritional value.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Benefits?</a:t>
            </a:r>
            <a:endParaRPr/>
          </a:p>
        </p:txBody>
      </p:sp>
      <p:sp>
        <p:nvSpPr>
          <p:cNvPr id="103" name="Google Shape;103;p20"/>
          <p:cNvSpPr txBox="1">
            <a:spLocks noGrp="1"/>
          </p:cNvSpPr>
          <p:nvPr>
            <p:ph type="body" idx="1"/>
          </p:nvPr>
        </p:nvSpPr>
        <p:spPr>
          <a:xfrm>
            <a:off x="311700" y="1152475"/>
            <a:ext cx="47664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Cheap</a:t>
            </a:r>
            <a:endParaRPr/>
          </a:p>
          <a:p>
            <a:pPr marL="457200" lvl="0" indent="-342900" algn="l" rtl="0">
              <a:spcBef>
                <a:spcPts val="0"/>
              </a:spcBef>
              <a:spcAft>
                <a:spcPts val="0"/>
              </a:spcAft>
              <a:buSzPts val="1800"/>
              <a:buChar char="-"/>
            </a:pPr>
            <a:r>
              <a:rPr lang="en-GB"/>
              <a:t>Easy to use</a:t>
            </a:r>
            <a:endParaRPr/>
          </a:p>
          <a:p>
            <a:pPr marL="457200" lvl="0" indent="-342900" algn="l" rtl="0">
              <a:spcBef>
                <a:spcPts val="0"/>
              </a:spcBef>
              <a:spcAft>
                <a:spcPts val="0"/>
              </a:spcAft>
              <a:buSzPts val="1800"/>
              <a:buChar char="-"/>
            </a:pPr>
            <a:r>
              <a:rPr lang="en-GB"/>
              <a:t>Gene editing</a:t>
            </a:r>
            <a:endParaRPr/>
          </a:p>
          <a:p>
            <a:pPr marL="457200" lvl="0" indent="-342900" algn="l" rtl="0">
              <a:spcBef>
                <a:spcPts val="0"/>
              </a:spcBef>
              <a:spcAft>
                <a:spcPts val="0"/>
              </a:spcAft>
              <a:buSzPts val="1800"/>
              <a:buChar char="-"/>
            </a:pPr>
            <a:r>
              <a:rPr lang="en-GB"/>
              <a:t>Can be applied to eukaryotic cells- including humans</a:t>
            </a:r>
            <a:endParaRPr/>
          </a:p>
          <a:p>
            <a:pPr marL="457200" lvl="0" indent="-342900" algn="l" rtl="0">
              <a:spcBef>
                <a:spcPts val="0"/>
              </a:spcBef>
              <a:spcAft>
                <a:spcPts val="0"/>
              </a:spcAft>
              <a:buSzPts val="1800"/>
              <a:buChar char="-"/>
            </a:pPr>
            <a:r>
              <a:rPr lang="en-GB"/>
              <a:t>Can add, delete, disable or modify DNA</a:t>
            </a:r>
            <a:endParaRPr/>
          </a:p>
        </p:txBody>
      </p:sp>
      <p:pic>
        <p:nvPicPr>
          <p:cNvPr id="104" name="Google Shape;104;p20"/>
          <p:cNvPicPr preferRelativeResize="0"/>
          <p:nvPr/>
        </p:nvPicPr>
        <p:blipFill>
          <a:blip r:embed="rId3">
            <a:alphaModFix/>
          </a:blip>
          <a:stretch>
            <a:fillRect/>
          </a:stretch>
        </p:blipFill>
        <p:spPr>
          <a:xfrm>
            <a:off x="5313099" y="631550"/>
            <a:ext cx="3830900" cy="4207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are the concerns?</a:t>
            </a:r>
            <a:endParaRPr/>
          </a:p>
        </p:txBody>
      </p:sp>
      <p:sp>
        <p:nvSpPr>
          <p:cNvPr id="110" name="Google Shape;11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Low success rate. </a:t>
            </a:r>
            <a:endParaRPr/>
          </a:p>
          <a:p>
            <a:pPr marL="457200" lvl="0" indent="-342900" algn="l" rtl="0">
              <a:spcBef>
                <a:spcPts val="0"/>
              </a:spcBef>
              <a:spcAft>
                <a:spcPts val="0"/>
              </a:spcAft>
              <a:buSzPts val="1800"/>
              <a:buChar char="-"/>
            </a:pPr>
            <a:r>
              <a:rPr lang="en-GB"/>
              <a:t>Not every position in the gRNA needs to match the target DNA, leading to unintended sites being cut.</a:t>
            </a:r>
            <a:endParaRPr/>
          </a:p>
          <a:p>
            <a:pPr marL="457200" lvl="0" indent="-342900" algn="l" rtl="0">
              <a:spcBef>
                <a:spcPts val="0"/>
              </a:spcBef>
              <a:spcAft>
                <a:spcPts val="0"/>
              </a:spcAft>
              <a:buSzPts val="1800"/>
              <a:buChar char="-"/>
            </a:pPr>
            <a:r>
              <a:rPr lang="en-GB"/>
              <a:t>Bioethical concerns, any edits made in embryos may carry the gene from generation to generation. </a:t>
            </a:r>
            <a:endParaRPr/>
          </a:p>
          <a:p>
            <a:pPr marL="457200" lvl="0" indent="-342900" algn="l" rtl="0">
              <a:spcBef>
                <a:spcPts val="0"/>
              </a:spcBef>
              <a:spcAft>
                <a:spcPts val="0"/>
              </a:spcAft>
              <a:buSzPts val="1800"/>
              <a:buChar char="-"/>
            </a:pPr>
            <a:r>
              <a:rPr lang="en-GB"/>
              <a:t>Most gRNA sequences are only 20 nucleotides long, so it is likely that it occurs somewhere else in the genome that is unrelated to the target site. Many other important genes can be cut. </a:t>
            </a:r>
            <a:endParaRPr/>
          </a:p>
          <a:p>
            <a:pPr marL="45720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Summary</a:t>
            </a:r>
            <a:endParaRPr/>
          </a:p>
        </p:txBody>
      </p:sp>
      <p:sp>
        <p:nvSpPr>
          <p:cNvPr id="124" name="Google Shape;12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5" name="Google Shape;125;p23"/>
          <p:cNvPicPr preferRelativeResize="0"/>
          <p:nvPr/>
        </p:nvPicPr>
        <p:blipFill>
          <a:blip r:embed="rId3">
            <a:alphaModFix/>
          </a:blip>
          <a:stretch>
            <a:fillRect/>
          </a:stretch>
        </p:blipFill>
        <p:spPr>
          <a:xfrm>
            <a:off x="0" y="1152477"/>
            <a:ext cx="9144001" cy="382049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391</Words>
  <Application>Microsoft Office PowerPoint</Application>
  <PresentationFormat>On-screen Show (16:9)</PresentationFormat>
  <Paragraphs>35</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Simple Light</vt:lpstr>
      <vt:lpstr>LI: To understand how CRISPR-Cas9 can cut target DNA.   SC: I can: define CRISPR-Cas9 Explain the importance for bacterial  defence Describe how this can be used for  genetic engineering</vt:lpstr>
      <vt:lpstr>What is CRISPR? </vt:lpstr>
      <vt:lpstr>PowerPoint Presentation</vt:lpstr>
      <vt:lpstr>PowerPoint Presentation</vt:lpstr>
      <vt:lpstr>PowerPoint Presentation</vt:lpstr>
      <vt:lpstr>What can it be used for?</vt:lpstr>
      <vt:lpstr>Benefits?</vt:lpstr>
      <vt:lpstr>What are the concerns?</vt:lpstr>
      <vt:lpstr>Summary</vt:lpstr>
      <vt:lpstr>PowerPoint Presentation</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 To understand how CRISPR-Cas9 can cut target DNA.   SC: I can: define CRISPR-Cas9 Explain the importance for bacterial  defence Describe how this can be used for  genetic engineering</dc:title>
  <dc:creator>Brittney Downer</dc:creator>
  <cp:lastModifiedBy>Brittney Downer</cp:lastModifiedBy>
  <cp:revision>1</cp:revision>
  <dcterms:modified xsi:type="dcterms:W3CDTF">2022-02-20T10:38:17Z</dcterms:modified>
</cp:coreProperties>
</file>