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e59308fb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e59308fb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e1abcdbf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e1abcdbf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e59308fb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e59308fb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e59308fb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e59308fb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e59308fb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e59308fb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e1abcdbf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e1abcdbf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e1abcdbf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e1abcdbf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e1abcdb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0e1abcdb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e59308fb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e59308fb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e59308fb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e59308fb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2a7d955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2a7d955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2a7d9557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2a7d9557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2a7d9557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2a7d9557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2a7d95571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112a7d9557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e1abcdbf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e1abcdbf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7" y="2855378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A9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64150" y="288025"/>
            <a:ext cx="7852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-AU">
                <a:solidFill>
                  <a:schemeClr val="lt1"/>
                </a:solidFill>
              </a:rPr>
              <a:t>Learning Intention: To understand enzymes and their role in biochemical pathways.</a:t>
            </a:r>
            <a:br>
              <a:rPr lang="en-AU">
                <a:solidFill>
                  <a:schemeClr val="lt1"/>
                </a:solidFill>
              </a:rPr>
            </a:br>
            <a:br>
              <a:rPr lang="en-AU">
                <a:solidFill>
                  <a:schemeClr val="lt1"/>
                </a:solidFill>
              </a:rPr>
            </a:br>
            <a:r>
              <a:rPr lang="en-A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 Criteria: I can define an enzyme, substrate, product, coenzyme</a:t>
            </a:r>
            <a:br>
              <a:rPr lang="en-A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can state features of enzyme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0" y="3537900"/>
            <a:ext cx="6058500" cy="1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Study design dot point:</a:t>
            </a:r>
            <a:endParaRPr sz="12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i="1" lang="en-AU" sz="1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proteins as a diverse group of molecules that collectively make an organism’s proteome, including enzymes</a:t>
            </a:r>
            <a:r>
              <a:rPr i="1" lang="en-AU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AU" sz="1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as catalysts in biochemical pathways</a:t>
            </a:r>
            <a:endParaRPr i="1" sz="16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i="1" lang="en-AU" sz="1600">
                <a:latin typeface="Times New Roman"/>
                <a:ea typeface="Times New Roman"/>
                <a:cs typeface="Times New Roman"/>
                <a:sym typeface="Times New Roman"/>
              </a:rPr>
              <a:t>the general role of enzymes and coenzymes in facilitating steps in photosynthesis and cellular respiration (AoS2)</a:t>
            </a:r>
            <a:endParaRPr i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300" y="2350675"/>
            <a:ext cx="2976700" cy="27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14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Coenzyme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721950"/>
            <a:ext cx="8269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the reaction, the coenzyme leaves the enzyme and is recycled by accepting more energy (known as cycling of co-enzymes)</a:t>
            </a:r>
            <a:endParaRPr b="1" sz="24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650" y="3230554"/>
            <a:ext cx="5807599" cy="16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Role of Enzymes and </a:t>
            </a:r>
            <a:r>
              <a:rPr lang="en-AU">
                <a:solidFill>
                  <a:srgbClr val="000000"/>
                </a:solidFill>
              </a:rPr>
              <a:t>Coenzymes in Photosynthesis and Cellular respiration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32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Included among the many enzymes involved in photosynthesis are: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water-oxidising enzyme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ATP synthase enzyme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Rubisco enzyme at the heart of photosynthesis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key enzymes involved in cellular respiration: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phosphofructokinase enzyme (PFK)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dehydrogenase enzymes.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ADP and ADP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32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important coenzyme </a:t>
            </a:r>
            <a:r>
              <a:rPr lang="en-AU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adenosine triphosphate (ATP) and its partner molecule adenosine diphosphate (ADP)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-AU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 is the main energy transfer unit of the cell,</a:t>
            </a:r>
            <a:r>
              <a:rPr lang="en-A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cells frequently rely on this coenzyme to donate energy to catalyse reactions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375" y="2834197"/>
            <a:ext cx="5306326" cy="20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Hydrogen and electron carriers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38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AU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Coenzymes may also transfer </a:t>
            </a:r>
            <a:r>
              <a:rPr lang="en-AU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lang="en-AU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electrons and/or chemical groups. </a:t>
            </a:r>
            <a:endParaRPr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AU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Loaded coenzyme- has a proton or electron to donate</a:t>
            </a:r>
            <a:endParaRPr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AU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Unloaded coenzyme- is free to accept a proton, electron or chemical group</a:t>
            </a:r>
            <a:r>
              <a:rPr lang="en-A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NAD+/NADH and FAD+/FADH2 are involved in the transfer of protons and electrons from hydrogen.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51644"/>
            <a:ext cx="9143999" cy="189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2492"/>
            <a:ext cx="9144001" cy="353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b="20439" l="62987" r="15323" t="30988"/>
          <a:stretch/>
        </p:blipFill>
        <p:spPr>
          <a:xfrm>
            <a:off x="282025" y="80600"/>
            <a:ext cx="3942133" cy="49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b="26639" l="64998" r="16627" t="28856"/>
          <a:stretch/>
        </p:blipFill>
        <p:spPr>
          <a:xfrm>
            <a:off x="4572000" y="235975"/>
            <a:ext cx="3526001" cy="4801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Summary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Enzymes increase the rate of reaction by lowering the activation energy.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enzymes are globular proteins, but some are made of RNA and are called </a:t>
            </a:r>
            <a:r>
              <a:rPr b="1"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Ribozymes.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biochemical pathway is a sequence of biochemical reactions catalysed by different enzymes. The product of each reaction becomes the substrate in the next reaction.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Enzymes facilitate each reaction in biochemical pathways of cellular respiration and photosynthesis.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 factors are additional components required by some enzymes to function.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1302650" y="282025"/>
            <a:ext cx="6312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500">
                <a:latin typeface="Average"/>
                <a:ea typeface="Average"/>
                <a:cs typeface="Average"/>
                <a:sym typeface="Average"/>
              </a:rPr>
              <a:t>Activity</a:t>
            </a:r>
            <a:endParaRPr b="1" sz="2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564050" y="940075"/>
            <a:ext cx="6244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latin typeface="Average"/>
                <a:ea typeface="Average"/>
                <a:cs typeface="Average"/>
                <a:sym typeface="Average"/>
              </a:rPr>
              <a:t>3A Q1-10</a:t>
            </a:r>
            <a:endParaRPr sz="17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Reflection</a:t>
            </a:r>
            <a:endParaRPr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1413526"/>
            <a:ext cx="7108826" cy="355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Answer 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41300" marR="2413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-AU" sz="11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loaded; donate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139700" rtl="0" algn="l">
              <a:spcBef>
                <a:spcPts val="80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33333"/>
              </a:solidFill>
              <a:highlight>
                <a:srgbClr val="F1F1F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777575" y="22739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AU">
                <a:solidFill>
                  <a:schemeClr val="lt1"/>
                </a:solidFill>
              </a:rPr>
              <a:t>What is an Enzyme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131675" y="1011575"/>
            <a:ext cx="4572000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AU" sz="20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 is an </a:t>
            </a:r>
            <a:r>
              <a:rPr i="0" lang="en-AU" sz="2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 molecule</a:t>
            </a:r>
            <a:r>
              <a:rPr i="0" lang="en-AU" sz="20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typically a protein, that catalyses (speeds up) specific reactions.</a:t>
            </a:r>
            <a:endParaRPr i="0" sz="2000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AU" sz="2000" u="sng">
                <a:latin typeface="Times New Roman"/>
                <a:ea typeface="Times New Roman"/>
                <a:cs typeface="Times New Roman"/>
                <a:sym typeface="Times New Roman"/>
              </a:rPr>
              <a:t>Enzymes speed up biochemical reactions by lowering the activation energy required to initiate a given reaction.</a:t>
            </a:r>
            <a:endParaRPr b="1" i="1" sz="20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Times New Roman"/>
                <a:ea typeface="Times New Roman"/>
                <a:cs typeface="Times New Roman"/>
                <a:sym typeface="Times New Roman"/>
              </a:rPr>
              <a:t>Because the enzyme is considered neither a reactant nor a product,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Times New Roman"/>
                <a:ea typeface="Times New Roman"/>
                <a:cs typeface="Times New Roman"/>
                <a:sym typeface="Times New Roman"/>
              </a:rPr>
              <a:t>it is written above the arrow in an equation.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20519" l="17991" r="51483" t="67929"/>
          <a:stretch/>
        </p:blipFill>
        <p:spPr>
          <a:xfrm>
            <a:off x="4703675" y="2649200"/>
            <a:ext cx="4627226" cy="984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AU">
                <a:solidFill>
                  <a:srgbClr val="000000"/>
                </a:solidFill>
              </a:rPr>
              <a:t>Activation energy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01450" y="1152475"/>
            <a:ext cx="874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AU"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energy required to initiate a reaction is called activation energy.</a:t>
            </a:r>
            <a:endParaRPr b="1" sz="22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lang="en-A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defined as the minimum amount of energy required to energise atoms or molecules to a state where they can undergo a chemical transformation.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Enzymes function to lower the activation energy of chemical reactions by bringing reactants closer to the state they need to be in order to react</a:t>
            </a:r>
            <a:endParaRPr sz="22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6278" l="15059" r="14495" t="17681"/>
          <a:stretch/>
        </p:blipFill>
        <p:spPr>
          <a:xfrm>
            <a:off x="304800" y="43349"/>
            <a:ext cx="8403771" cy="510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161150" y="550600"/>
            <a:ext cx="8893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 u="sng">
                <a:latin typeface="Times New Roman"/>
                <a:ea typeface="Times New Roman"/>
                <a:cs typeface="Times New Roman"/>
                <a:sym typeface="Times New Roman"/>
              </a:rPr>
              <a:t>Enzymes bind to a molecule called a </a:t>
            </a:r>
            <a:r>
              <a:rPr b="1" lang="en-AU" sz="2300" u="sng">
                <a:latin typeface="Times New Roman"/>
                <a:ea typeface="Times New Roman"/>
                <a:cs typeface="Times New Roman"/>
                <a:sym typeface="Times New Roman"/>
              </a:rPr>
              <a:t>substrate.</a:t>
            </a:r>
            <a:r>
              <a:rPr b="1" lang="en-AU" sz="2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 u="sng">
                <a:latin typeface="Times New Roman"/>
                <a:ea typeface="Times New Roman"/>
                <a:cs typeface="Times New Roman"/>
                <a:sym typeface="Times New Roman"/>
              </a:rPr>
              <a:t>Substrate is the name given to the reactant undergoing the reaction. </a:t>
            </a:r>
            <a:endParaRPr sz="2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>
                <a:latin typeface="Times New Roman"/>
                <a:ea typeface="Times New Roman"/>
                <a:cs typeface="Times New Roman"/>
                <a:sym typeface="Times New Roman"/>
              </a:rPr>
              <a:t>Upon binding, the substrate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>
                <a:latin typeface="Times New Roman"/>
                <a:ea typeface="Times New Roman"/>
                <a:cs typeface="Times New Roman"/>
                <a:sym typeface="Times New Roman"/>
              </a:rPr>
              <a:t>undergoes a chemical reaction and forms a </a:t>
            </a:r>
            <a:r>
              <a:rPr lang="en-AU" sz="2300" u="sng">
                <a:latin typeface="Times New Roman"/>
                <a:ea typeface="Times New Roman"/>
                <a:cs typeface="Times New Roman"/>
                <a:sym typeface="Times New Roman"/>
              </a:rPr>
              <a:t>product(s), which then leaves the enzyme.</a:t>
            </a:r>
            <a:endParaRPr sz="23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846075" y="150400"/>
            <a:ext cx="780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700">
                <a:latin typeface="Oswald"/>
                <a:ea typeface="Oswald"/>
                <a:cs typeface="Oswald"/>
                <a:sym typeface="Oswald"/>
              </a:rPr>
              <a:t>Enzyme-substrate complex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933" y="3024950"/>
            <a:ext cx="5384624" cy="21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07425" y="387300"/>
            <a:ext cx="31962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650"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ubstrate binds to an enzyme’s active site, together they form an </a:t>
            </a:r>
            <a:r>
              <a:rPr b="1" lang="en-AU" sz="1650">
                <a:latin typeface="Times New Roman"/>
                <a:ea typeface="Times New Roman"/>
                <a:cs typeface="Times New Roman"/>
                <a:sym typeface="Times New Roman"/>
              </a:rPr>
              <a:t>enzyme-substrate</a:t>
            </a:r>
            <a:endParaRPr b="1"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omplex.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650">
                <a:latin typeface="Times New Roman"/>
                <a:ea typeface="Times New Roman"/>
                <a:cs typeface="Times New Roman"/>
                <a:sym typeface="Times New Roman"/>
              </a:rPr>
              <a:t>Step 2: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Active site and substrate undergo conformational change for stronger connection.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650">
                <a:latin typeface="Times New Roman"/>
                <a:ea typeface="Times New Roman"/>
                <a:cs typeface="Times New Roman"/>
                <a:sym typeface="Times New Roman"/>
              </a:rPr>
              <a:t>Step 3: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Many chemical bonds (e.g. hydrogen bonds, hydrophobic interactions) hold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the substrate and active site together in the enzyme-substrate complex.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650"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The reaction then occurs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and the products (blue and red) leave the enzyme so that it can continue to catalyse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future reactions.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20490" l="19608" r="37304" t="49406"/>
          <a:stretch/>
        </p:blipFill>
        <p:spPr>
          <a:xfrm>
            <a:off x="3120850" y="1267700"/>
            <a:ext cx="5912851" cy="232250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933850" y="72875"/>
            <a:ext cx="4472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700">
                <a:latin typeface="Oswald"/>
                <a:ea typeface="Oswald"/>
                <a:cs typeface="Oswald"/>
                <a:sym typeface="Oswald"/>
              </a:rPr>
              <a:t>How enzymes work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267900" y="155475"/>
            <a:ext cx="63954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Oswald"/>
                <a:ea typeface="Oswald"/>
                <a:cs typeface="Oswald"/>
                <a:sym typeface="Oswald"/>
              </a:rPr>
              <a:t>How do enzymes speed up the reaction??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Enzymes function to </a:t>
            </a:r>
            <a:r>
              <a:rPr b="1" lang="en-AU" sz="1800">
                <a:latin typeface="Times New Roman"/>
                <a:ea typeface="Times New Roman"/>
                <a:cs typeface="Times New Roman"/>
                <a:sym typeface="Times New Roman"/>
              </a:rPr>
              <a:t>lower the activation energy of chemical reactions</a:t>
            </a: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 by bringing reactants closer to the state they need to be in order to react.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Enzymes are capable of catalysing reactions continuously, and frequently ‘team up’ to work in chains of reactions. </a:t>
            </a:r>
            <a:r>
              <a:rPr lang="en-AU" sz="1800" u="sng">
                <a:latin typeface="Times New Roman"/>
                <a:ea typeface="Times New Roman"/>
                <a:cs typeface="Times New Roman"/>
                <a:sym typeface="Times New Roman"/>
              </a:rPr>
              <a:t>In a biochemical pathway, one enzyme will function to catalyse a substrate into a product, which will then become the substrate of a second Enzyme.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Enzymes </a:t>
            </a: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can sometimes work in both directions of a reaction, and can catalyst each step of entire metabolic pathways.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850" y="152400"/>
            <a:ext cx="2552751" cy="32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25156" l="12271" r="33113" t="18502"/>
          <a:stretch/>
        </p:blipFill>
        <p:spPr>
          <a:xfrm>
            <a:off x="457550" y="137725"/>
            <a:ext cx="8237024" cy="47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14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Cofactors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721950"/>
            <a:ext cx="8269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enzymes need additional non-protein component- cofactor-</a:t>
            </a:r>
            <a:r>
              <a:rPr lang="en-A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enable them to catalyse a </a:t>
            </a:r>
            <a:r>
              <a:rPr lang="en-A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reaction, they contribute to the stability and activity of enzyme. Enzymes remain unchanged but coenzyme is changed after it gives the energy or molecule for the reaction.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</a:t>
            </a:r>
            <a:r>
              <a:rPr lang="en-A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inorganic ions (eg: Mg2+) they are called cofactors. </a:t>
            </a:r>
            <a:endParaRPr sz="24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</a:t>
            </a:r>
            <a:r>
              <a:rPr lang="en-A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 molecules they are called </a:t>
            </a:r>
            <a:r>
              <a:rPr b="1" lang="en-A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coenzymes.</a:t>
            </a:r>
            <a:endParaRPr b="1" sz="24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650" y="3230554"/>
            <a:ext cx="5807599" cy="16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650" y="3037848"/>
            <a:ext cx="5934176" cy="20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