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gct06amZd1ZvskgnTsu9k1AHL0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2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22f68b6925_0_54:notes"/>
          <p:cNvSpPr/>
          <p:nvPr>
            <p:ph idx="2" type="sldImg"/>
          </p:nvPr>
        </p:nvSpPr>
        <p:spPr>
          <a:xfrm>
            <a:off x="422275" y="1241425"/>
            <a:ext cx="59532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22f68b6925_0_54:notes"/>
          <p:cNvSpPr txBox="1"/>
          <p:nvPr>
            <p:ph idx="1" type="body"/>
          </p:nvPr>
        </p:nvSpPr>
        <p:spPr>
          <a:xfrm>
            <a:off x="679768" y="4777194"/>
            <a:ext cx="5438100" cy="3908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122f68b6925_0_54:notes"/>
          <p:cNvSpPr txBox="1"/>
          <p:nvPr>
            <p:ph idx="12" type="sldNum"/>
          </p:nvPr>
        </p:nvSpPr>
        <p:spPr>
          <a:xfrm>
            <a:off x="3850443" y="9428584"/>
            <a:ext cx="2945700" cy="498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22f68b6925_0_4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15" name="Google Shape;15;g122f68b6925_0_4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6" name="Google Shape;16;g122f68b6925_0_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22f68b6925_0_39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50" name="Google Shape;50;g122f68b6925_0_39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51" name="Google Shape;51;g122f68b6925_0_3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22f68b6925_0_4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22f68b6925_0_4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56" name="Google Shape;56;g122f68b6925_0_4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57" name="Google Shape;57;g122f68b6925_0_4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g122f68b6925_0_4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g122f68b6925_0_4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122f68b6925_0_8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g122f68b6925_0_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22f68b6925_0_1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g122f68b6925_0_1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23" name="Google Shape;23;g122f68b6925_0_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g122f68b6925_0_15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6" name="Google Shape;26;g122f68b6925_0_15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7" name="Google Shape;27;g122f68b6925_0_15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8" name="Google Shape;28;g122f68b6925_0_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22f68b6925_0_2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1" name="Google Shape;31;g122f68b6925_0_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22f68b6925_0_23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4" name="Google Shape;34;g122f68b6925_0_23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35" name="Google Shape;35;g122f68b6925_0_2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122f68b6925_0_27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38" name="Google Shape;38;g122f68b6925_0_2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22f68b6925_0_30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g122f68b6925_0_30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42" name="Google Shape;42;g122f68b6925_0_30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43" name="Google Shape;43;g122f68b6925_0_30"/>
          <p:cNvSpPr txBox="1"/>
          <p:nvPr>
            <p:ph idx="2" type="body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44" name="Google Shape;44;g122f68b6925_0_3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22f68b6925_0_36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47" name="Google Shape;47;g122f68b6925_0_3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22f68b6925_0_0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g122f68b6925_0_0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indent="-3492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indent="-3492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indent="-3492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indent="-3492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indent="-3492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indent="-3492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indent="-3492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indent="-3492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Google Shape;12;g122f68b6925_0_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C4125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/>
          <p:nvPr>
            <p:ph type="title"/>
          </p:nvPr>
        </p:nvSpPr>
        <p:spPr>
          <a:xfrm>
            <a:off x="365850" y="1210075"/>
            <a:ext cx="7823100" cy="4550100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en-AU" sz="4800">
                <a:latin typeface="Calibri"/>
                <a:ea typeface="Calibri"/>
                <a:cs typeface="Calibri"/>
                <a:sym typeface="Calibri"/>
              </a:rPr>
            </a:br>
            <a:r>
              <a:rPr lang="en-AU" sz="2888">
                <a:latin typeface="Calibri"/>
                <a:ea typeface="Calibri"/>
                <a:cs typeface="Calibri"/>
                <a:sym typeface="Calibri"/>
              </a:rPr>
              <a:t>To understand about anaerobic fermentation in animals and yeast. </a:t>
            </a:r>
            <a:endParaRPr sz="2888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8076"/>
              <a:buFont typeface="Arial"/>
              <a:buNone/>
            </a:pPr>
            <a:r>
              <a:t/>
            </a:r>
            <a:endParaRPr sz="2888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8076"/>
              <a:buFont typeface="Arial"/>
              <a:buNone/>
            </a:pPr>
            <a:r>
              <a:rPr lang="en-AU" sz="2888">
                <a:latin typeface="Calibri"/>
                <a:ea typeface="Calibri"/>
                <a:cs typeface="Calibri"/>
                <a:sym typeface="Calibri"/>
              </a:rPr>
              <a:t>I can:</a:t>
            </a:r>
            <a:endParaRPr sz="2888"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AU" sz="2888">
                <a:latin typeface="Calibri"/>
                <a:ea typeface="Calibri"/>
                <a:cs typeface="Calibri"/>
                <a:sym typeface="Calibri"/>
              </a:rPr>
              <a:t>List the inputs and outputs of anaerobic respiration in animals and yeast</a:t>
            </a:r>
            <a:endParaRPr sz="2888"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AU" sz="2888">
                <a:latin typeface="Calibri"/>
                <a:ea typeface="Calibri"/>
                <a:cs typeface="Calibri"/>
                <a:sym typeface="Calibri"/>
              </a:rPr>
              <a:t>Explain the difference between aerobic and anaerobic respiration</a:t>
            </a:r>
            <a:endParaRPr sz="2888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153"/>
              <a:buFont typeface="Calibri"/>
              <a:buNone/>
            </a:pPr>
            <a:r>
              <a:rPr lang="en-AU" sz="2888">
                <a:latin typeface="Calibri"/>
                <a:ea typeface="Calibri"/>
                <a:cs typeface="Calibri"/>
                <a:sym typeface="Calibri"/>
              </a:rPr>
              <a:t>Discuss why aerobic and anaerobic respiration has different outputs</a:t>
            </a:r>
            <a:br>
              <a:rPr lang="en-AU" sz="4800"/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44325" y="133000"/>
            <a:ext cx="8264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AU" sz="1700"/>
              <a:t>Unit 3- AoS2 Anaerobic Respiration</a:t>
            </a:r>
            <a:endParaRPr i="1" sz="1700"/>
          </a:p>
        </p:txBody>
      </p:sp>
      <p:sp>
        <p:nvSpPr>
          <p:cNvPr id="66" name="Google Shape;66;p1"/>
          <p:cNvSpPr/>
          <p:nvPr/>
        </p:nvSpPr>
        <p:spPr>
          <a:xfrm>
            <a:off x="0" y="6071100"/>
            <a:ext cx="5253900" cy="78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600"/>
              </a:spcAft>
              <a:buSzPts val="1100"/>
              <a:buNone/>
            </a:pPr>
            <a:r>
              <a:rPr i="1"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i="1" lang="en-A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location, inputs and the difference in outputs of anaerobic fermentation in animals and yeasts </a:t>
            </a:r>
            <a:endParaRPr i="1"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93300" y="789850"/>
            <a:ext cx="3144800" cy="472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LACTIC ACID FERMENTATION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1"/>
          <p:cNvSpPr txBox="1"/>
          <p:nvPr>
            <p:ph idx="1" type="body"/>
          </p:nvPr>
        </p:nvSpPr>
        <p:spPr>
          <a:xfrm>
            <a:off x="838200" y="1904002"/>
            <a:ext cx="10515600" cy="1622969"/>
          </a:xfrm>
          <a:prstGeom prst="rect">
            <a:avLst/>
          </a:prstGeom>
          <a:solidFill>
            <a:srgbClr val="FFFF00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AU"/>
              <a:t>C</a:t>
            </a:r>
            <a:r>
              <a:rPr baseline="-25000" lang="en-AU"/>
              <a:t>6</a:t>
            </a:r>
            <a:r>
              <a:rPr lang="en-AU"/>
              <a:t>H</a:t>
            </a:r>
            <a:r>
              <a:rPr baseline="-25000" lang="en-AU"/>
              <a:t>12</a:t>
            </a:r>
            <a:r>
              <a:rPr lang="en-AU"/>
              <a:t>O</a:t>
            </a:r>
            <a:r>
              <a:rPr baseline="-25000" lang="en-AU"/>
              <a:t>6</a:t>
            </a:r>
            <a:r>
              <a:rPr lang="en-AU"/>
              <a:t> 🡪 2CH</a:t>
            </a:r>
            <a:r>
              <a:rPr baseline="-25000" lang="en-AU"/>
              <a:t>3</a:t>
            </a:r>
            <a:r>
              <a:rPr lang="en-AU"/>
              <a:t>CH(OH)COOH + 2ATP + energy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None/>
            </a:pPr>
            <a:r>
              <a:rPr lang="en-AU"/>
              <a:t>Glucose 🡪 Lactic acid + ATP + energy</a:t>
            </a:r>
            <a:endParaRPr/>
          </a:p>
        </p:txBody>
      </p:sp>
      <p:pic>
        <p:nvPicPr>
          <p:cNvPr descr="Image result for tired athlete" id="126" name="Google Shape;126;p11"/>
          <p:cNvPicPr preferRelativeResize="0"/>
          <p:nvPr/>
        </p:nvPicPr>
        <p:blipFill rotWithShape="1">
          <a:blip r:embed="rId3">
            <a:alphaModFix/>
          </a:blip>
          <a:srcRect b="10731" l="0" r="0" t="17780"/>
          <a:stretch/>
        </p:blipFill>
        <p:spPr>
          <a:xfrm>
            <a:off x="3275784" y="3824241"/>
            <a:ext cx="5633085" cy="267207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EFFICIENCY OF ANAEROBIC RESPIRATION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2"/>
          <p:cNvSpPr txBox="1"/>
          <p:nvPr>
            <p:ph idx="1" type="body"/>
          </p:nvPr>
        </p:nvSpPr>
        <p:spPr>
          <a:xfrm>
            <a:off x="838200" y="1904001"/>
            <a:ext cx="10515600" cy="439229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Anaerobic respiration produces </a:t>
            </a:r>
            <a:r>
              <a:rPr b="1" lang="en-AU"/>
              <a:t>2 ATP </a:t>
            </a:r>
            <a:r>
              <a:rPr lang="en-AU"/>
              <a:t>per molecule of glucose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Aerobic respiration produces </a:t>
            </a:r>
            <a:r>
              <a:rPr b="1" lang="en-AU"/>
              <a:t>36 ATP </a:t>
            </a:r>
            <a:r>
              <a:rPr lang="en-AU"/>
              <a:t>per molecules of glucose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So aerobic respiration is more efficient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b="1" lang="en-AU"/>
              <a:t>But </a:t>
            </a:r>
            <a:r>
              <a:rPr lang="en-AU"/>
              <a:t>anaerobic yields ATP </a:t>
            </a:r>
            <a:r>
              <a:rPr b="1" lang="en-AU"/>
              <a:t>faster </a:t>
            </a:r>
            <a:r>
              <a:rPr lang="en-AU"/>
              <a:t>than aerobic respiration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So if a cell needs energy really quickly, anaerobic respiration is best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So… be efficient and slow or wasteful and fast!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SUMMARY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3"/>
          <p:cNvSpPr txBox="1"/>
          <p:nvPr>
            <p:ph idx="1" type="body"/>
          </p:nvPr>
        </p:nvSpPr>
        <p:spPr>
          <a:xfrm>
            <a:off x="838199" y="1982378"/>
            <a:ext cx="10515601" cy="430085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Anaerobic respiration does not involve oxygen or the mitochondria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Anaerobic respiration yields 2 molecules of ATP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Alcohol fermentation produces carbon dioxide and ethanol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Lactic acid fermentation produces lactic acid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i="0" lang="en-AU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b="1" baseline="3000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838199" y="1982378"/>
            <a:ext cx="10515601" cy="430085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AU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6B 1-4, 12-14, 20</a:t>
            </a:r>
            <a:endParaRPr sz="30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22f68b6925_0_5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/>
              <a:t>Reflection</a:t>
            </a:r>
            <a:endParaRPr/>
          </a:p>
        </p:txBody>
      </p:sp>
      <p:sp>
        <p:nvSpPr>
          <p:cNvPr id="153" name="Google Shape;153;g122f68b6925_0_5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rPr lang="en-AU"/>
              <a:t>Venn diagram on similarities and differences of aerobic and anaerobic respiration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KEY KNOWLEDGE FOR TODAY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3"/>
          <p:cNvSpPr txBox="1"/>
          <p:nvPr>
            <p:ph idx="1" type="body"/>
          </p:nvPr>
        </p:nvSpPr>
        <p:spPr>
          <a:xfrm>
            <a:off x="838199" y="1982378"/>
            <a:ext cx="10515601" cy="305988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Definition and location of anaerobic respiration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Alcoholic fermentation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Lactic acid fermentation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4"/>
          <p:cNvPicPr preferRelativeResize="0"/>
          <p:nvPr/>
        </p:nvPicPr>
        <p:blipFill rotWithShape="1">
          <a:blip r:embed="rId3">
            <a:alphaModFix/>
          </a:blip>
          <a:srcRect b="20982" l="30255" r="25267" t="19195"/>
          <a:stretch/>
        </p:blipFill>
        <p:spPr>
          <a:xfrm>
            <a:off x="1972490" y="209006"/>
            <a:ext cx="8569235" cy="6480122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9" name="Google Shape;79;p4"/>
          <p:cNvSpPr/>
          <p:nvPr/>
        </p:nvSpPr>
        <p:spPr>
          <a:xfrm>
            <a:off x="4781006" y="692331"/>
            <a:ext cx="3291840" cy="1384663"/>
          </a:xfrm>
          <a:prstGeom prst="ellipse">
            <a:avLst/>
          </a:prstGeom>
          <a:noFill/>
          <a:ln cap="flat" cmpd="sng" w="5715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ANAEROBIC RESPIRATION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5"/>
          <p:cNvSpPr txBox="1"/>
          <p:nvPr>
            <p:ph idx="1" type="body"/>
          </p:nvPr>
        </p:nvSpPr>
        <p:spPr>
          <a:xfrm>
            <a:off x="838200" y="1982378"/>
            <a:ext cx="5118464" cy="449076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Occurs in the cytosol of the cell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No mitochondria required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No oxygen required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Still need glucose!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Evolved </a:t>
            </a:r>
            <a:r>
              <a:rPr b="1" lang="en-AU"/>
              <a:t>before</a:t>
            </a:r>
            <a:r>
              <a:rPr lang="en-AU"/>
              <a:t> aerobic respiration – is how all prokaryotes respire</a:t>
            </a:r>
            <a:endParaRPr/>
          </a:p>
        </p:txBody>
      </p:sp>
      <p:pic>
        <p:nvPicPr>
          <p:cNvPr descr="Image result for sad mitochondria" id="86" name="Google Shape;86;p5"/>
          <p:cNvPicPr preferRelativeResize="0"/>
          <p:nvPr/>
        </p:nvPicPr>
        <p:blipFill rotWithShape="1">
          <a:blip r:embed="rId3">
            <a:alphaModFix/>
          </a:blip>
          <a:srcRect b="3993" l="0" r="51842" t="11816"/>
          <a:stretch/>
        </p:blipFill>
        <p:spPr>
          <a:xfrm>
            <a:off x="7471956" y="1982378"/>
            <a:ext cx="2521130" cy="449076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ANAEROBIC PATHWAYS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6"/>
          <p:cNvSpPr txBox="1"/>
          <p:nvPr>
            <p:ph idx="1" type="body"/>
          </p:nvPr>
        </p:nvSpPr>
        <p:spPr>
          <a:xfrm>
            <a:off x="838200" y="1904001"/>
            <a:ext cx="10515600" cy="439229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b="1" lang="en-AU"/>
              <a:t>All </a:t>
            </a:r>
            <a:r>
              <a:rPr lang="en-AU"/>
              <a:t>respiration in involves glycolysis as the first step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In anaerobic respiration, a different biochemical pathway occurs after glycolysis, using molecules other than oxygen as the final electron acceptor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Prokaryotes have evolved many anaerobic pathways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Eukaryotes commonly use two pathways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AU"/>
              <a:t>Alcoholic fermentation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1600"/>
              </a:spcAft>
              <a:buClr>
                <a:schemeClr val="dk1"/>
              </a:buClr>
              <a:buSzPts val="2400"/>
              <a:buChar char="○"/>
            </a:pPr>
            <a:r>
              <a:rPr lang="en-AU"/>
              <a:t>Lactic acid fermentation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WHAT HAPPENS WHEN THERE IS NO OXYGEN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7"/>
          <p:cNvSpPr txBox="1"/>
          <p:nvPr>
            <p:ph idx="1" type="body"/>
          </p:nvPr>
        </p:nvSpPr>
        <p:spPr>
          <a:xfrm>
            <a:off x="838200" y="1904001"/>
            <a:ext cx="10515600" cy="439229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Remember glycolysis produces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AU"/>
              <a:t>Two pyruvate molecules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AU"/>
              <a:t>Two ATP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AU"/>
              <a:t>Two NAHD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In anaerobic respiration, the energy from the loaded NADH molecules is used in a different way, as these molecules do not enter the Krebs Cycle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ALCOHOLIC FERMENTATION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8"/>
          <p:cNvSpPr txBox="1"/>
          <p:nvPr>
            <p:ph idx="1" type="body"/>
          </p:nvPr>
        </p:nvSpPr>
        <p:spPr>
          <a:xfrm>
            <a:off x="838200" y="1904001"/>
            <a:ext cx="5379720" cy="439229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The energy from NADH is used to recombine the pyruvate molecules with water to form two </a:t>
            </a:r>
            <a:r>
              <a:rPr b="1" lang="en-AU"/>
              <a:t>alcohol</a:t>
            </a:r>
            <a:r>
              <a:rPr lang="en-AU"/>
              <a:t> molecules (ethanol) and two carbon dioxide molecules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Occurs in yeast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Winemaking and breadmaking</a:t>
            </a:r>
            <a:endParaRPr/>
          </a:p>
        </p:txBody>
      </p:sp>
      <p:pic>
        <p:nvPicPr>
          <p:cNvPr descr="Image result for ethanol molecule" id="105" name="Google Shape;10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44182" y="2348138"/>
            <a:ext cx="4109618" cy="341258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ALCOHOLIC FERMENTATION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9"/>
          <p:cNvSpPr txBox="1"/>
          <p:nvPr>
            <p:ph idx="1" type="body"/>
          </p:nvPr>
        </p:nvSpPr>
        <p:spPr>
          <a:xfrm>
            <a:off x="838200" y="1904002"/>
            <a:ext cx="10515600" cy="1622969"/>
          </a:xfrm>
          <a:prstGeom prst="rect">
            <a:avLst/>
          </a:prstGeom>
          <a:solidFill>
            <a:srgbClr val="FFFF00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AU"/>
              <a:t>C</a:t>
            </a:r>
            <a:r>
              <a:rPr baseline="-25000" lang="en-AU"/>
              <a:t>6</a:t>
            </a:r>
            <a:r>
              <a:rPr lang="en-AU"/>
              <a:t>H</a:t>
            </a:r>
            <a:r>
              <a:rPr baseline="-25000" lang="en-AU"/>
              <a:t>12</a:t>
            </a:r>
            <a:r>
              <a:rPr lang="en-AU"/>
              <a:t>O</a:t>
            </a:r>
            <a:r>
              <a:rPr baseline="-25000" lang="en-AU"/>
              <a:t>6</a:t>
            </a:r>
            <a:r>
              <a:rPr lang="en-AU"/>
              <a:t> 🡪 2CH</a:t>
            </a:r>
            <a:r>
              <a:rPr baseline="-25000" lang="en-AU"/>
              <a:t>3</a:t>
            </a:r>
            <a:r>
              <a:rPr lang="en-AU"/>
              <a:t>CH</a:t>
            </a:r>
            <a:r>
              <a:rPr baseline="-25000" lang="en-AU"/>
              <a:t>3</a:t>
            </a:r>
            <a:r>
              <a:rPr lang="en-AU"/>
              <a:t>OH + 2CO</a:t>
            </a:r>
            <a:r>
              <a:rPr baseline="-25000" lang="en-AU"/>
              <a:t>2</a:t>
            </a:r>
            <a:r>
              <a:rPr lang="en-AU"/>
              <a:t> + 2ATP + energy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None/>
            </a:pPr>
            <a:r>
              <a:rPr lang="en-AU"/>
              <a:t>Glucose 🡪 Ethanol + Carbon dioxide + ATP + energy</a:t>
            </a:r>
            <a:endParaRPr/>
          </a:p>
        </p:txBody>
      </p:sp>
      <p:pic>
        <p:nvPicPr>
          <p:cNvPr descr="Image result for bread" id="112" name="Google Shape;11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34588" y="3824241"/>
            <a:ext cx="3999570" cy="266638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Image result for wine" id="113" name="Google Shape;113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96296" y="3824241"/>
            <a:ext cx="4734693" cy="266638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/>
          <p:nvPr>
            <p:ph type="title"/>
          </p:nvPr>
        </p:nvSpPr>
        <p:spPr>
          <a:xfrm>
            <a:off x="838200" y="365126"/>
            <a:ext cx="10515600" cy="1241606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b="1" lang="en-AU" sz="4800">
                <a:latin typeface="Calibri"/>
                <a:ea typeface="Calibri"/>
                <a:cs typeface="Calibri"/>
                <a:sym typeface="Calibri"/>
              </a:rPr>
              <a:t>LACTIC ACID FERMENTATION</a:t>
            </a:r>
            <a:endParaRPr b="1" baseline="30000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0"/>
          <p:cNvSpPr txBox="1"/>
          <p:nvPr>
            <p:ph idx="1" type="body"/>
          </p:nvPr>
        </p:nvSpPr>
        <p:spPr>
          <a:xfrm>
            <a:off x="838200" y="1904001"/>
            <a:ext cx="10515600" cy="4392295"/>
          </a:xfrm>
          <a:prstGeom prst="rect">
            <a:avLst/>
          </a:prstGeom>
          <a:solidFill>
            <a:srgbClr val="FFFFFF">
              <a:alpha val="69803"/>
            </a:srgbClr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Also known as </a:t>
            </a:r>
            <a:r>
              <a:rPr b="1" lang="en-AU"/>
              <a:t>animal fermentation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Instead of the pyruvate molecules being turned into ethanol and carbon dioxide they are recombined to form </a:t>
            </a:r>
            <a:r>
              <a:rPr b="1" lang="en-AU"/>
              <a:t>lactic acid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Our muscle cells do this if no oxygen is available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1600"/>
              </a:spcAft>
              <a:buClr>
                <a:schemeClr val="dk1"/>
              </a:buClr>
              <a:buSzPts val="2800"/>
              <a:buChar char="●"/>
            </a:pPr>
            <a:r>
              <a:rPr lang="en-AU"/>
              <a:t>Problematic because it lowers the pH in the cell, so can’t be kept up for long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2017-03-27T04:55:22Z</dcterms:created>
  <dc:creator>Vivienne Bonnell</dc:creator>
</cp:coreProperties>
</file>