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Oswald" panose="020B0604020202020204" charset="0"/>
      <p:regular r:id="rId14"/>
      <p:bold r:id="rId15"/>
    </p:embeddedFont>
    <p:embeddedFont>
      <p:font typeface="Average" panose="020B0604020202020204" charset="0"/>
      <p:regular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78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3" name="Google Shape;5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2" name="Google Shape;11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1b82815c98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7" name="Google Shape;117;g11b82815c98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26ea2ebb7c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0" name="Google Shape;60;g126ea2ebb7c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7" name="Google Shape;6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4" name="Google Shape;7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9" name="Google Shape;7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26ea2ebb7c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6" name="Google Shape;86;g126ea2ebb7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2" name="Google Shape;9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7" name="Google Shape;9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4" name="Google Shape;10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671250" y="2141250"/>
            <a:ext cx="7852200" cy="8610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1" name="Google Shape;11;p2"/>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grpSp>
        <p:nvGrpSpPr>
          <p:cNvPr id="13" name="Google Shape;13;p3"/>
          <p:cNvGrpSpPr/>
          <p:nvPr/>
        </p:nvGrpSpPr>
        <p:grpSpPr>
          <a:xfrm>
            <a:off x="4350277" y="2855378"/>
            <a:ext cx="443589" cy="105632"/>
            <a:chOff x="4137525" y="2915950"/>
            <a:chExt cx="869100" cy="207000"/>
          </a:xfrm>
        </p:grpSpPr>
        <p:sp>
          <p:nvSpPr>
            <p:cNvPr id="14" name="Google Shape;14;p3"/>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3"/>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3"/>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 name="Google Shape;17;p3"/>
          <p:cNvSpPr txBox="1">
            <a:spLocks noGrp="1"/>
          </p:cNvSpPr>
          <p:nvPr>
            <p:ph type="ctrTitle"/>
          </p:nvPr>
        </p:nvSpPr>
        <p:spPr>
          <a:xfrm>
            <a:off x="671258" y="990800"/>
            <a:ext cx="7801500" cy="17301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18" name="Google Shape;18;p3"/>
          <p:cNvSpPr txBox="1">
            <a:spLocks noGrp="1"/>
          </p:cNvSpPr>
          <p:nvPr>
            <p:ph type="subTitle" idx="1"/>
          </p:nvPr>
        </p:nvSpPr>
        <p:spPr>
          <a:xfrm>
            <a:off x="671250" y="3174876"/>
            <a:ext cx="78015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9" name="Google Shape;19;p3"/>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4"/>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4"/>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7" name="Google Shape;27;p5"/>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6"/>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6"/>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490250" y="526350"/>
            <a:ext cx="62271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34" name="Google Shape;34;p7"/>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8"/>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7" name="Google Shape;37;p8"/>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38" name="Google Shape;38;p8"/>
          <p:cNvSpPr txBox="1">
            <a:spLocks noGrp="1"/>
          </p:cNvSpPr>
          <p:nvPr>
            <p:ph type="title"/>
          </p:nvPr>
        </p:nvSpPr>
        <p:spPr>
          <a:xfrm>
            <a:off x="265500" y="1081400"/>
            <a:ext cx="4045200" cy="1710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9" name="Google Shape;39;p8"/>
          <p:cNvSpPr txBox="1">
            <a:spLocks noGrp="1"/>
          </p:cNvSpPr>
          <p:nvPr>
            <p:ph type="subTitle" idx="1"/>
          </p:nvPr>
        </p:nvSpPr>
        <p:spPr>
          <a:xfrm>
            <a:off x="265500" y="2845201"/>
            <a:ext cx="4045200" cy="1345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0" name="Google Shape;40;p8"/>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
        <p:nvSpPr>
          <p:cNvPr id="41" name="Google Shape;41;p8"/>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9"/>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4" name="Google Shape;44;p9"/>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0"/>
          <p:cNvSpPr txBox="1">
            <a:spLocks noGrp="1"/>
          </p:cNvSpPr>
          <p:nvPr>
            <p:ph type="title" hasCustomPrompt="1"/>
          </p:nvPr>
        </p:nvSpPr>
        <p:spPr>
          <a:xfrm>
            <a:off x="311700" y="1255275"/>
            <a:ext cx="8520600" cy="1890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7" name="Google Shape;47;p10"/>
          <p:cNvSpPr txBox="1">
            <a:spLocks noGrp="1"/>
          </p:cNvSpPr>
          <p:nvPr>
            <p:ph type="body" idx="1"/>
          </p:nvPr>
        </p:nvSpPr>
        <p:spPr>
          <a:xfrm>
            <a:off x="311700" y="32284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8" name="Google Shape;48;p10"/>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1pPr>
            <a:lvl2pPr marR="0" lvl="1"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2pPr>
            <a:lvl3pPr marR="0" lvl="2"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3pPr>
            <a:lvl4pPr marR="0" lvl="3"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4pPr>
            <a:lvl5pPr marR="0" lvl="4"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5pPr>
            <a:lvl6pPr marR="0" lvl="5"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6pPr>
            <a:lvl7pPr marR="0" lvl="6"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7pPr>
            <a:lvl8pPr marR="0" lvl="7"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8pPr>
            <a:lvl9pPr marR="0" lvl="8"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accent3"/>
              </a:buClr>
              <a:buSzPts val="1800"/>
              <a:buFont typeface="Average"/>
              <a:buChar char="●"/>
              <a:defRPr sz="1800" b="0" i="0" u="none" strike="noStrike" cap="none">
                <a:solidFill>
                  <a:schemeClr val="accent3"/>
                </a:solidFill>
                <a:latin typeface="Average"/>
                <a:ea typeface="Average"/>
                <a:cs typeface="Average"/>
                <a:sym typeface="Average"/>
              </a:defRPr>
            </a:lvl1pPr>
            <a:lvl2pPr marL="914400" marR="0" lvl="1"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2pPr>
            <a:lvl3pPr marL="1371600" marR="0" lvl="2"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3pPr>
            <a:lvl4pPr marL="1828800" marR="0" lvl="3"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4pPr>
            <a:lvl5pPr marL="2286000" marR="0" lvl="4"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5pPr>
            <a:lvl6pPr marL="2743200" marR="0" lvl="5"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6pPr>
            <a:lvl7pPr marL="3200400" marR="0" lvl="6"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7pPr>
            <a:lvl8pPr marL="3657600" marR="0" lvl="7"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8pPr>
            <a:lvl9pPr marL="4114800" marR="0" lvl="8"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A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A9"/>
        </a:solidFill>
        <a:effectLst/>
      </p:bgPr>
    </p:bg>
    <p:spTree>
      <p:nvGrpSpPr>
        <p:cNvPr id="1" name="Shape 54"/>
        <p:cNvGrpSpPr/>
        <p:nvPr/>
      </p:nvGrpSpPr>
      <p:grpSpPr>
        <a:xfrm>
          <a:off x="0" y="0"/>
          <a:ext cx="0" cy="0"/>
          <a:chOff x="0" y="0"/>
          <a:chExt cx="0" cy="0"/>
        </a:xfrm>
      </p:grpSpPr>
      <p:sp>
        <p:nvSpPr>
          <p:cNvPr id="55" name="Google Shape;55;p12"/>
          <p:cNvSpPr txBox="1">
            <a:spLocks noGrp="1"/>
          </p:cNvSpPr>
          <p:nvPr>
            <p:ph type="title"/>
          </p:nvPr>
        </p:nvSpPr>
        <p:spPr>
          <a:xfrm>
            <a:off x="251500" y="136100"/>
            <a:ext cx="7852200" cy="2514600"/>
          </a:xfrm>
          <a:prstGeom prst="rect">
            <a:avLst/>
          </a:prstGeom>
          <a:noFill/>
          <a:ln>
            <a:noFill/>
          </a:ln>
        </p:spPr>
        <p:txBody>
          <a:bodyPr spcFirstLastPara="1" wrap="square" lIns="91425" tIns="91425" rIns="91425" bIns="91425" anchor="ctr" anchorCtr="0">
            <a:normAutofit fontScale="90000"/>
          </a:bodyPr>
          <a:lstStyle/>
          <a:p>
            <a:pPr marL="0" lvl="0" indent="0" algn="ctr" rtl="0">
              <a:lnSpc>
                <a:spcPct val="100000"/>
              </a:lnSpc>
              <a:spcBef>
                <a:spcPts val="0"/>
              </a:spcBef>
              <a:spcAft>
                <a:spcPts val="0"/>
              </a:spcAft>
              <a:buSzPct val="297520"/>
              <a:buNone/>
            </a:pPr>
            <a:r>
              <a:rPr lang="en-AU">
                <a:solidFill>
                  <a:schemeClr val="lt1"/>
                </a:solidFill>
              </a:rPr>
              <a:t>Learning Intention: To learn about uses and application of anaerobic fermentation for biofuel production</a:t>
            </a:r>
            <a:br>
              <a:rPr lang="en-AU">
                <a:solidFill>
                  <a:schemeClr val="lt1"/>
                </a:solidFill>
              </a:rPr>
            </a:br>
            <a:r>
              <a:rPr lang="en-AU" sz="2200">
                <a:solidFill>
                  <a:schemeClr val="lt1"/>
                </a:solidFill>
                <a:latin typeface="Arial"/>
                <a:ea typeface="Arial"/>
                <a:cs typeface="Arial"/>
                <a:sym typeface="Arial"/>
              </a:rPr>
              <a:t>Success Criteria: I can state the uses of anaerobic fermentation</a:t>
            </a:r>
            <a:br>
              <a:rPr lang="en-AU" sz="2200">
                <a:solidFill>
                  <a:schemeClr val="lt1"/>
                </a:solidFill>
                <a:latin typeface="Arial"/>
                <a:ea typeface="Arial"/>
                <a:cs typeface="Arial"/>
                <a:sym typeface="Arial"/>
              </a:rPr>
            </a:br>
            <a:r>
              <a:rPr lang="en-AU" sz="2200">
                <a:solidFill>
                  <a:schemeClr val="lt1"/>
                </a:solidFill>
                <a:latin typeface="Arial"/>
                <a:ea typeface="Arial"/>
                <a:cs typeface="Arial"/>
                <a:sym typeface="Arial"/>
              </a:rPr>
              <a:t>I can explain the process of production of biofuel from biomass.</a:t>
            </a:r>
            <a:endParaRPr sz="2200">
              <a:solidFill>
                <a:schemeClr val="lt1"/>
              </a:solidFill>
              <a:latin typeface="Arial"/>
              <a:ea typeface="Arial"/>
              <a:cs typeface="Arial"/>
              <a:sym typeface="Arial"/>
            </a:endParaRPr>
          </a:p>
        </p:txBody>
      </p:sp>
      <p:sp>
        <p:nvSpPr>
          <p:cNvPr id="56" name="Google Shape;56;p12"/>
          <p:cNvSpPr/>
          <p:nvPr/>
        </p:nvSpPr>
        <p:spPr>
          <a:xfrm>
            <a:off x="0" y="3537900"/>
            <a:ext cx="6058500" cy="16056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AU" sz="1200" b="1" i="0" u="none" strike="noStrike" cap="none">
                <a:solidFill>
                  <a:schemeClr val="lt1"/>
                </a:solidFill>
                <a:latin typeface="Arial"/>
                <a:ea typeface="Arial"/>
                <a:cs typeface="Arial"/>
                <a:sym typeface="Arial"/>
              </a:rPr>
              <a:t>Study design dot point:</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AU" sz="1400" b="0" i="0" u="none" strike="noStrike" cap="none">
                <a:solidFill>
                  <a:srgbClr val="000000"/>
                </a:solidFill>
                <a:latin typeface="Arial"/>
                <a:ea typeface="Arial"/>
                <a:cs typeface="Arial"/>
                <a:sym typeface="Arial"/>
              </a:rPr>
              <a:t>- uses and applications of anaerobic fermentation of biomass for biofuel production.</a:t>
            </a:r>
            <a:endParaRPr sz="1400" b="0" i="0" u="none" strike="noStrike" cap="none">
              <a:solidFill>
                <a:srgbClr val="000000"/>
              </a:solidFill>
              <a:latin typeface="Arial"/>
              <a:ea typeface="Arial"/>
              <a:cs typeface="Arial"/>
              <a:sym typeface="Arial"/>
            </a:endParaRPr>
          </a:p>
        </p:txBody>
      </p:sp>
      <p:pic>
        <p:nvPicPr>
          <p:cNvPr id="57" name="Google Shape;57;p12"/>
          <p:cNvPicPr preferRelativeResize="0"/>
          <p:nvPr/>
        </p:nvPicPr>
        <p:blipFill>
          <a:blip r:embed="rId3">
            <a:alphaModFix/>
          </a:blip>
          <a:stretch>
            <a:fillRect/>
          </a:stretch>
        </p:blipFill>
        <p:spPr>
          <a:xfrm>
            <a:off x="6291250" y="2571750"/>
            <a:ext cx="2514600" cy="2514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13"/>
        <p:cNvGrpSpPr/>
        <p:nvPr/>
      </p:nvGrpSpPr>
      <p:grpSpPr>
        <a:xfrm>
          <a:off x="0" y="0"/>
          <a:ext cx="0" cy="0"/>
          <a:chOff x="0" y="0"/>
          <a:chExt cx="0" cy="0"/>
        </a:xfrm>
      </p:grpSpPr>
      <p:sp>
        <p:nvSpPr>
          <p:cNvPr id="114" name="Google Shape;114;p21"/>
          <p:cNvSpPr/>
          <p:nvPr/>
        </p:nvSpPr>
        <p:spPr>
          <a:xfrm>
            <a:off x="362075" y="256175"/>
            <a:ext cx="8185500" cy="3162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AU" sz="1900" b="1"/>
              <a:t>Summary</a:t>
            </a:r>
            <a:endParaRPr sz="1900" b="1"/>
          </a:p>
          <a:p>
            <a:pPr marL="0" lvl="0" indent="0" algn="l" rtl="0">
              <a:spcBef>
                <a:spcPts val="0"/>
              </a:spcBef>
              <a:spcAft>
                <a:spcPts val="0"/>
              </a:spcAft>
              <a:buNone/>
            </a:pPr>
            <a:r>
              <a:rPr lang="en-AU" sz="1600"/>
              <a:t>Biofuel is produced from organic material known as biomass, which is relatively easy to</a:t>
            </a:r>
            <a:endParaRPr sz="1600"/>
          </a:p>
          <a:p>
            <a:pPr marL="0" lvl="0" indent="0" algn="l" rtl="0">
              <a:spcBef>
                <a:spcPts val="0"/>
              </a:spcBef>
              <a:spcAft>
                <a:spcPts val="0"/>
              </a:spcAft>
              <a:buNone/>
            </a:pPr>
            <a:r>
              <a:rPr lang="en-AU" sz="1600"/>
              <a:t>source and can include edible crops like corn and sugarcane, as well as waste material such as wood. Biofuels offer a potential alternative to traditional fossil fuels, given that they are considered renewable and are more readily sourced.</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AU" sz="1600"/>
              <a:t>One example of a type of biofuel is bioethanol, which is widely used in a blend with petrol.</a:t>
            </a:r>
            <a:endParaRPr sz="16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18"/>
        <p:cNvGrpSpPr/>
        <p:nvPr/>
      </p:nvGrpSpPr>
      <p:grpSpPr>
        <a:xfrm>
          <a:off x="0" y="0"/>
          <a:ext cx="0" cy="0"/>
          <a:chOff x="0" y="0"/>
          <a:chExt cx="0" cy="0"/>
        </a:xfrm>
      </p:grpSpPr>
      <p:sp>
        <p:nvSpPr>
          <p:cNvPr id="119" name="Google Shape;119;p22"/>
          <p:cNvSpPr/>
          <p:nvPr/>
        </p:nvSpPr>
        <p:spPr>
          <a:xfrm>
            <a:off x="479250" y="507425"/>
            <a:ext cx="8185500" cy="1509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AU" sz="1900" b="1"/>
              <a:t>Reflection</a:t>
            </a:r>
            <a:endParaRPr sz="1900" b="1"/>
          </a:p>
          <a:p>
            <a:pPr marL="0" lvl="0" indent="0" algn="ctr" rtl="0">
              <a:spcBef>
                <a:spcPts val="0"/>
              </a:spcBef>
              <a:spcAft>
                <a:spcPts val="0"/>
              </a:spcAft>
              <a:buNone/>
            </a:pPr>
            <a:endParaRPr b="1"/>
          </a:p>
          <a:p>
            <a:pPr marL="0" lvl="0" indent="0" algn="l" rtl="0">
              <a:spcBef>
                <a:spcPts val="0"/>
              </a:spcBef>
              <a:spcAft>
                <a:spcPts val="0"/>
              </a:spcAft>
              <a:buNone/>
            </a:pPr>
            <a:r>
              <a:rPr lang="en-AU"/>
              <a:t>Edrolo ch 6D</a:t>
            </a:r>
            <a:endParaRPr/>
          </a:p>
          <a:p>
            <a:pPr marL="0" lvl="0" indent="0" algn="l" rtl="0">
              <a:spcBef>
                <a:spcPts val="0"/>
              </a:spcBef>
              <a:spcAft>
                <a:spcPts val="0"/>
              </a:spcAft>
              <a:buNone/>
            </a:pPr>
            <a:r>
              <a:rPr lang="en-AU"/>
              <a:t>Q1-4, 8, 10 -12</a:t>
            </a:r>
            <a:endParaRPr/>
          </a:p>
          <a:p>
            <a:pPr marL="0" lvl="0" indent="0" algn="l" rtl="0">
              <a:spcBef>
                <a:spcPts val="0"/>
              </a:spcBef>
              <a:spcAft>
                <a:spcPts val="0"/>
              </a:spcAft>
              <a:buNone/>
            </a:pPr>
            <a:endParaRPr/>
          </a:p>
          <a:p>
            <a:pPr marL="0" lvl="0" indent="0" algn="l" rtl="0">
              <a:spcBef>
                <a:spcPts val="0"/>
              </a:spcBef>
              <a:spcAft>
                <a:spcPts val="0"/>
              </a:spcAft>
              <a:buNone/>
            </a:pPr>
            <a:r>
              <a:rPr lang="en-AU"/>
              <a:t>Biozone 60</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1"/>
        <p:cNvGrpSpPr/>
        <p:nvPr/>
      </p:nvGrpSpPr>
      <p:grpSpPr>
        <a:xfrm>
          <a:off x="0" y="0"/>
          <a:ext cx="0" cy="0"/>
          <a:chOff x="0" y="0"/>
          <a:chExt cx="0" cy="0"/>
        </a:xfrm>
      </p:grpSpPr>
      <p:sp>
        <p:nvSpPr>
          <p:cNvPr id="62" name="Google Shape;62;p13"/>
          <p:cNvSpPr/>
          <p:nvPr/>
        </p:nvSpPr>
        <p:spPr>
          <a:xfrm>
            <a:off x="420450" y="853025"/>
            <a:ext cx="8303100" cy="3721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sz="2050">
                <a:highlight>
                  <a:srgbClr val="FFFFFF"/>
                </a:highlight>
              </a:rPr>
              <a:t>Anaerobic fermentation is a biological process that converts solid or liquid biomass to a gas (biogas) in the absence of oxygen. </a:t>
            </a:r>
            <a:endParaRPr sz="2050">
              <a:highlight>
                <a:srgbClr val="FFFFFF"/>
              </a:highlight>
            </a:endParaRPr>
          </a:p>
          <a:p>
            <a:pPr marL="0" lvl="0" indent="0" algn="l" rtl="0">
              <a:spcBef>
                <a:spcPts val="0"/>
              </a:spcBef>
              <a:spcAft>
                <a:spcPts val="0"/>
              </a:spcAft>
              <a:buNone/>
            </a:pPr>
            <a:r>
              <a:rPr lang="en-AU" sz="2050">
                <a:highlight>
                  <a:srgbClr val="FFFFFF"/>
                </a:highlight>
              </a:rPr>
              <a:t>Biogas is a mixture of methane , carbon dioxide, water vapour and small proportions of other gases (e.g. hydrogen sulphide).</a:t>
            </a:r>
            <a:endParaRPr sz="2050">
              <a:highlight>
                <a:srgbClr val="FFFFFF"/>
              </a:highlight>
            </a:endParaRPr>
          </a:p>
          <a:p>
            <a:pPr marL="0" lvl="0" indent="0" algn="l" rtl="0">
              <a:spcBef>
                <a:spcPts val="0"/>
              </a:spcBef>
              <a:spcAft>
                <a:spcPts val="0"/>
              </a:spcAft>
              <a:buNone/>
            </a:pPr>
            <a:endParaRPr sz="2350">
              <a:highlight>
                <a:srgbClr val="FFFFFF"/>
              </a:highlight>
            </a:endParaRPr>
          </a:p>
        </p:txBody>
      </p:sp>
      <p:pic>
        <p:nvPicPr>
          <p:cNvPr id="63" name="Google Shape;63;p13"/>
          <p:cNvPicPr preferRelativeResize="0"/>
          <p:nvPr/>
        </p:nvPicPr>
        <p:blipFill rotWithShape="1">
          <a:blip r:embed="rId3">
            <a:alphaModFix/>
          </a:blip>
          <a:srcRect l="10547" t="47945" r="40000" b="31993"/>
          <a:stretch/>
        </p:blipFill>
        <p:spPr>
          <a:xfrm>
            <a:off x="252887" y="2347150"/>
            <a:ext cx="8638225" cy="1970125"/>
          </a:xfrm>
          <a:prstGeom prst="rect">
            <a:avLst/>
          </a:prstGeom>
          <a:noFill/>
          <a:ln>
            <a:noFill/>
          </a:ln>
        </p:spPr>
      </p:pic>
      <p:sp>
        <p:nvSpPr>
          <p:cNvPr id="64" name="Google Shape;64;p13"/>
          <p:cNvSpPr txBox="1"/>
          <p:nvPr/>
        </p:nvSpPr>
        <p:spPr>
          <a:xfrm>
            <a:off x="1783925" y="165475"/>
            <a:ext cx="53814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AU" sz="2700" b="1">
                <a:latin typeface="Average"/>
                <a:ea typeface="Average"/>
                <a:cs typeface="Average"/>
                <a:sym typeface="Average"/>
              </a:rPr>
              <a:t>Anaerobic Fermentation</a:t>
            </a:r>
            <a:endParaRPr sz="2700" b="1">
              <a:latin typeface="Average"/>
              <a:ea typeface="Average"/>
              <a:cs typeface="Average"/>
              <a:sym typeface="Averag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777575" y="174838"/>
            <a:ext cx="7852200" cy="613438"/>
          </a:xfrm>
          <a:prstGeom prst="rect">
            <a:avLst/>
          </a:prstGeom>
          <a:noFill/>
          <a:ln>
            <a:noFill/>
          </a:ln>
        </p:spPr>
        <p:txBody>
          <a:bodyPr spcFirstLastPara="1" wrap="square" lIns="91425" tIns="91425" rIns="91425" bIns="91425" anchor="ctr" anchorCtr="0">
            <a:normAutofit fontScale="90000"/>
          </a:bodyPr>
          <a:lstStyle/>
          <a:p>
            <a:pPr marL="0" lvl="0" indent="0" algn="ctr" rtl="0">
              <a:lnSpc>
                <a:spcPct val="100000"/>
              </a:lnSpc>
              <a:spcBef>
                <a:spcPts val="0"/>
              </a:spcBef>
              <a:spcAft>
                <a:spcPts val="0"/>
              </a:spcAft>
              <a:buSzPct val="111111"/>
              <a:buNone/>
            </a:pPr>
            <a:r>
              <a:rPr lang="en-AU">
                <a:solidFill>
                  <a:schemeClr val="lt1"/>
                </a:solidFill>
              </a:rPr>
              <a:t>What is Biofuel</a:t>
            </a:r>
            <a:endParaRPr>
              <a:solidFill>
                <a:schemeClr val="lt1"/>
              </a:solidFill>
            </a:endParaRPr>
          </a:p>
        </p:txBody>
      </p:sp>
      <p:sp>
        <p:nvSpPr>
          <p:cNvPr id="70" name="Google Shape;70;p14"/>
          <p:cNvSpPr/>
          <p:nvPr/>
        </p:nvSpPr>
        <p:spPr>
          <a:xfrm>
            <a:off x="121175" y="788275"/>
            <a:ext cx="5708700" cy="4131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AU" sz="1800" b="0" i="0" u="none" strike="noStrike" cap="none">
                <a:solidFill>
                  <a:srgbClr val="000000"/>
                </a:solidFill>
                <a:latin typeface="Times New Roman"/>
                <a:ea typeface="Times New Roman"/>
                <a:cs typeface="Times New Roman"/>
                <a:sym typeface="Times New Roman"/>
              </a:rPr>
              <a:t>Biofuels are made from organic material known as biomass, which is plant and animal waste</a:t>
            </a:r>
            <a:r>
              <a:rPr lang="en-AU" sz="1800">
                <a:latin typeface="Times New Roman"/>
                <a:ea typeface="Times New Roman"/>
                <a:cs typeface="Times New Roman"/>
                <a:sym typeface="Times New Roman"/>
              </a:rPr>
              <a:t> m</a:t>
            </a:r>
            <a:r>
              <a:rPr lang="en-AU" sz="1800" b="0" i="0" u="none" strike="noStrike" cap="none">
                <a:solidFill>
                  <a:srgbClr val="000000"/>
                </a:solidFill>
                <a:latin typeface="Times New Roman"/>
                <a:ea typeface="Times New Roman"/>
                <a:cs typeface="Times New Roman"/>
                <a:sym typeface="Times New Roman"/>
              </a:rPr>
              <a:t>aterial</a:t>
            </a:r>
            <a:endParaRPr sz="1600"/>
          </a:p>
          <a:p>
            <a:pPr marL="0" lvl="0" indent="0" algn="l" rtl="0">
              <a:spcBef>
                <a:spcPts val="0"/>
              </a:spcBef>
              <a:spcAft>
                <a:spcPts val="0"/>
              </a:spcAft>
              <a:buNone/>
            </a:pPr>
            <a:endParaRPr sz="1800" b="1">
              <a:latin typeface="Times New Roman"/>
              <a:ea typeface="Times New Roman"/>
              <a:cs typeface="Times New Roman"/>
              <a:sym typeface="Times New Roman"/>
            </a:endParaRPr>
          </a:p>
          <a:p>
            <a:pPr marL="0" lvl="0" indent="0" algn="l" rtl="0">
              <a:spcBef>
                <a:spcPts val="0"/>
              </a:spcBef>
              <a:spcAft>
                <a:spcPts val="0"/>
              </a:spcAft>
              <a:buNone/>
            </a:pPr>
            <a:r>
              <a:rPr lang="en-AU" sz="1800" b="1">
                <a:latin typeface="Times New Roman"/>
                <a:ea typeface="Times New Roman"/>
                <a:cs typeface="Times New Roman"/>
                <a:sym typeface="Times New Roman"/>
              </a:rPr>
              <a:t>Sources of biomass:</a:t>
            </a:r>
            <a:endParaRPr sz="1800" b="1">
              <a:latin typeface="Times New Roman"/>
              <a:ea typeface="Times New Roman"/>
              <a:cs typeface="Times New Roman"/>
              <a:sym typeface="Times New Roman"/>
            </a:endParaRPr>
          </a:p>
          <a:p>
            <a:pPr marL="0" lvl="0" indent="0" algn="l" rtl="0">
              <a:spcBef>
                <a:spcPts val="0"/>
              </a:spcBef>
              <a:spcAft>
                <a:spcPts val="0"/>
              </a:spcAft>
              <a:buNone/>
            </a:pPr>
            <a:r>
              <a:rPr lang="en-AU" sz="1800">
                <a:latin typeface="Times New Roman"/>
                <a:ea typeface="Times New Roman"/>
                <a:cs typeface="Times New Roman"/>
                <a:sym typeface="Times New Roman"/>
              </a:rPr>
              <a:t>Biomass can be sourced in large amounts from industries such as agriculture, food</a:t>
            </a:r>
            <a:r>
              <a:rPr lang="en-AU" sz="1600"/>
              <a:t>, </a:t>
            </a:r>
            <a:r>
              <a:rPr lang="en-AU" sz="1800">
                <a:latin typeface="Times New Roman"/>
                <a:ea typeface="Times New Roman"/>
                <a:cs typeface="Times New Roman"/>
                <a:sym typeface="Times New Roman"/>
              </a:rPr>
              <a:t>manufacturing, and forestry. </a:t>
            </a:r>
            <a:endParaRPr sz="1600"/>
          </a:p>
          <a:p>
            <a:pPr marL="0" lvl="0" indent="0" algn="l" rtl="0">
              <a:spcBef>
                <a:spcPts val="0"/>
              </a:spcBef>
              <a:spcAft>
                <a:spcPts val="0"/>
              </a:spcAft>
              <a:buNone/>
            </a:pPr>
            <a:endParaRPr sz="1800">
              <a:latin typeface="Times New Roman"/>
              <a:ea typeface="Times New Roman"/>
              <a:cs typeface="Times New Roman"/>
              <a:sym typeface="Times New Roman"/>
            </a:endParaRPr>
          </a:p>
          <a:p>
            <a:pPr marL="0" lvl="0" indent="0" algn="l" rtl="0">
              <a:spcBef>
                <a:spcPts val="0"/>
              </a:spcBef>
              <a:spcAft>
                <a:spcPts val="0"/>
              </a:spcAft>
              <a:buNone/>
            </a:pPr>
            <a:r>
              <a:rPr lang="en-AU" sz="1800" b="1">
                <a:latin typeface="Times New Roman"/>
                <a:ea typeface="Times New Roman"/>
                <a:cs typeface="Times New Roman"/>
                <a:sym typeface="Times New Roman"/>
              </a:rPr>
              <a:t>Examples of biomass: </a:t>
            </a:r>
            <a:r>
              <a:rPr lang="en-AU" sz="1800">
                <a:latin typeface="Times New Roman"/>
                <a:ea typeface="Times New Roman"/>
                <a:cs typeface="Times New Roman"/>
                <a:sym typeface="Times New Roman"/>
              </a:rPr>
              <a:t>Edible grains such as corn and sugarcane, and non-edible crops such as waste wood and</a:t>
            </a:r>
            <a:endParaRPr sz="1600"/>
          </a:p>
          <a:p>
            <a:pPr marL="0" lvl="0" indent="0" algn="l" rtl="0">
              <a:spcBef>
                <a:spcPts val="0"/>
              </a:spcBef>
              <a:spcAft>
                <a:spcPts val="0"/>
              </a:spcAft>
              <a:buNone/>
            </a:pPr>
            <a:r>
              <a:rPr lang="en-AU" sz="1800">
                <a:latin typeface="Times New Roman"/>
                <a:ea typeface="Times New Roman"/>
                <a:cs typeface="Times New Roman"/>
                <a:sym typeface="Times New Roman"/>
              </a:rPr>
              <a:t>waste paper.</a:t>
            </a:r>
            <a:endParaRPr sz="1800">
              <a:latin typeface="Times New Roman"/>
              <a:ea typeface="Times New Roman"/>
              <a:cs typeface="Times New Roman"/>
              <a:sym typeface="Times New Roman"/>
            </a:endParaRPr>
          </a:p>
          <a:p>
            <a:pPr marL="0" lvl="0" indent="0" algn="l" rtl="0">
              <a:spcBef>
                <a:spcPts val="0"/>
              </a:spcBef>
              <a:spcAft>
                <a:spcPts val="0"/>
              </a:spcAft>
              <a:buNone/>
            </a:pPr>
            <a:endParaRPr sz="160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000000"/>
              </a:solidFill>
              <a:latin typeface="Arial"/>
              <a:ea typeface="Arial"/>
              <a:cs typeface="Arial"/>
              <a:sym typeface="Arial"/>
            </a:endParaRPr>
          </a:p>
        </p:txBody>
      </p:sp>
      <p:pic>
        <p:nvPicPr>
          <p:cNvPr id="71" name="Google Shape;71;p14"/>
          <p:cNvPicPr preferRelativeResize="0"/>
          <p:nvPr/>
        </p:nvPicPr>
        <p:blipFill>
          <a:blip r:embed="rId3">
            <a:alphaModFix/>
          </a:blip>
          <a:stretch>
            <a:fillRect/>
          </a:stretch>
        </p:blipFill>
        <p:spPr>
          <a:xfrm>
            <a:off x="5959300" y="940675"/>
            <a:ext cx="3032299" cy="33898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5"/>
        <p:cNvGrpSpPr/>
        <p:nvPr/>
      </p:nvGrpSpPr>
      <p:grpSpPr>
        <a:xfrm>
          <a:off x="0" y="0"/>
          <a:ext cx="0" cy="0"/>
          <a:chOff x="0" y="0"/>
          <a:chExt cx="0" cy="0"/>
        </a:xfrm>
      </p:grpSpPr>
      <p:sp>
        <p:nvSpPr>
          <p:cNvPr id="76" name="Google Shape;76;p15"/>
          <p:cNvSpPr/>
          <p:nvPr/>
        </p:nvSpPr>
        <p:spPr>
          <a:xfrm>
            <a:off x="143076" y="351575"/>
            <a:ext cx="8219700" cy="41319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AU" sz="1800" b="1">
                <a:latin typeface="Times New Roman"/>
                <a:ea typeface="Times New Roman"/>
                <a:cs typeface="Times New Roman"/>
                <a:sym typeface="Times New Roman"/>
              </a:rPr>
              <a:t>Types of biofuels</a:t>
            </a:r>
            <a:endParaRPr sz="1800" b="1">
              <a:latin typeface="Times New Roman"/>
              <a:ea typeface="Times New Roman"/>
              <a:cs typeface="Times New Roman"/>
              <a:sym typeface="Times New Roman"/>
            </a:endParaRPr>
          </a:p>
          <a:p>
            <a:pPr marL="0" lvl="0" indent="0" algn="l" rtl="0">
              <a:spcBef>
                <a:spcPts val="0"/>
              </a:spcBef>
              <a:spcAft>
                <a:spcPts val="0"/>
              </a:spcAft>
              <a:buNone/>
            </a:pPr>
            <a:r>
              <a:rPr lang="en-AU" sz="1600" b="1">
                <a:latin typeface="Times New Roman"/>
                <a:ea typeface="Times New Roman"/>
                <a:cs typeface="Times New Roman"/>
                <a:sym typeface="Times New Roman"/>
              </a:rPr>
              <a:t>Bioethanol, Biogas, and Biodiesel.</a:t>
            </a:r>
            <a:endParaRPr sz="1600" b="1">
              <a:latin typeface="Times New Roman"/>
              <a:ea typeface="Times New Roman"/>
              <a:cs typeface="Times New Roman"/>
              <a:sym typeface="Times New Roman"/>
            </a:endParaRPr>
          </a:p>
          <a:p>
            <a:pPr marL="0" lvl="0" indent="0" algn="l" rtl="0">
              <a:spcBef>
                <a:spcPts val="0"/>
              </a:spcBef>
              <a:spcAft>
                <a:spcPts val="0"/>
              </a:spcAft>
              <a:buNone/>
            </a:pPr>
            <a:r>
              <a:rPr lang="en-AU" sz="1600">
                <a:latin typeface="Times New Roman"/>
                <a:ea typeface="Times New Roman"/>
                <a:cs typeface="Times New Roman"/>
                <a:sym typeface="Times New Roman"/>
              </a:rPr>
              <a:t>The difference between bioethanol and biodiesel is simply the process by which they are made. </a:t>
            </a:r>
            <a:r>
              <a:rPr lang="en-AU" sz="1600" b="1">
                <a:latin typeface="Times New Roman"/>
                <a:ea typeface="Times New Roman"/>
                <a:cs typeface="Times New Roman"/>
                <a:sym typeface="Times New Roman"/>
              </a:rPr>
              <a:t>Bioethanol</a:t>
            </a:r>
            <a:r>
              <a:rPr lang="en-AU" sz="1600">
                <a:latin typeface="Times New Roman"/>
                <a:ea typeface="Times New Roman"/>
                <a:cs typeface="Times New Roman"/>
                <a:sym typeface="Times New Roman"/>
              </a:rPr>
              <a:t> is derived from the </a:t>
            </a:r>
            <a:r>
              <a:rPr lang="en-AU" sz="1600" b="1">
                <a:latin typeface="Times New Roman"/>
                <a:ea typeface="Times New Roman"/>
                <a:cs typeface="Times New Roman"/>
                <a:sym typeface="Times New Roman"/>
              </a:rPr>
              <a:t>fermentation of plant sugars</a:t>
            </a:r>
            <a:r>
              <a:rPr lang="en-AU" sz="1600">
                <a:latin typeface="Times New Roman"/>
                <a:ea typeface="Times New Roman"/>
                <a:cs typeface="Times New Roman"/>
                <a:sym typeface="Times New Roman"/>
              </a:rPr>
              <a:t> (carbohydrates), while biodiesel is produced via the </a:t>
            </a:r>
            <a:r>
              <a:rPr lang="en-AU" sz="1600" b="1">
                <a:latin typeface="Times New Roman"/>
                <a:ea typeface="Times New Roman"/>
                <a:cs typeface="Times New Roman"/>
                <a:sym typeface="Times New Roman"/>
              </a:rPr>
              <a:t>formation of fatty acids from natural oils</a:t>
            </a:r>
            <a:r>
              <a:rPr lang="en-AU" sz="1600">
                <a:latin typeface="Times New Roman"/>
                <a:ea typeface="Times New Roman"/>
                <a:cs typeface="Times New Roman"/>
                <a:sym typeface="Times New Roman"/>
              </a:rPr>
              <a:t> like animal fats and vegetable oil (lipids and fats).</a:t>
            </a:r>
            <a:endParaRPr sz="1600">
              <a:latin typeface="Times New Roman"/>
              <a:ea typeface="Times New Roman"/>
              <a:cs typeface="Times New Roman"/>
              <a:sym typeface="Times New Roman"/>
            </a:endParaRPr>
          </a:p>
          <a:p>
            <a:pPr marL="0" lvl="0" indent="0" algn="ctr" rtl="0">
              <a:spcBef>
                <a:spcPts val="0"/>
              </a:spcBef>
              <a:spcAft>
                <a:spcPts val="0"/>
              </a:spcAft>
              <a:buNone/>
            </a:pPr>
            <a:endParaRPr sz="1600" b="1">
              <a:latin typeface="Times New Roman"/>
              <a:ea typeface="Times New Roman"/>
              <a:cs typeface="Times New Roman"/>
              <a:sym typeface="Times New Roman"/>
            </a:endParaRPr>
          </a:p>
          <a:p>
            <a:pPr marL="0" lvl="0" indent="0" algn="ctr" rtl="0">
              <a:spcBef>
                <a:spcPts val="0"/>
              </a:spcBef>
              <a:spcAft>
                <a:spcPts val="0"/>
              </a:spcAft>
              <a:buClr>
                <a:srgbClr val="000000"/>
              </a:buClr>
              <a:buFont typeface="Arial"/>
              <a:buNone/>
            </a:pPr>
            <a:r>
              <a:rPr lang="en-AU" sz="1800" b="1">
                <a:latin typeface="Times New Roman"/>
                <a:ea typeface="Times New Roman"/>
                <a:cs typeface="Times New Roman"/>
                <a:sym typeface="Times New Roman"/>
              </a:rPr>
              <a:t>Advantages of Biofuels</a:t>
            </a:r>
            <a:endParaRPr sz="1800" b="1">
              <a:latin typeface="Times New Roman"/>
              <a:ea typeface="Times New Roman"/>
              <a:cs typeface="Times New Roman"/>
              <a:sym typeface="Times New Roman"/>
            </a:endParaRPr>
          </a:p>
          <a:p>
            <a:pPr marL="0" lvl="0" indent="0" algn="l" rtl="0">
              <a:spcBef>
                <a:spcPts val="0"/>
              </a:spcBef>
              <a:spcAft>
                <a:spcPts val="0"/>
              </a:spcAft>
              <a:buClr>
                <a:srgbClr val="000000"/>
              </a:buClr>
              <a:buFont typeface="Arial"/>
              <a:buNone/>
            </a:pPr>
            <a:r>
              <a:rPr lang="en-AU" sz="1600">
                <a:latin typeface="Times New Roman"/>
                <a:ea typeface="Times New Roman"/>
                <a:cs typeface="Times New Roman"/>
                <a:sym typeface="Times New Roman"/>
              </a:rPr>
              <a:t>1. An alternative to  fossil fuels like coal and gas, which are non-renewable.</a:t>
            </a:r>
            <a:endParaRPr/>
          </a:p>
          <a:p>
            <a:pPr marL="0" lvl="0" indent="0" algn="l" rtl="0">
              <a:spcBef>
                <a:spcPts val="0"/>
              </a:spcBef>
              <a:spcAft>
                <a:spcPts val="0"/>
              </a:spcAft>
              <a:buNone/>
            </a:pPr>
            <a:r>
              <a:rPr lang="en-AU" sz="1600">
                <a:latin typeface="Times New Roman"/>
                <a:ea typeface="Times New Roman"/>
                <a:cs typeface="Times New Roman"/>
                <a:sym typeface="Times New Roman"/>
              </a:rPr>
              <a:t>2. Raw material is readily available and can be easily replenished.</a:t>
            </a:r>
            <a:endParaRPr sz="1600">
              <a:latin typeface="Times New Roman"/>
              <a:ea typeface="Times New Roman"/>
              <a:cs typeface="Times New Roman"/>
              <a:sym typeface="Times New Roman"/>
            </a:endParaRPr>
          </a:p>
          <a:p>
            <a:pPr marL="0" lvl="0" indent="0" algn="l" rtl="0">
              <a:spcBef>
                <a:spcPts val="0"/>
              </a:spcBef>
              <a:spcAft>
                <a:spcPts val="0"/>
              </a:spcAft>
              <a:buNone/>
            </a:pPr>
            <a:r>
              <a:rPr lang="en-AU" sz="1600">
                <a:latin typeface="Times New Roman"/>
                <a:ea typeface="Times New Roman"/>
                <a:cs typeface="Times New Roman"/>
                <a:sym typeface="Times New Roman"/>
              </a:rPr>
              <a:t>3. Better for the environment, given that they are typically</a:t>
            </a:r>
            <a:r>
              <a:rPr lang="en-AU" sz="1600" b="1">
                <a:latin typeface="Times New Roman"/>
                <a:ea typeface="Times New Roman"/>
                <a:cs typeface="Times New Roman"/>
                <a:sym typeface="Times New Roman"/>
              </a:rPr>
              <a:t> carbon neutral. </a:t>
            </a:r>
            <a:endParaRPr sz="1600" b="1">
              <a:latin typeface="Times New Roman"/>
              <a:ea typeface="Times New Roman"/>
              <a:cs typeface="Times New Roman"/>
              <a:sym typeface="Times New Roman"/>
            </a:endParaRPr>
          </a:p>
          <a:p>
            <a:pPr marL="0" lvl="0" indent="0" algn="l" rtl="0">
              <a:spcBef>
                <a:spcPts val="0"/>
              </a:spcBef>
              <a:spcAft>
                <a:spcPts val="0"/>
              </a:spcAft>
              <a:buNone/>
            </a:pPr>
            <a:r>
              <a:rPr lang="en-AU" sz="1600">
                <a:latin typeface="Times New Roman"/>
                <a:ea typeface="Times New Roman"/>
                <a:cs typeface="Times New Roman"/>
                <a:sym typeface="Times New Roman"/>
              </a:rPr>
              <a:t>4. Biofuels can also be stored and used for energy generation.</a:t>
            </a:r>
            <a:endParaRPr sz="1600">
              <a:latin typeface="Times New Roman"/>
              <a:ea typeface="Times New Roman"/>
              <a:cs typeface="Times New Roman"/>
              <a:sym typeface="Times New Roman"/>
            </a:endParaRPr>
          </a:p>
          <a:p>
            <a:pPr marL="0" lvl="0" indent="0" algn="l" rtl="0">
              <a:spcBef>
                <a:spcPts val="0"/>
              </a:spcBef>
              <a:spcAft>
                <a:spcPts val="0"/>
              </a:spcAft>
              <a:buNone/>
            </a:pPr>
            <a:r>
              <a:rPr lang="en-AU" sz="1600" b="1">
                <a:latin typeface="Times New Roman"/>
                <a:ea typeface="Times New Roman"/>
                <a:cs typeface="Times New Roman"/>
                <a:sym typeface="Times New Roman"/>
              </a:rPr>
              <a:t>Note:</a:t>
            </a:r>
            <a:r>
              <a:rPr lang="en-AU" sz="1600">
                <a:latin typeface="Times New Roman"/>
                <a:ea typeface="Times New Roman"/>
                <a:cs typeface="Times New Roman"/>
                <a:sym typeface="Times New Roman"/>
              </a:rPr>
              <a:t> Biofuels are </a:t>
            </a:r>
            <a:r>
              <a:rPr lang="en-AU" sz="1600" b="1">
                <a:latin typeface="Times New Roman"/>
                <a:ea typeface="Times New Roman"/>
                <a:cs typeface="Times New Roman"/>
                <a:sym typeface="Times New Roman"/>
              </a:rPr>
              <a:t>carbon neutral</a:t>
            </a:r>
            <a:r>
              <a:rPr lang="en-AU" sz="1600">
                <a:latin typeface="Times New Roman"/>
                <a:ea typeface="Times New Roman"/>
                <a:cs typeface="Times New Roman"/>
                <a:sym typeface="Times New Roman"/>
              </a:rPr>
              <a:t> because the carbon dioxide that is released during combustion was originally captured by the plant during photosynthesis. The carbon, therefore, is cycled back into the atmosphere and can be used again as an input for other photosynthesising plants in the future. So,  there is no net increase in the amount of CO2 released into the atmosphere</a:t>
            </a:r>
            <a:endParaRPr sz="1600">
              <a:latin typeface="Times New Roman"/>
              <a:ea typeface="Times New Roman"/>
              <a:cs typeface="Times New Roman"/>
              <a:sym typeface="Times New Roman"/>
            </a:endParaRPr>
          </a:p>
          <a:p>
            <a:pPr marL="0" lvl="0" indent="0" algn="l" rtl="0">
              <a:spcBef>
                <a:spcPts val="0"/>
              </a:spcBef>
              <a:spcAft>
                <a:spcPts val="0"/>
              </a:spcAft>
              <a:buClr>
                <a:srgbClr val="000000"/>
              </a:buClr>
              <a:buFont typeface="Arial"/>
              <a:buNone/>
            </a:pPr>
            <a:endParaRPr sz="1600">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0"/>
        <p:cNvGrpSpPr/>
        <p:nvPr/>
      </p:nvGrpSpPr>
      <p:grpSpPr>
        <a:xfrm>
          <a:off x="0" y="0"/>
          <a:ext cx="0" cy="0"/>
          <a:chOff x="0" y="0"/>
          <a:chExt cx="0" cy="0"/>
        </a:xfrm>
      </p:grpSpPr>
      <p:sp>
        <p:nvSpPr>
          <p:cNvPr id="81" name="Google Shape;81;p16"/>
          <p:cNvSpPr/>
          <p:nvPr/>
        </p:nvSpPr>
        <p:spPr>
          <a:xfrm>
            <a:off x="131674" y="1011575"/>
            <a:ext cx="5049925" cy="4131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000000"/>
              </a:solidFill>
              <a:latin typeface="Arial"/>
              <a:ea typeface="Arial"/>
              <a:cs typeface="Arial"/>
              <a:sym typeface="Arial"/>
            </a:endParaRPr>
          </a:p>
        </p:txBody>
      </p:sp>
      <p:pic>
        <p:nvPicPr>
          <p:cNvPr id="82" name="Google Shape;82;p16"/>
          <p:cNvPicPr preferRelativeResize="0"/>
          <p:nvPr/>
        </p:nvPicPr>
        <p:blipFill rotWithShape="1">
          <a:blip r:embed="rId3">
            <a:alphaModFix/>
          </a:blip>
          <a:srcRect l="28675" t="24970" r="12212" b="42614"/>
          <a:stretch/>
        </p:blipFill>
        <p:spPr>
          <a:xfrm>
            <a:off x="106075" y="688600"/>
            <a:ext cx="8931851" cy="3205574"/>
          </a:xfrm>
          <a:prstGeom prst="rect">
            <a:avLst/>
          </a:prstGeom>
          <a:noFill/>
          <a:ln>
            <a:noFill/>
          </a:ln>
        </p:spPr>
      </p:pic>
      <p:sp>
        <p:nvSpPr>
          <p:cNvPr id="83" name="Google Shape;83;p16"/>
          <p:cNvSpPr txBox="1"/>
          <p:nvPr/>
        </p:nvSpPr>
        <p:spPr>
          <a:xfrm>
            <a:off x="2697350" y="185125"/>
            <a:ext cx="37938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AU" sz="2100" b="1">
                <a:latin typeface="Times New Roman"/>
                <a:ea typeface="Times New Roman"/>
                <a:cs typeface="Times New Roman"/>
                <a:sym typeface="Times New Roman"/>
              </a:rPr>
              <a:t>Biofuels are carbon neutral</a:t>
            </a:r>
            <a:r>
              <a:rPr lang="en-AU" sz="1600">
                <a:latin typeface="Times New Roman"/>
                <a:ea typeface="Times New Roman"/>
                <a:cs typeface="Times New Roman"/>
                <a:sym typeface="Times New Roman"/>
              </a:rPr>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7"/>
        <p:cNvGrpSpPr/>
        <p:nvPr/>
      </p:nvGrpSpPr>
      <p:grpSpPr>
        <a:xfrm>
          <a:off x="0" y="0"/>
          <a:ext cx="0" cy="0"/>
          <a:chOff x="0" y="0"/>
          <a:chExt cx="0" cy="0"/>
        </a:xfrm>
      </p:grpSpPr>
      <p:sp>
        <p:nvSpPr>
          <p:cNvPr id="88" name="Google Shape;88;p17"/>
          <p:cNvSpPr txBox="1"/>
          <p:nvPr/>
        </p:nvSpPr>
        <p:spPr>
          <a:xfrm>
            <a:off x="1321125" y="297675"/>
            <a:ext cx="69813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AU" sz="2300" b="1">
                <a:latin typeface="Average"/>
                <a:ea typeface="Average"/>
                <a:cs typeface="Average"/>
                <a:sym typeface="Average"/>
              </a:rPr>
              <a:t>Applications of anaerobic fermentation of Biomass</a:t>
            </a:r>
            <a:endParaRPr sz="2300" b="1">
              <a:latin typeface="Average"/>
              <a:ea typeface="Average"/>
              <a:cs typeface="Average"/>
              <a:sym typeface="Average"/>
            </a:endParaRPr>
          </a:p>
        </p:txBody>
      </p:sp>
      <p:sp>
        <p:nvSpPr>
          <p:cNvPr id="89" name="Google Shape;89;p17"/>
          <p:cNvSpPr txBox="1"/>
          <p:nvPr/>
        </p:nvSpPr>
        <p:spPr>
          <a:xfrm>
            <a:off x="264450" y="1004900"/>
            <a:ext cx="8659500" cy="31902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1400"/>
              </a:spcBef>
              <a:spcAft>
                <a:spcPts val="0"/>
              </a:spcAft>
              <a:buNone/>
            </a:pPr>
            <a:r>
              <a:rPr lang="en-AU" sz="1700">
                <a:highlight>
                  <a:srgbClr val="FFFFFF"/>
                </a:highlight>
              </a:rPr>
              <a:t>Anaerobic fermentation is a very effective method of treating high moisture content organic wastes, and many implementations of anaerobic fermentation are driven by waste management needs, with biogas as a valuable by-product. Following are the applications of anaerobic fermentation of biomass: </a:t>
            </a:r>
            <a:endParaRPr sz="1700">
              <a:highlight>
                <a:srgbClr val="FFFFFF"/>
              </a:highlight>
            </a:endParaRPr>
          </a:p>
          <a:p>
            <a:pPr marL="457200" lvl="0" indent="-336550" algn="l" rtl="0">
              <a:lnSpc>
                <a:spcPct val="140000"/>
              </a:lnSpc>
              <a:spcBef>
                <a:spcPts val="1400"/>
              </a:spcBef>
              <a:spcAft>
                <a:spcPts val="0"/>
              </a:spcAft>
              <a:buSzPts val="1700"/>
              <a:buAutoNum type="arabicPeriod"/>
            </a:pPr>
            <a:r>
              <a:rPr lang="en-AU" sz="1700">
                <a:highlight>
                  <a:srgbClr val="FFFFFF"/>
                </a:highlight>
              </a:rPr>
              <a:t>Fermentation of forest and industrial residues: Raw materials containing sugars can be used as fermentation substrates. </a:t>
            </a:r>
            <a:endParaRPr sz="1700">
              <a:highlight>
                <a:srgbClr val="FFFFFF"/>
              </a:highlight>
            </a:endParaRPr>
          </a:p>
          <a:p>
            <a:pPr marL="457200" lvl="0" indent="-336550" algn="l" rtl="0">
              <a:lnSpc>
                <a:spcPct val="140000"/>
              </a:lnSpc>
              <a:spcBef>
                <a:spcPts val="0"/>
              </a:spcBef>
              <a:spcAft>
                <a:spcPts val="0"/>
              </a:spcAft>
              <a:buSzPts val="1700"/>
              <a:buAutoNum type="arabicPeriod"/>
            </a:pPr>
            <a:r>
              <a:rPr lang="en-AU" sz="1700">
                <a:highlight>
                  <a:srgbClr val="FFFFFF"/>
                </a:highlight>
              </a:rPr>
              <a:t>Fermentation of agricultural wastes: Agricultural wastes are cost effective, renewable and abundant. </a:t>
            </a:r>
            <a:endParaRPr sz="1150">
              <a:highlight>
                <a:srgbClr val="FFFFFF"/>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3"/>
        <p:cNvGrpSpPr/>
        <p:nvPr/>
      </p:nvGrpSpPr>
      <p:grpSpPr>
        <a:xfrm>
          <a:off x="0" y="0"/>
          <a:ext cx="0" cy="0"/>
          <a:chOff x="0" y="0"/>
          <a:chExt cx="0" cy="0"/>
        </a:xfrm>
      </p:grpSpPr>
      <p:sp>
        <p:nvSpPr>
          <p:cNvPr id="94" name="Google Shape;94;p18"/>
          <p:cNvSpPr/>
          <p:nvPr/>
        </p:nvSpPr>
        <p:spPr>
          <a:xfrm>
            <a:off x="222700" y="340200"/>
            <a:ext cx="8397300" cy="4043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AU" sz="1900" b="1"/>
              <a:t>Steps for the production of bioethanol</a:t>
            </a:r>
            <a:endParaRPr sz="1900" b="1"/>
          </a:p>
          <a:p>
            <a:pPr marL="0" lvl="0" indent="0" algn="ctr" rtl="0">
              <a:spcBef>
                <a:spcPts val="0"/>
              </a:spcBef>
              <a:spcAft>
                <a:spcPts val="0"/>
              </a:spcAft>
              <a:buNone/>
            </a:pPr>
            <a:endParaRPr sz="1700" b="1"/>
          </a:p>
          <a:p>
            <a:pPr marL="0" lvl="0" indent="0" algn="l" rtl="0">
              <a:spcBef>
                <a:spcPts val="0"/>
              </a:spcBef>
              <a:spcAft>
                <a:spcPts val="0"/>
              </a:spcAft>
              <a:buNone/>
            </a:pPr>
            <a:r>
              <a:rPr lang="en-AU" b="1"/>
              <a:t>Step 1:</a:t>
            </a:r>
            <a:r>
              <a:rPr lang="en-AU"/>
              <a:t> The deconstruction of the original biomass: The biomass is treated to break it down to a point that increases its surface area</a:t>
            </a:r>
            <a:endParaRPr/>
          </a:p>
          <a:p>
            <a:pPr marL="0" lvl="0" indent="0" algn="l" rtl="0">
              <a:spcBef>
                <a:spcPts val="0"/>
              </a:spcBef>
              <a:spcAft>
                <a:spcPts val="0"/>
              </a:spcAft>
              <a:buNone/>
            </a:pPr>
            <a:r>
              <a:rPr lang="en-AU"/>
              <a:t>enough to make the fermentation process more efficient. This is done by breaking down the cell wall and cellulose. Cell wall is broken down by enzyme breakdown, exposure to acids, mashing, grinding or heating.</a:t>
            </a:r>
            <a:endParaRPr/>
          </a:p>
          <a:p>
            <a:pPr marL="0" lvl="0" indent="0" algn="l" rtl="0">
              <a:spcBef>
                <a:spcPts val="0"/>
              </a:spcBef>
              <a:spcAft>
                <a:spcPts val="0"/>
              </a:spcAft>
              <a:buNone/>
            </a:pPr>
            <a:endParaRPr/>
          </a:p>
          <a:p>
            <a:pPr marL="0" lvl="0" indent="0" algn="l" rtl="0">
              <a:spcBef>
                <a:spcPts val="0"/>
              </a:spcBef>
              <a:spcAft>
                <a:spcPts val="0"/>
              </a:spcAft>
              <a:buNone/>
            </a:pPr>
            <a:r>
              <a:rPr lang="en-AU" b="1"/>
              <a:t>Step 2:</a:t>
            </a:r>
            <a:r>
              <a:rPr lang="en-AU"/>
              <a:t> Enzyme-catalysed hydrolysis of complex sugars: The broken down biomass is then exposed to enzymes (such as amylase) which break</a:t>
            </a:r>
            <a:endParaRPr/>
          </a:p>
          <a:p>
            <a:pPr marL="0" lvl="0" indent="0" algn="l" rtl="0">
              <a:spcBef>
                <a:spcPts val="0"/>
              </a:spcBef>
              <a:spcAft>
                <a:spcPts val="0"/>
              </a:spcAft>
              <a:buNone/>
            </a:pPr>
            <a:r>
              <a:rPr lang="en-AU"/>
              <a:t>down the starch and cellulose and convert them into glucose and other sugars.</a:t>
            </a:r>
            <a:endParaRPr/>
          </a:p>
          <a:p>
            <a:pPr marL="0" lvl="0" indent="0" algn="l" rtl="0">
              <a:spcBef>
                <a:spcPts val="0"/>
              </a:spcBef>
              <a:spcAft>
                <a:spcPts val="0"/>
              </a:spcAft>
              <a:buNone/>
            </a:pPr>
            <a:r>
              <a:rPr lang="en-AU"/>
              <a:t>This breaking down of polysaccharides is aided by the presence of water in a process</a:t>
            </a:r>
            <a:endParaRPr/>
          </a:p>
          <a:p>
            <a:pPr marL="0" lvl="0" indent="0" algn="l" rtl="0">
              <a:spcBef>
                <a:spcPts val="0"/>
              </a:spcBef>
              <a:spcAft>
                <a:spcPts val="0"/>
              </a:spcAft>
              <a:buNone/>
            </a:pPr>
            <a:r>
              <a:rPr lang="en-AU"/>
              <a:t>known as hydrolysis.</a:t>
            </a:r>
            <a:endParaRPr/>
          </a:p>
          <a:p>
            <a:pPr marL="0" lvl="0" indent="0" algn="l" rtl="0">
              <a:spcBef>
                <a:spcPts val="0"/>
              </a:spcBef>
              <a:spcAft>
                <a:spcPts val="0"/>
              </a:spcAft>
              <a:buNone/>
            </a:pPr>
            <a:endParaRPr/>
          </a:p>
          <a:p>
            <a:pPr marL="0" lvl="0" indent="0" algn="l" rtl="0">
              <a:spcBef>
                <a:spcPts val="0"/>
              </a:spcBef>
              <a:spcAft>
                <a:spcPts val="0"/>
              </a:spcAft>
              <a:buNone/>
            </a:pPr>
            <a:r>
              <a:rPr lang="en-AU" b="1"/>
              <a:t>Step 3:</a:t>
            </a:r>
            <a:r>
              <a:rPr lang="en-AU"/>
              <a:t> Anaerobic fermentation to produce ethanol: Yeast is used to facilitate the anaerobic fermentation of the sugars produced in step 2. a large amount of ethanol is produced as a product of this fermentation.</a:t>
            </a:r>
            <a:endParaRPr/>
          </a:p>
          <a:p>
            <a:pPr marL="0" lvl="0" indent="0" algn="l" rtl="0">
              <a:spcBef>
                <a:spcPts val="0"/>
              </a:spcBef>
              <a:spcAft>
                <a:spcPts val="0"/>
              </a:spcAft>
              <a:buNone/>
            </a:pPr>
            <a:r>
              <a:rPr lang="en-AU" b="1"/>
              <a:t>Final step</a:t>
            </a:r>
            <a:r>
              <a:rPr lang="en-AU"/>
              <a:t>: Distillation and purification of the ethanol for use as fuel: The ethanol is distilled via the removal of water, converting it into a usable form called</a:t>
            </a:r>
            <a:endParaRPr/>
          </a:p>
          <a:p>
            <a:pPr marL="0" lvl="0" indent="0" algn="l" rtl="0">
              <a:spcBef>
                <a:spcPts val="0"/>
              </a:spcBef>
              <a:spcAft>
                <a:spcPts val="0"/>
              </a:spcAft>
              <a:buNone/>
            </a:pPr>
            <a:r>
              <a:rPr lang="en-AU"/>
              <a:t>biofuel. The biofuel is then purified</a:t>
            </a:r>
            <a:endParaRPr/>
          </a:p>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8"/>
        <p:cNvGrpSpPr/>
        <p:nvPr/>
      </p:nvGrpSpPr>
      <p:grpSpPr>
        <a:xfrm>
          <a:off x="0" y="0"/>
          <a:ext cx="0" cy="0"/>
          <a:chOff x="0" y="0"/>
          <a:chExt cx="0" cy="0"/>
        </a:xfrm>
      </p:grpSpPr>
      <p:sp>
        <p:nvSpPr>
          <p:cNvPr id="99" name="Google Shape;99;p19"/>
          <p:cNvSpPr/>
          <p:nvPr/>
        </p:nvSpPr>
        <p:spPr>
          <a:xfrm>
            <a:off x="131674" y="1011575"/>
            <a:ext cx="5049925" cy="4131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000000"/>
              </a:solidFill>
              <a:latin typeface="Arial"/>
              <a:ea typeface="Arial"/>
              <a:cs typeface="Arial"/>
              <a:sym typeface="Arial"/>
            </a:endParaRPr>
          </a:p>
        </p:txBody>
      </p:sp>
      <p:pic>
        <p:nvPicPr>
          <p:cNvPr id="100" name="Google Shape;100;p19"/>
          <p:cNvPicPr preferRelativeResize="0"/>
          <p:nvPr/>
        </p:nvPicPr>
        <p:blipFill rotWithShape="1">
          <a:blip r:embed="rId3">
            <a:alphaModFix/>
          </a:blip>
          <a:srcRect l="43475" t="13951" r="7928" b="49293"/>
          <a:stretch/>
        </p:blipFill>
        <p:spPr>
          <a:xfrm>
            <a:off x="0" y="1047600"/>
            <a:ext cx="8995151" cy="3825026"/>
          </a:xfrm>
          <a:prstGeom prst="rect">
            <a:avLst/>
          </a:prstGeom>
          <a:noFill/>
          <a:ln>
            <a:noFill/>
          </a:ln>
        </p:spPr>
      </p:pic>
      <p:sp>
        <p:nvSpPr>
          <p:cNvPr id="101" name="Google Shape;101;p19"/>
          <p:cNvSpPr txBox="1"/>
          <p:nvPr/>
        </p:nvSpPr>
        <p:spPr>
          <a:xfrm>
            <a:off x="456010" y="253650"/>
            <a:ext cx="7886100" cy="384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AU" sz="1900" b="1" i="0" u="none" strike="noStrike" cap="none">
                <a:solidFill>
                  <a:srgbClr val="000000"/>
                </a:solidFill>
              </a:rPr>
              <a:t>Comparison of steps involved to convert Biomass to Biofuel</a:t>
            </a:r>
            <a:endParaRPr sz="1900" b="1" i="0" u="none" strike="noStrike" cap="none">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5"/>
        <p:cNvGrpSpPr/>
        <p:nvPr/>
      </p:nvGrpSpPr>
      <p:grpSpPr>
        <a:xfrm>
          <a:off x="0" y="0"/>
          <a:ext cx="0" cy="0"/>
          <a:chOff x="0" y="0"/>
          <a:chExt cx="0" cy="0"/>
        </a:xfrm>
      </p:grpSpPr>
      <p:sp>
        <p:nvSpPr>
          <p:cNvPr id="106" name="Google Shape;106;p20"/>
          <p:cNvSpPr/>
          <p:nvPr/>
        </p:nvSpPr>
        <p:spPr>
          <a:xfrm>
            <a:off x="131674" y="1011575"/>
            <a:ext cx="5049925" cy="4131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000000"/>
              </a:solidFill>
              <a:latin typeface="Arial"/>
              <a:ea typeface="Arial"/>
              <a:cs typeface="Arial"/>
              <a:sym typeface="Arial"/>
            </a:endParaRPr>
          </a:p>
        </p:txBody>
      </p:sp>
      <p:sp>
        <p:nvSpPr>
          <p:cNvPr id="107" name="Google Shape;107;p20"/>
          <p:cNvSpPr txBox="1"/>
          <p:nvPr/>
        </p:nvSpPr>
        <p:spPr>
          <a:xfrm>
            <a:off x="2656636" y="262759"/>
            <a:ext cx="3489435"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endParaRPr sz="2000" b="1" i="0" u="none" strike="noStrike" cap="none">
              <a:solidFill>
                <a:srgbClr val="000000"/>
              </a:solidFill>
              <a:latin typeface="Times New Roman"/>
              <a:ea typeface="Times New Roman"/>
              <a:cs typeface="Times New Roman"/>
              <a:sym typeface="Times New Roman"/>
            </a:endParaRPr>
          </a:p>
        </p:txBody>
      </p:sp>
      <p:pic>
        <p:nvPicPr>
          <p:cNvPr id="108" name="Google Shape;108;p20"/>
          <p:cNvPicPr preferRelativeResize="0"/>
          <p:nvPr/>
        </p:nvPicPr>
        <p:blipFill rotWithShape="1">
          <a:blip r:embed="rId3">
            <a:alphaModFix/>
          </a:blip>
          <a:srcRect l="29102" t="17944" r="26669" b="28071"/>
          <a:stretch/>
        </p:blipFill>
        <p:spPr>
          <a:xfrm>
            <a:off x="1972450" y="168275"/>
            <a:ext cx="7004851" cy="4806950"/>
          </a:xfrm>
          <a:prstGeom prst="rect">
            <a:avLst/>
          </a:prstGeom>
          <a:noFill/>
          <a:ln>
            <a:noFill/>
          </a:ln>
        </p:spPr>
      </p:pic>
      <p:sp>
        <p:nvSpPr>
          <p:cNvPr id="109" name="Google Shape;109;p20"/>
          <p:cNvSpPr txBox="1"/>
          <p:nvPr/>
        </p:nvSpPr>
        <p:spPr>
          <a:xfrm>
            <a:off x="215150" y="882075"/>
            <a:ext cx="1581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1800" b="1">
                <a:latin typeface="Average"/>
                <a:ea typeface="Average"/>
                <a:cs typeface="Average"/>
                <a:sym typeface="Average"/>
              </a:rPr>
              <a:t>Pros and cons of Biofuels</a:t>
            </a:r>
            <a:endParaRPr sz="1800" b="1">
              <a:latin typeface="Average"/>
              <a:ea typeface="Average"/>
              <a:cs typeface="Average"/>
              <a:sym typeface="Average"/>
            </a:endParaRPr>
          </a:p>
        </p:txBody>
      </p:sp>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764</Words>
  <Application>Microsoft Office PowerPoint</Application>
  <PresentationFormat>On-screen Show (16:9)</PresentationFormat>
  <Paragraphs>60</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Times New Roman</vt:lpstr>
      <vt:lpstr>Oswald</vt:lpstr>
      <vt:lpstr>Average</vt:lpstr>
      <vt:lpstr>Arial</vt:lpstr>
      <vt:lpstr>Slate</vt:lpstr>
      <vt:lpstr>Learning Intention: To learn about uses and application of anaerobic fermentation for biofuel production Success Criteria: I can state the uses of anaerobic fermentation I can explain the process of production of biofuel from biomass.</vt:lpstr>
      <vt:lpstr>PowerPoint Presentation</vt:lpstr>
      <vt:lpstr>What is Biofuel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Intention: To learn about uses and application of anaerobic fermentation for biofuel production Success Criteria: I can state the uses of anaerobic fermentation I can explain the process of production of biofuel from biomass.</dc:title>
  <dc:creator>Eena Nanda</dc:creator>
  <cp:lastModifiedBy>Eena Nanda</cp:lastModifiedBy>
  <cp:revision>1</cp:revision>
  <dcterms:modified xsi:type="dcterms:W3CDTF">2022-05-05T11:51:43Z</dcterms:modified>
</cp:coreProperties>
</file>