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e53daedf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e53daedf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e53daedf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e53daedf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e53daf4e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e53daf4e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230896c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230896c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230896c6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230896c6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230896c6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230896c6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e53daedf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e53daedf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e53daedf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e53daedf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615449" y="653147"/>
            <a:ext cx="8370300" cy="1056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AU" b="1"/>
              <a:t>Factors affecting enzymes</a:t>
            </a:r>
            <a:endParaRPr b="1"/>
          </a:p>
        </p:txBody>
      </p:sp>
      <p:sp>
        <p:nvSpPr>
          <p:cNvPr id="85" name="Google Shape;85;p13"/>
          <p:cNvSpPr/>
          <p:nvPr/>
        </p:nvSpPr>
        <p:spPr>
          <a:xfrm>
            <a:off x="0" y="5926500"/>
            <a:ext cx="7461900" cy="9315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600"/>
              </a:spcBef>
              <a:spcAft>
                <a:spcPts val="600"/>
              </a:spcAft>
              <a:buSzPts val="1100"/>
              <a:buNone/>
            </a:pPr>
            <a:r>
              <a:rPr lang="en-AU" sz="1700" i="1">
                <a:solidFill>
                  <a:schemeClr val="dk1"/>
                </a:solidFill>
                <a:latin typeface="Calibri"/>
                <a:ea typeface="Calibri"/>
                <a:cs typeface="Calibri"/>
                <a:sym typeface="Calibri"/>
              </a:rPr>
              <a:t>the general factors that impact on enzyme function i</a:t>
            </a:r>
            <a:r>
              <a:rPr lang="en-AU" sz="1700" i="1" strike="sngStrike">
                <a:solidFill>
                  <a:schemeClr val="dk1"/>
                </a:solidFill>
                <a:latin typeface="Calibri"/>
                <a:ea typeface="Calibri"/>
                <a:cs typeface="Calibri"/>
                <a:sym typeface="Calibri"/>
              </a:rPr>
              <a:t>n relation to photosynthesis and cellular respiration: </a:t>
            </a:r>
            <a:r>
              <a:rPr lang="en-AU" sz="1700" i="1">
                <a:solidFill>
                  <a:schemeClr val="dk1"/>
                </a:solidFill>
                <a:latin typeface="Calibri"/>
                <a:ea typeface="Calibri"/>
                <a:cs typeface="Calibri"/>
                <a:sym typeface="Calibri"/>
              </a:rPr>
              <a:t>changes in temperature, pH, concentration,</a:t>
            </a:r>
            <a:r>
              <a:rPr lang="en-AU" sz="1700" i="1" strike="sngStrike">
                <a:solidFill>
                  <a:schemeClr val="dk1"/>
                </a:solidFill>
                <a:latin typeface="Calibri"/>
                <a:ea typeface="Calibri"/>
                <a:cs typeface="Calibri"/>
                <a:sym typeface="Calibri"/>
              </a:rPr>
              <a:t> competitive and non-competitive enzyme inhibitors</a:t>
            </a:r>
            <a:endParaRPr sz="2300" i="1">
              <a:solidFill>
                <a:schemeClr val="dk1"/>
              </a:solidFill>
              <a:latin typeface="Times New Roman"/>
              <a:ea typeface="Times New Roman"/>
              <a:cs typeface="Times New Roman"/>
              <a:sym typeface="Times New Roman"/>
            </a:endParaRPr>
          </a:p>
        </p:txBody>
      </p:sp>
      <p:sp>
        <p:nvSpPr>
          <p:cNvPr id="86" name="Google Shape;86;p13"/>
          <p:cNvSpPr txBox="1"/>
          <p:nvPr/>
        </p:nvSpPr>
        <p:spPr>
          <a:xfrm>
            <a:off x="474617" y="1972491"/>
            <a:ext cx="11177400" cy="211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dk1"/>
                </a:solidFill>
                <a:latin typeface="Calibri"/>
                <a:ea typeface="Calibri"/>
                <a:cs typeface="Calibri"/>
                <a:sym typeface="Calibri"/>
              </a:rPr>
              <a:t>Learning Intention: </a:t>
            </a:r>
            <a:endParaRPr sz="1800">
              <a:latin typeface="Calibri"/>
              <a:ea typeface="Calibri"/>
              <a:cs typeface="Calibri"/>
              <a:sym typeface="Calibri"/>
            </a:endParaRPr>
          </a:p>
          <a:p>
            <a:pPr marL="0" marR="0" lvl="0" indent="0" algn="l" rtl="0">
              <a:spcBef>
                <a:spcPts val="0"/>
              </a:spcBef>
              <a:spcAft>
                <a:spcPts val="0"/>
              </a:spcAft>
              <a:buNone/>
            </a:pPr>
            <a:r>
              <a:rPr lang="en-AU" sz="1800">
                <a:solidFill>
                  <a:schemeClr val="dk1"/>
                </a:solidFill>
                <a:latin typeface="Calibri"/>
                <a:ea typeface="Calibri"/>
                <a:cs typeface="Calibri"/>
                <a:sym typeface="Calibri"/>
              </a:rPr>
              <a:t>To understand how different factors impact the function of enzymes required for photosynthesis and cellular respiration</a:t>
            </a:r>
            <a:endParaRPr sz="1800">
              <a:latin typeface="Calibri"/>
              <a:ea typeface="Calibri"/>
              <a:cs typeface="Calibri"/>
              <a:sym typeface="Calibri"/>
            </a:endParaRPr>
          </a:p>
          <a:p>
            <a:pPr marL="0" marR="0" lvl="0" indent="0" algn="l" rtl="0">
              <a:spcBef>
                <a:spcPts val="0"/>
              </a:spcBef>
              <a:spcAft>
                <a:spcPts val="0"/>
              </a:spcAft>
              <a:buNone/>
            </a:pPr>
            <a:r>
              <a:rPr lang="en-AU" sz="1800" b="1">
                <a:solidFill>
                  <a:schemeClr val="dk1"/>
                </a:solidFill>
                <a:latin typeface="Calibri"/>
                <a:ea typeface="Calibri"/>
                <a:cs typeface="Calibri"/>
                <a:sym typeface="Calibri"/>
              </a:rPr>
              <a:t>Success Criteria: </a:t>
            </a:r>
            <a:endParaRPr sz="18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AU" sz="1800">
                <a:solidFill>
                  <a:schemeClr val="dk1"/>
                </a:solidFill>
                <a:latin typeface="Calibri"/>
                <a:ea typeface="Calibri"/>
                <a:cs typeface="Calibri"/>
                <a:sym typeface="Calibri"/>
              </a:rPr>
              <a:t>I can:</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AU" sz="1800">
                <a:solidFill>
                  <a:schemeClr val="dk1"/>
                </a:solidFill>
                <a:latin typeface="Calibri"/>
                <a:ea typeface="Calibri"/>
                <a:cs typeface="Calibri"/>
                <a:sym typeface="Calibri"/>
              </a:rPr>
              <a:t>List factors that affect enzymes</a:t>
            </a:r>
            <a:endParaRPr sz="180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AU" sz="1800">
                <a:solidFill>
                  <a:schemeClr val="dk1"/>
                </a:solidFill>
                <a:latin typeface="Calibri"/>
                <a:ea typeface="Calibri"/>
                <a:cs typeface="Calibri"/>
                <a:sym typeface="Calibri"/>
              </a:rPr>
              <a:t>Explain why factors affect enzyme activity</a:t>
            </a:r>
            <a:endParaRPr sz="1800">
              <a:solidFill>
                <a:schemeClr val="dk1"/>
              </a:solidFill>
              <a:latin typeface="Calibri"/>
              <a:ea typeface="Calibri"/>
              <a:cs typeface="Calibri"/>
              <a:sym typeface="Calibri"/>
            </a:endParaRPr>
          </a:p>
        </p:txBody>
      </p:sp>
      <p:sp>
        <p:nvSpPr>
          <p:cNvPr id="87" name="Google Shape;87;p13"/>
          <p:cNvSpPr txBox="1"/>
          <p:nvPr/>
        </p:nvSpPr>
        <p:spPr>
          <a:xfrm>
            <a:off x="134250" y="67750"/>
            <a:ext cx="447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a:latin typeface="Calibri"/>
                <a:ea typeface="Calibri"/>
                <a:cs typeface="Calibri"/>
                <a:sym typeface="Calibri"/>
              </a:rPr>
              <a:t>Unit 3: AoS2- factors affecting enzymes</a:t>
            </a:r>
            <a:endParaRPr>
              <a:latin typeface="Calibri"/>
              <a:ea typeface="Calibri"/>
              <a:cs typeface="Calibri"/>
              <a:sym typeface="Calibri"/>
            </a:endParaRPr>
          </a:p>
        </p:txBody>
      </p:sp>
      <p:pic>
        <p:nvPicPr>
          <p:cNvPr id="88" name="Google Shape;88;p13"/>
          <p:cNvPicPr preferRelativeResize="0"/>
          <p:nvPr/>
        </p:nvPicPr>
        <p:blipFill>
          <a:blip r:embed="rId3">
            <a:alphaModFix/>
          </a:blip>
          <a:stretch>
            <a:fillRect/>
          </a:stretch>
        </p:blipFill>
        <p:spPr>
          <a:xfrm>
            <a:off x="7980249" y="2966577"/>
            <a:ext cx="3785750" cy="2998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p:nvPr/>
        </p:nvSpPr>
        <p:spPr>
          <a:xfrm>
            <a:off x="151725" y="257925"/>
            <a:ext cx="117573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200" b="1">
                <a:latin typeface="Times New Roman"/>
                <a:ea typeface="Times New Roman"/>
                <a:cs typeface="Times New Roman"/>
                <a:sym typeface="Times New Roman"/>
              </a:rPr>
              <a:t>The relationship between enzyme concentration and reaction rate:</a:t>
            </a:r>
            <a:endParaRPr sz="2200" b="1">
              <a:latin typeface="Times New Roman"/>
              <a:ea typeface="Times New Roman"/>
              <a:cs typeface="Times New Roman"/>
              <a:sym typeface="Times New Roman"/>
            </a:endParaRPr>
          </a:p>
          <a:p>
            <a:pPr marL="0" lvl="0" indent="0" algn="l" rtl="0">
              <a:spcBef>
                <a:spcPts val="0"/>
              </a:spcBef>
              <a:spcAft>
                <a:spcPts val="0"/>
              </a:spcAft>
              <a:buNone/>
            </a:pPr>
            <a:endParaRPr sz="2200">
              <a:latin typeface="Times New Roman"/>
              <a:ea typeface="Times New Roman"/>
              <a:cs typeface="Times New Roman"/>
              <a:sym typeface="Times New Roman"/>
            </a:endParaRPr>
          </a:p>
          <a:p>
            <a:pPr marL="0" lvl="0" indent="0" algn="l" rtl="0">
              <a:spcBef>
                <a:spcPts val="0"/>
              </a:spcBef>
              <a:spcAft>
                <a:spcPts val="0"/>
              </a:spcAft>
              <a:buNone/>
            </a:pPr>
            <a:r>
              <a:rPr lang="en-AU" sz="2200">
                <a:latin typeface="Times New Roman"/>
                <a:ea typeface="Times New Roman"/>
                <a:cs typeface="Times New Roman"/>
                <a:sym typeface="Times New Roman"/>
              </a:rPr>
              <a:t>•</a:t>
            </a:r>
            <a:r>
              <a:rPr lang="en-AU" sz="2200" u="sng">
                <a:latin typeface="Times New Roman"/>
                <a:ea typeface="Times New Roman"/>
                <a:cs typeface="Times New Roman"/>
                <a:sym typeface="Times New Roman"/>
              </a:rPr>
              <a:t> If the enzyme concentration rises (while the substrate concentration is kept constant), then the reaction rate will increase. </a:t>
            </a:r>
            <a:endParaRPr sz="2200" u="sng">
              <a:latin typeface="Times New Roman"/>
              <a:ea typeface="Times New Roman"/>
              <a:cs typeface="Times New Roman"/>
              <a:sym typeface="Times New Roman"/>
            </a:endParaRPr>
          </a:p>
          <a:p>
            <a:pPr marL="0" lvl="0" indent="0" algn="l" rtl="0">
              <a:spcBef>
                <a:spcPts val="0"/>
              </a:spcBef>
              <a:spcAft>
                <a:spcPts val="0"/>
              </a:spcAft>
              <a:buNone/>
            </a:pPr>
            <a:r>
              <a:rPr lang="en-AU" sz="2200">
                <a:latin typeface="Times New Roman"/>
                <a:ea typeface="Times New Roman"/>
                <a:cs typeface="Times New Roman"/>
                <a:sym typeface="Times New Roman"/>
              </a:rPr>
              <a:t>• This is true until enzymes are in excess, at which point the reaction rate will plateau regardless of any continued increase in enzyme concentration. </a:t>
            </a:r>
            <a:endParaRPr sz="2200">
              <a:latin typeface="Times New Roman"/>
              <a:ea typeface="Times New Roman"/>
              <a:cs typeface="Times New Roman"/>
              <a:sym typeface="Times New Roman"/>
            </a:endParaRPr>
          </a:p>
          <a:p>
            <a:pPr marL="0" lvl="0" indent="0" algn="l" rtl="0">
              <a:spcBef>
                <a:spcPts val="0"/>
              </a:spcBef>
              <a:spcAft>
                <a:spcPts val="0"/>
              </a:spcAft>
              <a:buNone/>
            </a:pPr>
            <a:r>
              <a:rPr lang="en-AU" sz="2200">
                <a:latin typeface="Times New Roman"/>
                <a:ea typeface="Times New Roman"/>
                <a:cs typeface="Times New Roman"/>
                <a:sym typeface="Times New Roman"/>
              </a:rPr>
              <a:t>Theoretically, with an ever-increasing enzyme concentration, </a:t>
            </a:r>
            <a:r>
              <a:rPr lang="en-AU" sz="2200" u="sng">
                <a:latin typeface="Times New Roman"/>
                <a:ea typeface="Times New Roman"/>
                <a:cs typeface="Times New Roman"/>
                <a:sym typeface="Times New Roman"/>
              </a:rPr>
              <a:t>a point will be reached where all the substrates are used up and the rate of reaction decreases rather than continuing to plateau.</a:t>
            </a:r>
            <a:endParaRPr sz="2200" u="sng">
              <a:latin typeface="Times New Roman"/>
              <a:ea typeface="Times New Roman"/>
              <a:cs typeface="Times New Roman"/>
              <a:sym typeface="Times New Roman"/>
            </a:endParaRPr>
          </a:p>
          <a:p>
            <a:pPr marL="0" lvl="0" indent="0" algn="l" rtl="0">
              <a:spcBef>
                <a:spcPts val="0"/>
              </a:spcBef>
              <a:spcAft>
                <a:spcPts val="0"/>
              </a:spcAft>
              <a:buNone/>
            </a:pPr>
            <a:r>
              <a:rPr lang="en-AU" sz="2200">
                <a:latin typeface="Times New Roman"/>
                <a:ea typeface="Times New Roman"/>
                <a:cs typeface="Times New Roman"/>
                <a:sym typeface="Times New Roman"/>
              </a:rPr>
              <a:t>But practically,  in biological systems, there is </a:t>
            </a:r>
            <a:r>
              <a:rPr lang="en-AU" sz="2200" u="sng">
                <a:latin typeface="Times New Roman"/>
                <a:ea typeface="Times New Roman"/>
                <a:cs typeface="Times New Roman"/>
                <a:sym typeface="Times New Roman"/>
              </a:rPr>
              <a:t>typically far more substrate than enzyme, so an increase in the enzyme concentration usually always increases the reaction rate.</a:t>
            </a:r>
            <a:endParaRPr sz="2200" u="sng">
              <a:latin typeface="Times New Roman"/>
              <a:ea typeface="Times New Roman"/>
              <a:cs typeface="Times New Roman"/>
              <a:sym typeface="Times New Roman"/>
            </a:endParaRPr>
          </a:p>
        </p:txBody>
      </p:sp>
      <p:pic>
        <p:nvPicPr>
          <p:cNvPr id="153" name="Google Shape;153;p22"/>
          <p:cNvPicPr preferRelativeResize="0"/>
          <p:nvPr/>
        </p:nvPicPr>
        <p:blipFill rotWithShape="1">
          <a:blip r:embed="rId3">
            <a:alphaModFix/>
          </a:blip>
          <a:srcRect l="10138" t="55203" r="54013" b="26139"/>
          <a:stretch/>
        </p:blipFill>
        <p:spPr>
          <a:xfrm>
            <a:off x="151725" y="4277048"/>
            <a:ext cx="7329724" cy="2144700"/>
          </a:xfrm>
          <a:prstGeom prst="rect">
            <a:avLst/>
          </a:prstGeom>
          <a:noFill/>
          <a:ln>
            <a:noFill/>
          </a:ln>
        </p:spPr>
      </p:pic>
      <p:pic>
        <p:nvPicPr>
          <p:cNvPr id="154" name="Google Shape;154;p22"/>
          <p:cNvPicPr preferRelativeResize="0"/>
          <p:nvPr/>
        </p:nvPicPr>
        <p:blipFill>
          <a:blip r:embed="rId4">
            <a:alphaModFix/>
          </a:blip>
          <a:stretch>
            <a:fillRect/>
          </a:stretch>
        </p:blipFill>
        <p:spPr>
          <a:xfrm>
            <a:off x="6017725" y="4005937"/>
            <a:ext cx="5995175" cy="2561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p:nvPr/>
        </p:nvSpPr>
        <p:spPr>
          <a:xfrm>
            <a:off x="457200" y="274625"/>
            <a:ext cx="6647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AU" sz="4600" b="1">
                <a:solidFill>
                  <a:srgbClr val="000000"/>
                </a:solidFill>
                <a:latin typeface="Calibri"/>
                <a:ea typeface="Calibri"/>
                <a:cs typeface="Calibri"/>
                <a:sym typeface="Calibri"/>
              </a:rPr>
              <a:t>Effect of pH on enzyme activity</a:t>
            </a:r>
            <a:endParaRPr sz="4400">
              <a:solidFill>
                <a:srgbClr val="000000"/>
              </a:solidFill>
            </a:endParaRPr>
          </a:p>
        </p:txBody>
      </p:sp>
      <p:sp>
        <p:nvSpPr>
          <p:cNvPr id="160" name="Google Shape;160;p23"/>
          <p:cNvSpPr txBox="1"/>
          <p:nvPr/>
        </p:nvSpPr>
        <p:spPr>
          <a:xfrm>
            <a:off x="227600" y="1532425"/>
            <a:ext cx="56580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800" u="sng">
                <a:latin typeface="Times New Roman"/>
                <a:ea typeface="Times New Roman"/>
                <a:cs typeface="Times New Roman"/>
                <a:sym typeface="Times New Roman"/>
              </a:rPr>
              <a:t>When the pH becomes too acidic or basic for an enzyme, it can denature because it disrupts the ionic bonds holding the substrate in place.</a:t>
            </a:r>
            <a:endParaRPr sz="1800" u="sng">
              <a:latin typeface="Times New Roman"/>
              <a:ea typeface="Times New Roman"/>
              <a:cs typeface="Times New Roman"/>
              <a:sym typeface="Times New Roman"/>
            </a:endParaRPr>
          </a:p>
          <a:p>
            <a:pPr marL="0" lvl="0" indent="0" algn="l" rtl="0">
              <a:spcBef>
                <a:spcPts val="0"/>
              </a:spcBef>
              <a:spcAft>
                <a:spcPts val="0"/>
              </a:spcAft>
              <a:buNone/>
            </a:pPr>
            <a:endParaRPr sz="1800" u="sng">
              <a:latin typeface="Times New Roman"/>
              <a:ea typeface="Times New Roman"/>
              <a:cs typeface="Times New Roman"/>
              <a:sym typeface="Times New Roman"/>
            </a:endParaRPr>
          </a:p>
          <a:p>
            <a:pPr marL="0" lvl="0" indent="0" algn="l" rtl="0">
              <a:spcBef>
                <a:spcPts val="0"/>
              </a:spcBef>
              <a:spcAft>
                <a:spcPts val="0"/>
              </a:spcAft>
              <a:buNone/>
            </a:pPr>
            <a:endParaRPr sz="1800" u="sng">
              <a:latin typeface="Times New Roman"/>
              <a:ea typeface="Times New Roman"/>
              <a:cs typeface="Times New Roman"/>
              <a:sym typeface="Times New Roman"/>
            </a:endParaRPr>
          </a:p>
          <a:p>
            <a:pPr marL="0" lvl="0" indent="0" algn="l" rtl="0">
              <a:spcBef>
                <a:spcPts val="0"/>
              </a:spcBef>
              <a:spcAft>
                <a:spcPts val="0"/>
              </a:spcAft>
              <a:buNone/>
            </a:pPr>
            <a:r>
              <a:rPr lang="en-AU" sz="1800">
                <a:latin typeface="Times New Roman"/>
                <a:ea typeface="Times New Roman"/>
                <a:cs typeface="Times New Roman"/>
                <a:sym typeface="Times New Roman"/>
              </a:rPr>
              <a:t>The pH ranges of different enzymes vary greatly depending on where the enzymes are located (e.g. pepsin is the main digestive enzyme in the human stomach and has an optimal pH around 1.5–2, whilst pancreatic lipase has an optimal pH of 8).</a:t>
            </a:r>
            <a:endParaRPr sz="1800"/>
          </a:p>
        </p:txBody>
      </p:sp>
      <p:pic>
        <p:nvPicPr>
          <p:cNvPr id="161" name="Google Shape;161;p23"/>
          <p:cNvPicPr preferRelativeResize="0"/>
          <p:nvPr/>
        </p:nvPicPr>
        <p:blipFill rotWithShape="1">
          <a:blip r:embed="rId3">
            <a:alphaModFix/>
          </a:blip>
          <a:srcRect l="10353" t="32310" r="62969" b="36064"/>
          <a:stretch/>
        </p:blipFill>
        <p:spPr>
          <a:xfrm>
            <a:off x="7418475" y="219650"/>
            <a:ext cx="4265649" cy="2842950"/>
          </a:xfrm>
          <a:prstGeom prst="rect">
            <a:avLst/>
          </a:prstGeom>
          <a:noFill/>
          <a:ln>
            <a:noFill/>
          </a:ln>
        </p:spPr>
      </p:pic>
      <p:pic>
        <p:nvPicPr>
          <p:cNvPr id="162" name="Google Shape;162;p23"/>
          <p:cNvPicPr preferRelativeResize="0"/>
          <p:nvPr/>
        </p:nvPicPr>
        <p:blipFill>
          <a:blip r:embed="rId4">
            <a:alphaModFix/>
          </a:blip>
          <a:stretch>
            <a:fillRect/>
          </a:stretch>
        </p:blipFill>
        <p:spPr>
          <a:xfrm>
            <a:off x="6979300" y="3062600"/>
            <a:ext cx="4346139" cy="3490600"/>
          </a:xfrm>
          <a:prstGeom prst="rect">
            <a:avLst/>
          </a:prstGeom>
          <a:noFill/>
          <a:ln>
            <a:noFill/>
          </a:ln>
        </p:spPr>
      </p:pic>
      <p:pic>
        <p:nvPicPr>
          <p:cNvPr id="163" name="Google Shape;163;p23"/>
          <p:cNvPicPr preferRelativeResize="0"/>
          <p:nvPr/>
        </p:nvPicPr>
        <p:blipFill>
          <a:blip r:embed="rId5">
            <a:alphaModFix/>
          </a:blip>
          <a:stretch>
            <a:fillRect/>
          </a:stretch>
        </p:blipFill>
        <p:spPr>
          <a:xfrm>
            <a:off x="2057400" y="4336050"/>
            <a:ext cx="3270650" cy="2521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p:nvPr/>
        </p:nvSpPr>
        <p:spPr>
          <a:xfrm>
            <a:off x="986225" y="1911750"/>
            <a:ext cx="3000000" cy="12315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chemeClr val="dk1"/>
              </a:buClr>
              <a:buSzPts val="1700"/>
              <a:buFont typeface="Times New Roman"/>
              <a:buAutoNum type="arabicPeriod"/>
            </a:pPr>
            <a:r>
              <a:rPr lang="en-AU" sz="1700">
                <a:solidFill>
                  <a:schemeClr val="dk1"/>
                </a:solidFill>
                <a:latin typeface="Times New Roman"/>
                <a:ea typeface="Times New Roman"/>
                <a:cs typeface="Times New Roman"/>
                <a:sym typeface="Times New Roman"/>
              </a:rPr>
              <a:t>3.6 Modelling activity</a:t>
            </a:r>
            <a:endParaRPr sz="17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7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700">
              <a:solidFill>
                <a:schemeClr val="dk1"/>
              </a:solidFill>
              <a:latin typeface="Times New Roman"/>
              <a:ea typeface="Times New Roman"/>
              <a:cs typeface="Times New Roman"/>
              <a:sym typeface="Times New Roman"/>
            </a:endParaRPr>
          </a:p>
          <a:p>
            <a:pPr marL="457200" lvl="0" indent="-336550" algn="l" rtl="0">
              <a:spcBef>
                <a:spcPts val="0"/>
              </a:spcBef>
              <a:spcAft>
                <a:spcPts val="0"/>
              </a:spcAft>
              <a:buClr>
                <a:schemeClr val="dk1"/>
              </a:buClr>
              <a:buSzPts val="1700"/>
              <a:buFont typeface="Times New Roman"/>
              <a:buAutoNum type="arabicPeriod"/>
            </a:pPr>
            <a:r>
              <a:rPr lang="en-AU" sz="1700">
                <a:solidFill>
                  <a:schemeClr val="dk1"/>
                </a:solidFill>
                <a:latin typeface="Times New Roman"/>
                <a:ea typeface="Times New Roman"/>
                <a:cs typeface="Times New Roman"/>
                <a:sym typeface="Times New Roman"/>
              </a:rPr>
              <a:t>3B Q 1-5, 10-12, 14-15</a:t>
            </a:r>
            <a:endParaRPr sz="2200">
              <a:latin typeface="Times New Roman"/>
              <a:ea typeface="Times New Roman"/>
              <a:cs typeface="Times New Roman"/>
              <a:sym typeface="Times New Roman"/>
            </a:endParaRPr>
          </a:p>
        </p:txBody>
      </p:sp>
      <p:sp>
        <p:nvSpPr>
          <p:cNvPr id="169" name="Google Shape;169;p24"/>
          <p:cNvSpPr txBox="1"/>
          <p:nvPr/>
        </p:nvSpPr>
        <p:spPr>
          <a:xfrm>
            <a:off x="3245500" y="341600"/>
            <a:ext cx="57960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900" b="1">
                <a:latin typeface="Times New Roman"/>
                <a:ea typeface="Times New Roman"/>
                <a:cs typeface="Times New Roman"/>
                <a:sym typeface="Times New Roman"/>
              </a:rPr>
              <a:t>Activity</a:t>
            </a:r>
            <a:endParaRPr sz="2900" b="1">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p:nvPr/>
        </p:nvSpPr>
        <p:spPr>
          <a:xfrm>
            <a:off x="2178250" y="447500"/>
            <a:ext cx="5238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b="1">
                <a:latin typeface="Calibri"/>
                <a:ea typeface="Calibri"/>
                <a:cs typeface="Calibri"/>
                <a:sym typeface="Calibri"/>
              </a:rPr>
              <a:t>Reflection</a:t>
            </a:r>
            <a:endParaRPr sz="3200" b="1">
              <a:latin typeface="Calibri"/>
              <a:ea typeface="Calibri"/>
              <a:cs typeface="Calibri"/>
              <a:sym typeface="Calibri"/>
            </a:endParaRPr>
          </a:p>
        </p:txBody>
      </p:sp>
      <p:sp>
        <p:nvSpPr>
          <p:cNvPr id="175" name="Google Shape;175;p25"/>
          <p:cNvSpPr txBox="1"/>
          <p:nvPr/>
        </p:nvSpPr>
        <p:spPr>
          <a:xfrm>
            <a:off x="1697975" y="1799000"/>
            <a:ext cx="466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a:latin typeface="Calibri"/>
                <a:ea typeface="Calibri"/>
                <a:cs typeface="Calibri"/>
                <a:sym typeface="Calibri"/>
              </a:rPr>
              <a:t>Prove that you have met today’s success criteria!</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p:nvPr/>
        </p:nvSpPr>
        <p:spPr>
          <a:xfrm>
            <a:off x="259075" y="1510050"/>
            <a:ext cx="66651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200">
                <a:solidFill>
                  <a:schemeClr val="dk1"/>
                </a:solidFill>
                <a:latin typeface="Calibri"/>
                <a:ea typeface="Calibri"/>
                <a:cs typeface="Calibri"/>
                <a:sym typeface="Calibri"/>
              </a:rPr>
              <a:t>Various factors that have an impact on enzyme activity include:</a:t>
            </a:r>
            <a:endParaRPr>
              <a:solidFill>
                <a:schemeClr val="dk1"/>
              </a:solidFill>
            </a:endParaRPr>
          </a:p>
          <a:p>
            <a:pPr marL="0" lvl="0" indent="0" algn="l" rtl="0">
              <a:spcBef>
                <a:spcPts val="0"/>
              </a:spcBef>
              <a:spcAft>
                <a:spcPts val="0"/>
              </a:spcAft>
              <a:buNone/>
            </a:pPr>
            <a:r>
              <a:rPr lang="en-AU" sz="3200">
                <a:solidFill>
                  <a:schemeClr val="dk1"/>
                </a:solidFill>
                <a:latin typeface="Calibri"/>
                <a:ea typeface="Calibri"/>
                <a:cs typeface="Calibri"/>
                <a:sym typeface="Calibri"/>
              </a:rPr>
              <a:t>• temperature </a:t>
            </a:r>
            <a:endParaRPr>
              <a:solidFill>
                <a:schemeClr val="dk1"/>
              </a:solidFill>
            </a:endParaRPr>
          </a:p>
          <a:p>
            <a:pPr marL="0" lvl="0" indent="0" algn="l" rtl="0">
              <a:spcBef>
                <a:spcPts val="0"/>
              </a:spcBef>
              <a:spcAft>
                <a:spcPts val="0"/>
              </a:spcAft>
              <a:buNone/>
            </a:pPr>
            <a:r>
              <a:rPr lang="en-AU" sz="3200">
                <a:solidFill>
                  <a:schemeClr val="dk1"/>
                </a:solidFill>
                <a:latin typeface="Calibri"/>
                <a:ea typeface="Calibri"/>
                <a:cs typeface="Calibri"/>
                <a:sym typeface="Calibri"/>
              </a:rPr>
              <a:t>• enzyme concentration </a:t>
            </a:r>
            <a:endParaRPr>
              <a:solidFill>
                <a:schemeClr val="dk1"/>
              </a:solidFill>
            </a:endParaRPr>
          </a:p>
          <a:p>
            <a:pPr marL="0" lvl="0" indent="0" algn="l" rtl="0">
              <a:spcBef>
                <a:spcPts val="0"/>
              </a:spcBef>
              <a:spcAft>
                <a:spcPts val="0"/>
              </a:spcAft>
              <a:buNone/>
            </a:pPr>
            <a:r>
              <a:rPr lang="en-AU" sz="3200">
                <a:solidFill>
                  <a:schemeClr val="dk1"/>
                </a:solidFill>
                <a:latin typeface="Calibri"/>
                <a:ea typeface="Calibri"/>
                <a:cs typeface="Calibri"/>
                <a:sym typeface="Calibri"/>
              </a:rPr>
              <a:t>• pH </a:t>
            </a:r>
            <a:endParaRPr>
              <a:solidFill>
                <a:schemeClr val="dk1"/>
              </a:solidFill>
            </a:endParaRPr>
          </a:p>
          <a:p>
            <a:pPr marL="0" lvl="0" indent="0" algn="l" rtl="0">
              <a:spcBef>
                <a:spcPts val="0"/>
              </a:spcBef>
              <a:spcAft>
                <a:spcPts val="0"/>
              </a:spcAft>
              <a:buNone/>
            </a:pPr>
            <a:r>
              <a:rPr lang="en-AU" sz="3200">
                <a:solidFill>
                  <a:schemeClr val="dk1"/>
                </a:solidFill>
                <a:latin typeface="Calibri"/>
                <a:ea typeface="Calibri"/>
                <a:cs typeface="Calibri"/>
                <a:sym typeface="Calibri"/>
              </a:rPr>
              <a:t>• substrate concentration.</a:t>
            </a:r>
            <a:endParaRPr sz="2400">
              <a:solidFill>
                <a:schemeClr val="dk1"/>
              </a:solidFill>
            </a:endParaRPr>
          </a:p>
        </p:txBody>
      </p:sp>
      <p:sp>
        <p:nvSpPr>
          <p:cNvPr id="94" name="Google Shape;94;p14"/>
          <p:cNvSpPr txBox="1"/>
          <p:nvPr/>
        </p:nvSpPr>
        <p:spPr>
          <a:xfrm>
            <a:off x="1093925" y="441775"/>
            <a:ext cx="88356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4800" b="1">
                <a:latin typeface="Calibri"/>
                <a:ea typeface="Calibri"/>
                <a:cs typeface="Calibri"/>
                <a:sym typeface="Calibri"/>
              </a:rPr>
              <a:t>Factors impacting enzymes</a:t>
            </a:r>
            <a:endParaRPr sz="4800" b="1">
              <a:latin typeface="Calibri"/>
              <a:ea typeface="Calibri"/>
              <a:cs typeface="Calibri"/>
              <a:sym typeface="Calibri"/>
            </a:endParaRPr>
          </a:p>
        </p:txBody>
      </p:sp>
      <p:pic>
        <p:nvPicPr>
          <p:cNvPr id="95" name="Google Shape;95;p14"/>
          <p:cNvPicPr preferRelativeResize="0"/>
          <p:nvPr/>
        </p:nvPicPr>
        <p:blipFill>
          <a:blip r:embed="rId3">
            <a:alphaModFix/>
          </a:blip>
          <a:stretch>
            <a:fillRect/>
          </a:stretch>
        </p:blipFill>
        <p:spPr>
          <a:xfrm>
            <a:off x="7052250" y="1271500"/>
            <a:ext cx="4712125" cy="5039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p:nvPr/>
        </p:nvSpPr>
        <p:spPr>
          <a:xfrm>
            <a:off x="357050" y="884550"/>
            <a:ext cx="8126100" cy="313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Arial"/>
                <a:ea typeface="Arial"/>
                <a:cs typeface="Arial"/>
                <a:sym typeface="Arial"/>
              </a:rPr>
              <a:t>When the </a:t>
            </a:r>
            <a:r>
              <a:rPr lang="en-AU" sz="1800" u="sng">
                <a:solidFill>
                  <a:schemeClr val="dk1"/>
                </a:solidFill>
                <a:latin typeface="Arial"/>
                <a:ea typeface="Arial"/>
                <a:cs typeface="Arial"/>
                <a:sym typeface="Arial"/>
              </a:rPr>
              <a:t>temperature increases, </a:t>
            </a:r>
            <a:r>
              <a:rPr lang="en-AU" sz="1800" b="1" u="sng">
                <a:solidFill>
                  <a:schemeClr val="dk1"/>
                </a:solidFill>
              </a:rPr>
              <a:t>molecules</a:t>
            </a:r>
            <a:endParaRPr sz="1800" b="1" u="sng">
              <a:solidFill>
                <a:schemeClr val="dk1"/>
              </a:solidFill>
            </a:endParaRPr>
          </a:p>
          <a:p>
            <a:pPr marL="0" marR="0" lvl="0" indent="0" algn="l" rtl="0">
              <a:spcBef>
                <a:spcPts val="0"/>
              </a:spcBef>
              <a:spcAft>
                <a:spcPts val="0"/>
              </a:spcAft>
              <a:buNone/>
            </a:pPr>
            <a:r>
              <a:rPr lang="en-AU" sz="1800" b="1" u="sng">
                <a:solidFill>
                  <a:schemeClr val="dk1"/>
                </a:solidFill>
              </a:rPr>
              <a:t>have greater kinetic energy </a:t>
            </a:r>
            <a:r>
              <a:rPr lang="en-AU" sz="1800" u="sng">
                <a:solidFill>
                  <a:schemeClr val="dk1"/>
                </a:solidFill>
              </a:rPr>
              <a:t>resulting</a:t>
            </a:r>
            <a:r>
              <a:rPr lang="en-AU" sz="1800" u="sng"/>
              <a:t> in </a:t>
            </a:r>
            <a:endParaRPr sz="1800" u="sng"/>
          </a:p>
          <a:p>
            <a:pPr marL="0" marR="0" lvl="0" indent="0" algn="l" rtl="0">
              <a:spcBef>
                <a:spcPts val="0"/>
              </a:spcBef>
              <a:spcAft>
                <a:spcPts val="0"/>
              </a:spcAft>
              <a:buNone/>
            </a:pPr>
            <a:r>
              <a:rPr lang="en-AU" sz="1800" u="sng"/>
              <a:t>more collisions.</a:t>
            </a:r>
            <a:endParaRPr sz="1800" u="sng"/>
          </a:p>
          <a:p>
            <a:pPr marL="0" marR="0" lvl="0" indent="0" algn="l" rtl="0">
              <a:spcBef>
                <a:spcPts val="0"/>
              </a:spcBef>
              <a:spcAft>
                <a:spcPts val="0"/>
              </a:spcAft>
              <a:buNone/>
            </a:pPr>
            <a:endParaRPr sz="1800" u="sng"/>
          </a:p>
          <a:p>
            <a:pPr marL="0" marR="0" lvl="0" indent="0" algn="l" rtl="0">
              <a:spcBef>
                <a:spcPts val="0"/>
              </a:spcBef>
              <a:spcAft>
                <a:spcPts val="0"/>
              </a:spcAft>
              <a:buNone/>
            </a:pPr>
            <a:r>
              <a:rPr lang="en-AU" sz="1800" u="sng">
                <a:solidFill>
                  <a:schemeClr val="dk1"/>
                </a:solidFill>
              </a:rPr>
              <a:t>As temp increases, E</a:t>
            </a:r>
            <a:r>
              <a:rPr lang="en-AU" sz="1800" b="1" u="sng">
                <a:solidFill>
                  <a:schemeClr val="dk1"/>
                </a:solidFill>
              </a:rPr>
              <a:t>nzymes and substrates move faster and collide </a:t>
            </a:r>
            <a:r>
              <a:rPr lang="en-AU" sz="1800" u="sng">
                <a:solidFill>
                  <a:schemeClr val="dk1"/>
                </a:solidFill>
                <a:latin typeface="Arial"/>
                <a:ea typeface="Arial"/>
                <a:cs typeface="Arial"/>
                <a:sym typeface="Arial"/>
              </a:rPr>
              <a:t>with each other more frequently to form enzyme-substrate complex, </a:t>
            </a:r>
            <a:r>
              <a:rPr lang="en-AU" sz="1800" b="1" u="sng">
                <a:solidFill>
                  <a:schemeClr val="dk1"/>
                </a:solidFill>
              </a:rPr>
              <a:t>allowing reactions to occur faster.</a:t>
            </a:r>
            <a:endParaRPr sz="1800" b="1" u="sng">
              <a:solidFill>
                <a:schemeClr val="dk1"/>
              </a:solidFill>
            </a:endParaRPr>
          </a:p>
          <a:p>
            <a:pPr marL="0" marR="0" lvl="0" indent="0" algn="l" rtl="0">
              <a:spcBef>
                <a:spcPts val="0"/>
              </a:spcBef>
              <a:spcAft>
                <a:spcPts val="0"/>
              </a:spcAft>
              <a:buNone/>
            </a:pPr>
            <a:endParaRPr sz="1800" b="1" u="sng">
              <a:solidFill>
                <a:schemeClr val="dk1"/>
              </a:solidFill>
            </a:endParaRPr>
          </a:p>
          <a:p>
            <a:pPr marL="0" marR="0" lvl="0" indent="0" algn="l" rtl="0">
              <a:spcBef>
                <a:spcPts val="0"/>
              </a:spcBef>
              <a:spcAft>
                <a:spcPts val="0"/>
              </a:spcAft>
              <a:buNone/>
            </a:pPr>
            <a:r>
              <a:rPr lang="en-AU" sz="1800" u="sng">
                <a:solidFill>
                  <a:schemeClr val="dk1"/>
                </a:solidFill>
                <a:latin typeface="Calibri"/>
                <a:ea typeface="Calibri"/>
                <a:cs typeface="Calibri"/>
                <a:sym typeface="Calibri"/>
              </a:rPr>
              <a:t>Each enzyme has its own specific </a:t>
            </a:r>
            <a:r>
              <a:rPr lang="en-AU" sz="1800" b="1" u="sng">
                <a:solidFill>
                  <a:schemeClr val="dk1"/>
                </a:solidFill>
                <a:latin typeface="Calibri"/>
                <a:ea typeface="Calibri"/>
                <a:cs typeface="Calibri"/>
                <a:sym typeface="Calibri"/>
              </a:rPr>
              <a:t>optimal</a:t>
            </a:r>
            <a:r>
              <a:rPr lang="en-AU" sz="1800" b="1" u="sng"/>
              <a:t> </a:t>
            </a:r>
            <a:r>
              <a:rPr lang="en-AU" sz="1800" b="1" u="sng">
                <a:solidFill>
                  <a:schemeClr val="dk1"/>
                </a:solidFill>
                <a:latin typeface="Calibri"/>
                <a:ea typeface="Calibri"/>
                <a:cs typeface="Calibri"/>
                <a:sym typeface="Calibri"/>
              </a:rPr>
              <a:t>temperature</a:t>
            </a:r>
            <a:r>
              <a:rPr lang="en-AU" sz="1800">
                <a:solidFill>
                  <a:schemeClr val="dk1"/>
                </a:solidFill>
                <a:latin typeface="Calibri"/>
                <a:ea typeface="Calibri"/>
                <a:cs typeface="Calibri"/>
                <a:sym typeface="Calibri"/>
              </a:rPr>
              <a:t> (Temperature at which its activity of enzyme is greatest), </a:t>
            </a:r>
            <a:r>
              <a:rPr lang="en-AU" sz="1800" b="1">
                <a:solidFill>
                  <a:schemeClr val="dk1"/>
                </a:solidFill>
                <a:latin typeface="Calibri"/>
                <a:ea typeface="Calibri"/>
                <a:cs typeface="Calibri"/>
                <a:sym typeface="Calibri"/>
              </a:rPr>
              <a:t>meaning that the enzyme and substrate</a:t>
            </a:r>
            <a:r>
              <a:rPr lang="en-AU" sz="1800" b="1"/>
              <a:t> </a:t>
            </a:r>
            <a:r>
              <a:rPr lang="en-AU" sz="1800" b="1">
                <a:solidFill>
                  <a:schemeClr val="dk1"/>
                </a:solidFill>
                <a:latin typeface="Calibri"/>
                <a:ea typeface="Calibri"/>
                <a:cs typeface="Calibri"/>
                <a:sym typeface="Calibri"/>
              </a:rPr>
              <a:t>collide and </a:t>
            </a:r>
            <a:br>
              <a:rPr lang="en-AU" sz="1800" b="1">
                <a:solidFill>
                  <a:schemeClr val="dk1"/>
                </a:solidFill>
                <a:latin typeface="Calibri"/>
                <a:ea typeface="Calibri"/>
                <a:cs typeface="Calibri"/>
                <a:sym typeface="Calibri"/>
              </a:rPr>
            </a:br>
            <a:r>
              <a:rPr lang="en-AU" sz="1800" b="1">
                <a:solidFill>
                  <a:schemeClr val="dk1"/>
                </a:solidFill>
                <a:latin typeface="Calibri"/>
                <a:ea typeface="Calibri"/>
                <a:cs typeface="Calibri"/>
                <a:sym typeface="Calibri"/>
              </a:rPr>
              <a:t>bind most frequently.</a:t>
            </a:r>
            <a:r>
              <a:rPr lang="en-AU" sz="3200" b="1">
                <a:solidFill>
                  <a:schemeClr val="dk1"/>
                </a:solidFill>
                <a:latin typeface="Calibri"/>
                <a:ea typeface="Calibri"/>
                <a:cs typeface="Calibri"/>
                <a:sym typeface="Calibri"/>
              </a:rPr>
              <a:t> </a:t>
            </a:r>
            <a:endParaRPr sz="3200" b="1">
              <a:solidFill>
                <a:schemeClr val="dk1"/>
              </a:solidFill>
              <a:latin typeface="Calibri"/>
              <a:ea typeface="Calibri"/>
              <a:cs typeface="Calibri"/>
              <a:sym typeface="Calibri"/>
            </a:endParaRPr>
          </a:p>
        </p:txBody>
      </p:sp>
      <p:sp>
        <p:nvSpPr>
          <p:cNvPr id="101" name="Google Shape;101;p15"/>
          <p:cNvSpPr txBox="1"/>
          <p:nvPr/>
        </p:nvSpPr>
        <p:spPr>
          <a:xfrm>
            <a:off x="3027524" y="84156"/>
            <a:ext cx="5608200" cy="800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4600" b="1">
                <a:solidFill>
                  <a:schemeClr val="dk1"/>
                </a:solidFill>
                <a:latin typeface="Calibri"/>
                <a:ea typeface="Calibri"/>
                <a:cs typeface="Calibri"/>
                <a:sym typeface="Calibri"/>
              </a:rPr>
              <a:t>Temperature</a:t>
            </a:r>
            <a:endParaRPr sz="4600" b="1">
              <a:solidFill>
                <a:schemeClr val="dk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t="14260" b="25465"/>
          <a:stretch/>
        </p:blipFill>
        <p:spPr>
          <a:xfrm>
            <a:off x="8635725" y="230050"/>
            <a:ext cx="3355275" cy="2184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p:nvPr/>
        </p:nvSpPr>
        <p:spPr>
          <a:xfrm>
            <a:off x="100950" y="209800"/>
            <a:ext cx="4485000" cy="616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b="1">
                <a:solidFill>
                  <a:schemeClr val="dk1"/>
                </a:solidFill>
                <a:latin typeface="Arial"/>
                <a:ea typeface="Arial"/>
                <a:cs typeface="Arial"/>
                <a:sym typeface="Arial"/>
              </a:rPr>
              <a:t>When it is too hot!</a:t>
            </a:r>
            <a:endParaRPr sz="1800"/>
          </a:p>
          <a:p>
            <a:pPr marL="0" marR="0" lvl="0" indent="0" algn="l" rtl="0">
              <a:spcBef>
                <a:spcPts val="0"/>
              </a:spcBef>
              <a:spcAft>
                <a:spcPts val="0"/>
              </a:spcAft>
              <a:buNone/>
            </a:pPr>
            <a:r>
              <a:rPr lang="en-AU" sz="1800">
                <a:solidFill>
                  <a:schemeClr val="dk1"/>
                </a:solidFill>
                <a:latin typeface="Arial"/>
                <a:ea typeface="Arial"/>
                <a:cs typeface="Arial"/>
                <a:sym typeface="Arial"/>
              </a:rPr>
              <a:t>If the temperature goes beyond its optimal, an enzyme is at risk of denaturing</a:t>
            </a:r>
            <a:r>
              <a:rPr lang="en-AU" sz="1800">
                <a:solidFill>
                  <a:schemeClr val="dk1"/>
                </a:solidFill>
              </a:rPr>
              <a:t>. </a:t>
            </a:r>
            <a:endParaRPr sz="1800">
              <a:solidFill>
                <a:schemeClr val="dk1"/>
              </a:solidFill>
            </a:endParaRPr>
          </a:p>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en-AU" sz="1800" u="sng">
                <a:solidFill>
                  <a:schemeClr val="dk1"/>
                </a:solidFill>
              </a:rPr>
              <a:t>B</a:t>
            </a:r>
            <a:r>
              <a:rPr lang="en-AU" sz="1800" u="sng">
                <a:solidFill>
                  <a:schemeClr val="dk1"/>
                </a:solidFill>
                <a:latin typeface="Arial"/>
                <a:ea typeface="Arial"/>
                <a:cs typeface="Arial"/>
                <a:sym typeface="Arial"/>
              </a:rPr>
              <a:t>onds that create its tertiary and quaternary structures are broken down.</a:t>
            </a:r>
            <a:endParaRPr sz="1800" u="sng">
              <a:solidFill>
                <a:schemeClr val="dk1"/>
              </a:solidFill>
              <a:latin typeface="Arial"/>
              <a:ea typeface="Arial"/>
              <a:cs typeface="Arial"/>
              <a:sym typeface="Arial"/>
            </a:endParaRPr>
          </a:p>
          <a:p>
            <a:pPr marL="0" marR="0" lvl="0" indent="0" algn="l" rtl="0">
              <a:spcBef>
                <a:spcPts val="0"/>
              </a:spcBef>
              <a:spcAft>
                <a:spcPts val="0"/>
              </a:spcAft>
              <a:buNone/>
            </a:pPr>
            <a:endParaRPr sz="1800" u="sng">
              <a:solidFill>
                <a:schemeClr val="dk1"/>
              </a:solidFill>
            </a:endParaRPr>
          </a:p>
          <a:p>
            <a:pPr marL="0" marR="0" lvl="0" indent="0" algn="l" rtl="0">
              <a:spcBef>
                <a:spcPts val="0"/>
              </a:spcBef>
              <a:spcAft>
                <a:spcPts val="0"/>
              </a:spcAft>
              <a:buNone/>
            </a:pPr>
            <a:r>
              <a:rPr lang="en-AU" sz="1800" u="sng">
                <a:solidFill>
                  <a:schemeClr val="dk1"/>
                </a:solidFill>
                <a:latin typeface="Arial"/>
                <a:ea typeface="Arial"/>
                <a:cs typeface="Arial"/>
                <a:sym typeface="Arial"/>
              </a:rPr>
              <a:t>Denaturation causes </a:t>
            </a:r>
            <a:r>
              <a:rPr lang="en-AU" sz="1800" u="sng">
                <a:solidFill>
                  <a:schemeClr val="dk1"/>
                </a:solidFill>
              </a:rPr>
              <a:t>a</a:t>
            </a:r>
            <a:r>
              <a:rPr lang="en-AU" sz="1800" u="sng">
                <a:solidFill>
                  <a:schemeClr val="dk1"/>
                </a:solidFill>
                <a:latin typeface="Arial"/>
                <a:ea typeface="Arial"/>
                <a:cs typeface="Arial"/>
                <a:sym typeface="Arial"/>
              </a:rPr>
              <a:t> change in the active site shape, causing the substrate to no longer fit. </a:t>
            </a:r>
            <a:endParaRPr sz="1800" u="sng"/>
          </a:p>
          <a:p>
            <a:pPr marL="0" marR="0" lvl="0" indent="0" algn="l" rtl="0">
              <a:spcBef>
                <a:spcPts val="0"/>
              </a:spcBef>
              <a:spcAft>
                <a:spcPts val="0"/>
              </a:spcAft>
              <a:buNone/>
            </a:pPr>
            <a:r>
              <a:rPr lang="en-AU" sz="1800" b="1">
                <a:solidFill>
                  <a:schemeClr val="dk1"/>
                </a:solidFill>
                <a:latin typeface="Calibri"/>
                <a:ea typeface="Calibri"/>
                <a:cs typeface="Calibri"/>
                <a:sym typeface="Calibri"/>
              </a:rPr>
              <a:t>This change is irreversible</a:t>
            </a:r>
            <a:r>
              <a:rPr lang="en-AU" sz="2800" b="1">
                <a:solidFill>
                  <a:schemeClr val="dk1"/>
                </a:solidFill>
                <a:latin typeface="Calibri"/>
                <a:ea typeface="Calibri"/>
                <a:cs typeface="Calibri"/>
                <a:sym typeface="Calibri"/>
              </a:rPr>
              <a:t>.</a:t>
            </a:r>
            <a:endParaRPr sz="2800" b="1">
              <a:solidFill>
                <a:schemeClr val="dk1"/>
              </a:solidFill>
              <a:latin typeface="Calibri"/>
              <a:ea typeface="Calibri"/>
              <a:cs typeface="Calibri"/>
              <a:sym typeface="Calibri"/>
            </a:endParaRPr>
          </a:p>
        </p:txBody>
      </p:sp>
      <p:pic>
        <p:nvPicPr>
          <p:cNvPr id="108" name="Google Shape;108;p16"/>
          <p:cNvPicPr preferRelativeResize="0"/>
          <p:nvPr/>
        </p:nvPicPr>
        <p:blipFill rotWithShape="1">
          <a:blip r:embed="rId3">
            <a:alphaModFix/>
          </a:blip>
          <a:srcRect l="11179" t="39911" r="45449" b="23124"/>
          <a:stretch/>
        </p:blipFill>
        <p:spPr>
          <a:xfrm>
            <a:off x="4585950" y="1993450"/>
            <a:ext cx="7606049" cy="4275500"/>
          </a:xfrm>
          <a:prstGeom prst="rect">
            <a:avLst/>
          </a:prstGeom>
          <a:noFill/>
          <a:ln>
            <a:noFill/>
          </a:ln>
        </p:spPr>
      </p:pic>
      <p:pic>
        <p:nvPicPr>
          <p:cNvPr id="109" name="Google Shape;109;p16"/>
          <p:cNvPicPr preferRelativeResize="0"/>
          <p:nvPr/>
        </p:nvPicPr>
        <p:blipFill rotWithShape="1">
          <a:blip r:embed="rId4">
            <a:alphaModFix/>
          </a:blip>
          <a:srcRect t="5598" r="48156"/>
          <a:stretch/>
        </p:blipFill>
        <p:spPr>
          <a:xfrm rot="1026077">
            <a:off x="10569211" y="317997"/>
            <a:ext cx="1112626" cy="2025949"/>
          </a:xfrm>
          <a:prstGeom prst="rect">
            <a:avLst/>
          </a:prstGeom>
          <a:noFill/>
          <a:ln>
            <a:noFill/>
          </a:ln>
        </p:spPr>
      </p:pic>
      <p:pic>
        <p:nvPicPr>
          <p:cNvPr id="110" name="Google Shape;110;p16"/>
          <p:cNvPicPr preferRelativeResize="0"/>
          <p:nvPr/>
        </p:nvPicPr>
        <p:blipFill>
          <a:blip r:embed="rId5">
            <a:alphaModFix/>
          </a:blip>
          <a:stretch>
            <a:fillRect/>
          </a:stretch>
        </p:blipFill>
        <p:spPr>
          <a:xfrm>
            <a:off x="100950" y="4500275"/>
            <a:ext cx="4205230" cy="1688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7"/>
          <p:cNvPicPr preferRelativeResize="0"/>
          <p:nvPr/>
        </p:nvPicPr>
        <p:blipFill rotWithShape="1">
          <a:blip r:embed="rId3">
            <a:alphaModFix/>
          </a:blip>
          <a:srcRect l="58025" t="5695"/>
          <a:stretch/>
        </p:blipFill>
        <p:spPr>
          <a:xfrm rot="1428033">
            <a:off x="9774233" y="306706"/>
            <a:ext cx="1546680" cy="3474742"/>
          </a:xfrm>
          <a:prstGeom prst="rect">
            <a:avLst/>
          </a:prstGeom>
          <a:noFill/>
          <a:ln>
            <a:noFill/>
          </a:ln>
        </p:spPr>
      </p:pic>
      <p:sp>
        <p:nvSpPr>
          <p:cNvPr id="116" name="Google Shape;116;p17"/>
          <p:cNvSpPr txBox="1"/>
          <p:nvPr/>
        </p:nvSpPr>
        <p:spPr>
          <a:xfrm>
            <a:off x="231400" y="483850"/>
            <a:ext cx="82254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1800" b="1">
                <a:solidFill>
                  <a:schemeClr val="dk1"/>
                </a:solidFill>
              </a:rPr>
              <a:t>When it is too cold!</a:t>
            </a:r>
            <a:endParaRPr sz="1800" b="1">
              <a:solidFill>
                <a:schemeClr val="dk1"/>
              </a:solidFill>
            </a:endParaRPr>
          </a:p>
          <a:p>
            <a:pPr marL="0" lvl="0" indent="0" algn="ctr" rtl="0">
              <a:spcBef>
                <a:spcPts val="0"/>
              </a:spcBef>
              <a:spcAft>
                <a:spcPts val="0"/>
              </a:spcAft>
              <a:buNone/>
            </a:pPr>
            <a:endParaRPr sz="1800" b="1">
              <a:solidFill>
                <a:schemeClr val="dk1"/>
              </a:solidFill>
            </a:endParaRPr>
          </a:p>
          <a:p>
            <a:pPr marL="0" lvl="0" indent="0" algn="l" rtl="0">
              <a:spcBef>
                <a:spcPts val="0"/>
              </a:spcBef>
              <a:spcAft>
                <a:spcPts val="0"/>
              </a:spcAft>
              <a:buNone/>
            </a:pPr>
            <a:r>
              <a:rPr lang="en-AU" sz="1800">
                <a:solidFill>
                  <a:schemeClr val="dk1"/>
                </a:solidFill>
              </a:rPr>
              <a:t>An </a:t>
            </a:r>
            <a:r>
              <a:rPr lang="en-AU" sz="1800" b="1" u="sng">
                <a:solidFill>
                  <a:schemeClr val="dk1"/>
                </a:solidFill>
              </a:rPr>
              <a:t>enzyme’s activity decreases</a:t>
            </a:r>
            <a:r>
              <a:rPr lang="en-AU" sz="1800" u="sng">
                <a:solidFill>
                  <a:schemeClr val="dk1"/>
                </a:solidFill>
              </a:rPr>
              <a:t> below the optimal temperature, as the </a:t>
            </a:r>
            <a:r>
              <a:rPr lang="en-AU" sz="1800" b="1" u="sng">
                <a:solidFill>
                  <a:schemeClr val="dk1"/>
                </a:solidFill>
              </a:rPr>
              <a:t>enzyme and substrate molecules move slower and collide less frequently.</a:t>
            </a:r>
            <a:r>
              <a:rPr lang="en-AU" sz="1800" u="sng">
                <a:solidFill>
                  <a:schemeClr val="dk1"/>
                </a:solidFill>
              </a:rPr>
              <a:t> </a:t>
            </a:r>
            <a:r>
              <a:rPr lang="en-AU" sz="1800">
                <a:solidFill>
                  <a:schemeClr val="dk1"/>
                </a:solidFill>
              </a:rPr>
              <a:t>When it becomes too cold, enzymes can freeze. </a:t>
            </a:r>
            <a:r>
              <a:rPr lang="en-AU" sz="1800" b="1" u="sng">
                <a:solidFill>
                  <a:schemeClr val="dk1"/>
                </a:solidFill>
              </a:rPr>
              <a:t>Enzymes can regain functionality when reheated, </a:t>
            </a:r>
            <a:r>
              <a:rPr lang="en-AU" sz="1800">
                <a:solidFill>
                  <a:schemeClr val="dk1"/>
                </a:solidFill>
              </a:rPr>
              <a:t>no denaturation occurs. </a:t>
            </a:r>
            <a:endParaRPr sz="1800">
              <a:solidFill>
                <a:schemeClr val="dk1"/>
              </a:solidFill>
            </a:endParaRPr>
          </a:p>
        </p:txBody>
      </p:sp>
      <p:pic>
        <p:nvPicPr>
          <p:cNvPr id="117" name="Google Shape;117;p17"/>
          <p:cNvPicPr preferRelativeResize="0"/>
          <p:nvPr/>
        </p:nvPicPr>
        <p:blipFill>
          <a:blip r:embed="rId4">
            <a:alphaModFix/>
          </a:blip>
          <a:stretch>
            <a:fillRect/>
          </a:stretch>
        </p:blipFill>
        <p:spPr>
          <a:xfrm>
            <a:off x="2073251" y="3040750"/>
            <a:ext cx="5595650" cy="3642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p:nvPr/>
        </p:nvSpPr>
        <p:spPr>
          <a:xfrm>
            <a:off x="862149" y="304602"/>
            <a:ext cx="29652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300" b="1">
                <a:solidFill>
                  <a:schemeClr val="dk1"/>
                </a:solidFill>
                <a:latin typeface="Calibri"/>
                <a:ea typeface="Calibri"/>
                <a:cs typeface="Calibri"/>
                <a:sym typeface="Calibri"/>
              </a:rPr>
              <a:t>Optimum range</a:t>
            </a:r>
            <a:endParaRPr sz="3300" b="1">
              <a:solidFill>
                <a:schemeClr val="dk1"/>
              </a:solidFill>
              <a:latin typeface="Calibri"/>
              <a:ea typeface="Calibri"/>
              <a:cs typeface="Calibri"/>
              <a:sym typeface="Calibri"/>
            </a:endParaRPr>
          </a:p>
        </p:txBody>
      </p:sp>
      <p:sp>
        <p:nvSpPr>
          <p:cNvPr id="123" name="Google Shape;123;p18"/>
          <p:cNvSpPr txBox="1"/>
          <p:nvPr/>
        </p:nvSpPr>
        <p:spPr>
          <a:xfrm>
            <a:off x="7343264" y="304602"/>
            <a:ext cx="29652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3300" b="1">
                <a:solidFill>
                  <a:schemeClr val="dk1"/>
                </a:solidFill>
                <a:latin typeface="Calibri"/>
                <a:ea typeface="Calibri"/>
                <a:cs typeface="Calibri"/>
                <a:sym typeface="Calibri"/>
              </a:rPr>
              <a:t>Tolerance range</a:t>
            </a:r>
            <a:endParaRPr sz="3300" b="1">
              <a:solidFill>
                <a:schemeClr val="dk1"/>
              </a:solidFill>
              <a:latin typeface="Calibri"/>
              <a:ea typeface="Calibri"/>
              <a:cs typeface="Calibri"/>
              <a:sym typeface="Calibri"/>
            </a:endParaRPr>
          </a:p>
        </p:txBody>
      </p:sp>
      <p:sp>
        <p:nvSpPr>
          <p:cNvPr id="124" name="Google Shape;124;p18"/>
          <p:cNvSpPr txBox="1"/>
          <p:nvPr/>
        </p:nvSpPr>
        <p:spPr>
          <a:xfrm>
            <a:off x="6893800" y="1038575"/>
            <a:ext cx="5065500" cy="526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200"/>
              <a:t>Beyond the optimal temperature, the narrow range at which enzyme function is best, is called the </a:t>
            </a:r>
            <a:r>
              <a:rPr lang="en-AU" sz="2200" u="sng"/>
              <a:t>tolerance range.</a:t>
            </a:r>
            <a:endParaRPr sz="2200" u="sng"/>
          </a:p>
          <a:p>
            <a:pPr marL="0" lvl="0" indent="0" algn="l" rtl="0">
              <a:spcBef>
                <a:spcPts val="0"/>
              </a:spcBef>
              <a:spcAft>
                <a:spcPts val="0"/>
              </a:spcAft>
              <a:buNone/>
            </a:pPr>
            <a:r>
              <a:rPr lang="en-AU" sz="2200"/>
              <a:t>The term tolerance range is used to describe the wider range of a given condition (like temperature) that an enzyme can function under.</a:t>
            </a:r>
            <a:endParaRPr sz="2200"/>
          </a:p>
          <a:p>
            <a:pPr marL="0" lvl="0" indent="0" algn="l" rtl="0">
              <a:spcBef>
                <a:spcPts val="0"/>
              </a:spcBef>
              <a:spcAft>
                <a:spcPts val="0"/>
              </a:spcAft>
              <a:buNone/>
            </a:pPr>
            <a:r>
              <a:rPr lang="en-AU" sz="2200"/>
              <a:t>For example, an enzyme might have an optimal temperature of 58–60 °C but could have a tolerance range of 30–70 °C. In this case, the enzyme will function variably within this range but might freeze if the temperature drops below 30 °C, or denature if the temperature goes above 70 °C.</a:t>
            </a:r>
            <a:endParaRPr sz="1700"/>
          </a:p>
        </p:txBody>
      </p:sp>
      <p:sp>
        <p:nvSpPr>
          <p:cNvPr id="125" name="Google Shape;125;p18"/>
          <p:cNvSpPr txBox="1"/>
          <p:nvPr/>
        </p:nvSpPr>
        <p:spPr>
          <a:xfrm>
            <a:off x="179025" y="1181800"/>
            <a:ext cx="51390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200"/>
              <a:t>The point at which for a given condition (e.g. temperature), the maximum function of an enzyme occurs.</a:t>
            </a:r>
            <a:endParaRPr sz="2200"/>
          </a:p>
        </p:txBody>
      </p:sp>
      <p:pic>
        <p:nvPicPr>
          <p:cNvPr id="126" name="Google Shape;126;p18"/>
          <p:cNvPicPr preferRelativeResize="0"/>
          <p:nvPr/>
        </p:nvPicPr>
        <p:blipFill rotWithShape="1">
          <a:blip r:embed="rId3">
            <a:alphaModFix/>
          </a:blip>
          <a:srcRect l="8211" t="47519" r="58849" b="15180"/>
          <a:stretch/>
        </p:blipFill>
        <p:spPr>
          <a:xfrm>
            <a:off x="286500" y="2382400"/>
            <a:ext cx="6523500" cy="4153300"/>
          </a:xfrm>
          <a:prstGeom prst="rect">
            <a:avLst/>
          </a:prstGeom>
          <a:noFill/>
          <a:ln>
            <a:noFill/>
          </a:ln>
        </p:spPr>
      </p:pic>
      <p:sp>
        <p:nvSpPr>
          <p:cNvPr id="127" name="Google Shape;127;p18"/>
          <p:cNvSpPr txBox="1"/>
          <p:nvPr/>
        </p:nvSpPr>
        <p:spPr>
          <a:xfrm>
            <a:off x="3223100" y="2927875"/>
            <a:ext cx="2274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600" b="1">
                <a:latin typeface="Calibri"/>
                <a:ea typeface="Calibri"/>
                <a:cs typeface="Calibri"/>
                <a:sym typeface="Calibri"/>
              </a:rPr>
              <a:t>Optimum temperature</a:t>
            </a:r>
            <a:endParaRPr sz="16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p:nvPr/>
        </p:nvSpPr>
        <p:spPr>
          <a:xfrm>
            <a:off x="37200" y="138075"/>
            <a:ext cx="12117600" cy="87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AU" sz="4400" b="1">
                <a:solidFill>
                  <a:srgbClr val="000000"/>
                </a:solidFill>
                <a:latin typeface="Calibri"/>
                <a:ea typeface="Calibri"/>
                <a:cs typeface="Calibri"/>
                <a:sym typeface="Calibri"/>
              </a:rPr>
              <a:t>Effect of </a:t>
            </a:r>
            <a:r>
              <a:rPr lang="en-AU" sz="4400" b="1">
                <a:latin typeface="Calibri"/>
                <a:ea typeface="Calibri"/>
                <a:cs typeface="Calibri"/>
                <a:sym typeface="Calibri"/>
              </a:rPr>
              <a:t>enzyme concentration </a:t>
            </a:r>
            <a:r>
              <a:rPr lang="en-AU" sz="4400" b="1">
                <a:solidFill>
                  <a:srgbClr val="000000"/>
                </a:solidFill>
                <a:latin typeface="Calibri"/>
                <a:ea typeface="Calibri"/>
                <a:cs typeface="Calibri"/>
                <a:sym typeface="Calibri"/>
              </a:rPr>
              <a:t>on enzyme activity</a:t>
            </a:r>
            <a:endParaRPr sz="4200">
              <a:solidFill>
                <a:srgbClr val="000000"/>
              </a:solidFill>
            </a:endParaRPr>
          </a:p>
        </p:txBody>
      </p:sp>
      <p:sp>
        <p:nvSpPr>
          <p:cNvPr id="133" name="Google Shape;133;p19"/>
          <p:cNvSpPr txBox="1"/>
          <p:nvPr/>
        </p:nvSpPr>
        <p:spPr>
          <a:xfrm>
            <a:off x="223050" y="1107600"/>
            <a:ext cx="117459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a:latin typeface="Times New Roman"/>
                <a:ea typeface="Times New Roman"/>
                <a:cs typeface="Times New Roman"/>
                <a:sym typeface="Times New Roman"/>
              </a:rPr>
              <a:t>The concentrations of both substrate and enzyme molecules influence the overall reaction rate. </a:t>
            </a:r>
            <a:endParaRPr sz="2400">
              <a:latin typeface="Times New Roman"/>
              <a:ea typeface="Times New Roman"/>
              <a:cs typeface="Times New Roman"/>
              <a:sym typeface="Times New Roman"/>
            </a:endParaRPr>
          </a:p>
          <a:p>
            <a:pPr marL="0" lvl="0" indent="0" algn="l" rtl="0">
              <a:spcBef>
                <a:spcPts val="0"/>
              </a:spcBef>
              <a:spcAft>
                <a:spcPts val="0"/>
              </a:spcAft>
              <a:buNone/>
            </a:pPr>
            <a:endParaRPr sz="2400" b="1" u="sng">
              <a:latin typeface="Times New Roman"/>
              <a:ea typeface="Times New Roman"/>
              <a:cs typeface="Times New Roman"/>
              <a:sym typeface="Times New Roman"/>
            </a:endParaRPr>
          </a:p>
          <a:p>
            <a:pPr marL="0" lvl="0" indent="0" algn="l" rtl="0">
              <a:spcBef>
                <a:spcPts val="0"/>
              </a:spcBef>
              <a:spcAft>
                <a:spcPts val="0"/>
              </a:spcAft>
              <a:buNone/>
            </a:pPr>
            <a:r>
              <a:rPr lang="en-AU" sz="2400" b="1" u="sng">
                <a:latin typeface="Times New Roman"/>
                <a:ea typeface="Times New Roman"/>
                <a:cs typeface="Times New Roman"/>
                <a:sym typeface="Times New Roman"/>
              </a:rPr>
              <a:t>Substrate concentration:</a:t>
            </a:r>
            <a:endParaRPr sz="2400" b="1" u="sng">
              <a:latin typeface="Times New Roman"/>
              <a:ea typeface="Times New Roman"/>
              <a:cs typeface="Times New Roman"/>
              <a:sym typeface="Times New Roman"/>
            </a:endParaRPr>
          </a:p>
          <a:p>
            <a:pPr marL="0" lvl="0" indent="0" algn="l" rtl="0">
              <a:spcBef>
                <a:spcPts val="0"/>
              </a:spcBef>
              <a:spcAft>
                <a:spcPts val="0"/>
              </a:spcAft>
              <a:buNone/>
            </a:pPr>
            <a:r>
              <a:rPr lang="en-AU" sz="2400">
                <a:latin typeface="Times New Roman"/>
                <a:ea typeface="Times New Roman"/>
                <a:cs typeface="Times New Roman"/>
                <a:sym typeface="Times New Roman"/>
              </a:rPr>
              <a:t>If the </a:t>
            </a:r>
            <a:r>
              <a:rPr lang="en-AU" sz="2400" u="sng">
                <a:latin typeface="Times New Roman"/>
                <a:ea typeface="Times New Roman"/>
                <a:cs typeface="Times New Roman"/>
                <a:sym typeface="Times New Roman"/>
              </a:rPr>
              <a:t>enzyme concentration remains constant while the substrate concentration increases, then the reaction rate will increase. </a:t>
            </a:r>
            <a:r>
              <a:rPr lang="en-AU" sz="2400">
                <a:latin typeface="Times New Roman"/>
                <a:ea typeface="Times New Roman"/>
                <a:cs typeface="Times New Roman"/>
                <a:sym typeface="Times New Roman"/>
              </a:rPr>
              <a:t>This is because t</a:t>
            </a:r>
            <a:r>
              <a:rPr lang="en-AU" sz="2400" u="sng">
                <a:latin typeface="Times New Roman"/>
                <a:ea typeface="Times New Roman"/>
                <a:cs typeface="Times New Roman"/>
                <a:sym typeface="Times New Roman"/>
              </a:rPr>
              <a:t>here are more reactants available</a:t>
            </a:r>
            <a:r>
              <a:rPr lang="en-AU" sz="2400">
                <a:latin typeface="Times New Roman"/>
                <a:ea typeface="Times New Roman"/>
                <a:cs typeface="Times New Roman"/>
                <a:sym typeface="Times New Roman"/>
              </a:rPr>
              <a:t> to undergo the reaction.</a:t>
            </a:r>
            <a:endParaRPr/>
          </a:p>
        </p:txBody>
      </p:sp>
      <p:pic>
        <p:nvPicPr>
          <p:cNvPr id="134" name="Google Shape;134;p19"/>
          <p:cNvPicPr preferRelativeResize="0"/>
          <p:nvPr/>
        </p:nvPicPr>
        <p:blipFill rotWithShape="1">
          <a:blip r:embed="rId3">
            <a:alphaModFix/>
          </a:blip>
          <a:srcRect l="10070" t="56053" r="40490" b="20785"/>
          <a:stretch/>
        </p:blipFill>
        <p:spPr>
          <a:xfrm>
            <a:off x="717325" y="4024425"/>
            <a:ext cx="10757349" cy="2833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p:nvPr/>
        </p:nvSpPr>
        <p:spPr>
          <a:xfrm>
            <a:off x="394500" y="273100"/>
            <a:ext cx="11454000" cy="261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2600" b="1">
                <a:latin typeface="Times New Roman"/>
                <a:ea typeface="Times New Roman"/>
                <a:cs typeface="Times New Roman"/>
                <a:sym typeface="Times New Roman"/>
              </a:rPr>
              <a:t>Saturation point</a:t>
            </a:r>
            <a:endParaRPr sz="2200">
              <a:latin typeface="Times New Roman"/>
              <a:ea typeface="Times New Roman"/>
              <a:cs typeface="Times New Roman"/>
              <a:sym typeface="Times New Roman"/>
            </a:endParaRPr>
          </a:p>
          <a:p>
            <a:pPr marL="0" lvl="0" indent="0" algn="l" rtl="0">
              <a:spcBef>
                <a:spcPts val="0"/>
              </a:spcBef>
              <a:spcAft>
                <a:spcPts val="0"/>
              </a:spcAft>
              <a:buNone/>
            </a:pPr>
            <a:r>
              <a:rPr lang="en-AU" sz="2200">
                <a:latin typeface="Times New Roman"/>
                <a:ea typeface="Times New Roman"/>
                <a:cs typeface="Times New Roman"/>
                <a:sym typeface="Times New Roman"/>
              </a:rPr>
              <a:t>It is a point where there are so many substrate molecules that continuously </a:t>
            </a:r>
            <a:r>
              <a:rPr lang="en-AU" sz="2200" u="sng">
                <a:latin typeface="Times New Roman"/>
                <a:ea typeface="Times New Roman"/>
                <a:cs typeface="Times New Roman"/>
                <a:sym typeface="Times New Roman"/>
              </a:rPr>
              <a:t>occupy all active sites on the enzyme</a:t>
            </a:r>
            <a:r>
              <a:rPr lang="en-AU" sz="2200">
                <a:latin typeface="Times New Roman"/>
                <a:ea typeface="Times New Roman"/>
                <a:cs typeface="Times New Roman"/>
                <a:sym typeface="Times New Roman"/>
              </a:rPr>
              <a:t>, meaning that the </a:t>
            </a:r>
            <a:r>
              <a:rPr lang="en-AU" sz="2200" u="sng">
                <a:latin typeface="Times New Roman"/>
                <a:ea typeface="Times New Roman"/>
                <a:cs typeface="Times New Roman"/>
                <a:sym typeface="Times New Roman"/>
              </a:rPr>
              <a:t>enzymes are saturated with substrate. </a:t>
            </a:r>
            <a:r>
              <a:rPr lang="en-AU" sz="2200">
                <a:latin typeface="Times New Roman"/>
                <a:ea typeface="Times New Roman"/>
                <a:cs typeface="Times New Roman"/>
                <a:sym typeface="Times New Roman"/>
              </a:rPr>
              <a:t>After the saturation point is reached, the rate of reaction remains constant. </a:t>
            </a:r>
            <a:endParaRPr sz="2200">
              <a:latin typeface="Times New Roman"/>
              <a:ea typeface="Times New Roman"/>
              <a:cs typeface="Times New Roman"/>
              <a:sym typeface="Times New Roman"/>
            </a:endParaRPr>
          </a:p>
          <a:p>
            <a:pPr marL="0" lvl="0" indent="0" algn="l" rtl="0">
              <a:spcBef>
                <a:spcPts val="0"/>
              </a:spcBef>
              <a:spcAft>
                <a:spcPts val="0"/>
              </a:spcAft>
              <a:buNone/>
            </a:pPr>
            <a:r>
              <a:rPr lang="en-AU" sz="2200">
                <a:latin typeface="Times New Roman"/>
                <a:ea typeface="Times New Roman"/>
                <a:cs typeface="Times New Roman"/>
                <a:sym typeface="Times New Roman"/>
              </a:rPr>
              <a:t>At the saturation point and beyond, </a:t>
            </a:r>
            <a:r>
              <a:rPr lang="en-AU" sz="2200" u="sng">
                <a:latin typeface="Times New Roman"/>
                <a:ea typeface="Times New Roman"/>
                <a:cs typeface="Times New Roman"/>
                <a:sym typeface="Times New Roman"/>
              </a:rPr>
              <a:t>the reaction is still occurring very quickly – the rate of</a:t>
            </a:r>
            <a:endParaRPr sz="2200" u="sng">
              <a:latin typeface="Times New Roman"/>
              <a:ea typeface="Times New Roman"/>
              <a:cs typeface="Times New Roman"/>
              <a:sym typeface="Times New Roman"/>
            </a:endParaRPr>
          </a:p>
          <a:p>
            <a:pPr marL="0" lvl="0" indent="0" algn="l" rtl="0">
              <a:spcBef>
                <a:spcPts val="0"/>
              </a:spcBef>
              <a:spcAft>
                <a:spcPts val="0"/>
              </a:spcAft>
              <a:buNone/>
            </a:pPr>
            <a:r>
              <a:rPr lang="en-AU" sz="2200" u="sng">
                <a:latin typeface="Times New Roman"/>
                <a:ea typeface="Times New Roman"/>
                <a:cs typeface="Times New Roman"/>
                <a:sym typeface="Times New Roman"/>
              </a:rPr>
              <a:t>reaction, however, is no longer increasing.</a:t>
            </a:r>
            <a:endParaRPr sz="2200" u="sng">
              <a:latin typeface="Times New Roman"/>
              <a:ea typeface="Times New Roman"/>
              <a:cs typeface="Times New Roman"/>
              <a:sym typeface="Times New Roman"/>
            </a:endParaRPr>
          </a:p>
          <a:p>
            <a:pPr marL="0" lvl="0" indent="0" algn="l" rtl="0">
              <a:spcBef>
                <a:spcPts val="0"/>
              </a:spcBef>
              <a:spcAft>
                <a:spcPts val="0"/>
              </a:spcAft>
              <a:buNone/>
            </a:pPr>
            <a:r>
              <a:rPr lang="en-AU" sz="2200">
                <a:latin typeface="Times New Roman"/>
                <a:ea typeface="Times New Roman"/>
                <a:cs typeface="Times New Roman"/>
                <a:sym typeface="Times New Roman"/>
              </a:rPr>
              <a:t>At this point, even if the amount of substrate increases, the reaction rate can no longer increase.</a:t>
            </a:r>
            <a:endParaRPr sz="2600">
              <a:latin typeface="Times New Roman"/>
              <a:ea typeface="Times New Roman"/>
              <a:cs typeface="Times New Roman"/>
              <a:sym typeface="Times New Roman"/>
            </a:endParaRPr>
          </a:p>
        </p:txBody>
      </p:sp>
      <p:pic>
        <p:nvPicPr>
          <p:cNvPr id="140" name="Google Shape;140;p20"/>
          <p:cNvPicPr preferRelativeResize="0"/>
          <p:nvPr/>
        </p:nvPicPr>
        <p:blipFill rotWithShape="1">
          <a:blip r:embed="rId3">
            <a:alphaModFix/>
          </a:blip>
          <a:srcRect l="9650" t="56198" r="49472" b="21967"/>
          <a:stretch/>
        </p:blipFill>
        <p:spPr>
          <a:xfrm>
            <a:off x="1722175" y="3429750"/>
            <a:ext cx="9142382" cy="3352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p:nvPr/>
        </p:nvSpPr>
        <p:spPr>
          <a:xfrm>
            <a:off x="0" y="0"/>
            <a:ext cx="46716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900" b="1" u="sng">
                <a:solidFill>
                  <a:schemeClr val="dk1"/>
                </a:solidFill>
                <a:latin typeface="Times New Roman"/>
                <a:ea typeface="Times New Roman"/>
                <a:cs typeface="Times New Roman"/>
                <a:sym typeface="Times New Roman"/>
              </a:rPr>
              <a:t>Enzyme concentration:</a:t>
            </a:r>
            <a:endParaRPr sz="1900"/>
          </a:p>
        </p:txBody>
      </p:sp>
      <p:sp>
        <p:nvSpPr>
          <p:cNvPr id="146" name="Google Shape;146;p21"/>
          <p:cNvSpPr txBox="1"/>
          <p:nvPr/>
        </p:nvSpPr>
        <p:spPr>
          <a:xfrm>
            <a:off x="91050" y="554100"/>
            <a:ext cx="117117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900">
                <a:latin typeface="Times New Roman"/>
                <a:ea typeface="Times New Roman"/>
                <a:cs typeface="Times New Roman"/>
                <a:sym typeface="Times New Roman"/>
              </a:rPr>
              <a:t>If the enzyme concentration is high, then the reaction rate will be high. This is due to the large number of active sites available for the substrate to bind to</a:t>
            </a:r>
            <a:endParaRPr sz="2900">
              <a:latin typeface="Times New Roman"/>
              <a:ea typeface="Times New Roman"/>
              <a:cs typeface="Times New Roman"/>
              <a:sym typeface="Times New Roman"/>
            </a:endParaRPr>
          </a:p>
        </p:txBody>
      </p:sp>
      <p:pic>
        <p:nvPicPr>
          <p:cNvPr id="147" name="Google Shape;147;p21"/>
          <p:cNvPicPr preferRelativeResize="0"/>
          <p:nvPr/>
        </p:nvPicPr>
        <p:blipFill rotWithShape="1">
          <a:blip r:embed="rId3">
            <a:alphaModFix/>
          </a:blip>
          <a:srcRect l="8852" t="51683" r="43293" b="24642"/>
          <a:stretch/>
        </p:blipFill>
        <p:spPr>
          <a:xfrm>
            <a:off x="91050" y="2291126"/>
            <a:ext cx="11507300" cy="32006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818</Words>
  <Application>Microsoft Office PowerPoint</Application>
  <PresentationFormat>Widescreen</PresentationFormat>
  <Paragraphs>70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Factors affecting enzymes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affecting enzymes</dc:title>
  <dc:creator>Brittney Downer</dc:creator>
  <cp:lastModifiedBy>Brittney Downer</cp:lastModifiedBy>
  <cp:revision>1</cp:revision>
  <dcterms:modified xsi:type="dcterms:W3CDTF">2022-03-21T01:59:30Z</dcterms:modified>
</cp:coreProperties>
</file>