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6" r:id="rId9"/>
    <p:sldId id="267" r:id="rId10"/>
  </p:sldIdLst>
  <p:sldSz cx="12192000" cy="6858000"/>
  <p:notesSz cx="6858000" cy="9144000"/>
  <p:embeddedFontLst>
    <p:embeddedFont>
      <p:font typeface="Cabin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1230896c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1230896c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e53daf57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1e53daf57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e53daf57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e53daf57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1e53daf57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1e53daf57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e53daf57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1e53daf57b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e53daf57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1e53daf57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1e53daf57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1e53daf57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e53daedf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1e53daedf4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615449" y="653147"/>
            <a:ext cx="8370300" cy="10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AU" b="1"/>
              <a:t>Enzyme Inhibition</a:t>
            </a:r>
            <a:endParaRPr b="1"/>
          </a:p>
        </p:txBody>
      </p:sp>
      <p:sp>
        <p:nvSpPr>
          <p:cNvPr id="85" name="Google Shape;85;p13"/>
          <p:cNvSpPr/>
          <p:nvPr/>
        </p:nvSpPr>
        <p:spPr>
          <a:xfrm>
            <a:off x="0" y="5926500"/>
            <a:ext cx="7461900" cy="931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SzPts val="1100"/>
              <a:buNone/>
            </a:pPr>
            <a:r>
              <a:rPr lang="en-AU" sz="17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general factors that impact on enzyme function i</a:t>
            </a:r>
            <a:r>
              <a:rPr lang="en-AU" sz="1700" i="1" strike="sng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relation to photosynthesis and cellular respiration: </a:t>
            </a:r>
            <a:r>
              <a:rPr lang="en-AU" sz="17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 in temperature, pH, concentration,</a:t>
            </a:r>
            <a:r>
              <a:rPr lang="en-AU" sz="1700" i="1" strike="sng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competitive and non-competitive enzyme inhibitors</a:t>
            </a:r>
            <a:endParaRPr sz="23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474617" y="1972491"/>
            <a:ext cx="11177400" cy="23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LI:</a:t>
            </a:r>
            <a:r>
              <a:rPr lang="en-A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understand how enzymes can be inhibitors.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SC: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n-A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 types of enzyme inhibition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n-A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why enzymes are inhibited</a:t>
            </a:r>
            <a:endParaRPr sz="3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134250" y="67750"/>
            <a:ext cx="447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latin typeface="Calibri"/>
                <a:ea typeface="Calibri"/>
                <a:cs typeface="Calibri"/>
                <a:sym typeface="Calibri"/>
              </a:rPr>
              <a:t>Unit 3: AoS2- enzyme inhibition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1900" y="2381925"/>
            <a:ext cx="4112600" cy="28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259075" y="1510050"/>
            <a:ext cx="9389400" cy="45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304800" algn="l" rtl="0"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Pts val="3000"/>
              <a:buChar char="•"/>
            </a:pPr>
            <a:r>
              <a:rPr lang="en-AU" sz="3000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A molecule that binds to an enzyme, reducing its activity by interfering with it in some way. </a:t>
            </a:r>
            <a:endParaRPr sz="3000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Pts val="3000"/>
              <a:buChar char="•"/>
            </a:pPr>
            <a:r>
              <a:rPr lang="en-AU" sz="3000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Two ways:</a:t>
            </a:r>
            <a:endParaRPr sz="3000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1" indent="-317500" algn="l" rtl="0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Pts val="3000"/>
              <a:buChar char="•"/>
            </a:pPr>
            <a:r>
              <a:rPr lang="en-AU" sz="3000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Reversible</a:t>
            </a:r>
            <a:endParaRPr sz="3000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1" indent="-317500" algn="l" rtl="0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Pts val="3000"/>
              <a:buChar char="•"/>
            </a:pPr>
            <a:r>
              <a:rPr lang="en-AU" sz="3000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Irreversible</a:t>
            </a:r>
            <a:endParaRPr sz="3000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 sz="3000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And </a:t>
            </a:r>
            <a:endParaRPr sz="3000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Cabin"/>
              <a:buChar char="-"/>
            </a:pPr>
            <a:r>
              <a:rPr lang="en-AU" sz="3000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Competitive </a:t>
            </a:r>
            <a:endParaRPr sz="3000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Cabin"/>
              <a:buChar char="-"/>
            </a:pPr>
            <a:r>
              <a:rPr lang="en-AU" sz="3000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non-competitive </a:t>
            </a:r>
            <a:endParaRPr sz="3000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1878325" y="184025"/>
            <a:ext cx="8835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 b="1">
                <a:latin typeface="Calibri"/>
                <a:ea typeface="Calibri"/>
                <a:cs typeface="Calibri"/>
                <a:sym typeface="Calibri"/>
              </a:rPr>
              <a:t>Enzyme inhibitors</a:t>
            </a: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Irreversible Inhibition</a:t>
            </a:r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2778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28600" lvl="0" indent="-266700" algn="l" rtl="0"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Pts val="2400"/>
              <a:buChar char="•"/>
            </a:pPr>
            <a:r>
              <a:rPr lang="en-AU" sz="2400" dirty="0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A compound binds to one or more amino acids, forms a strong covalent bond and alters the structure of the enzyme, </a:t>
            </a:r>
            <a:r>
              <a:rPr lang="en-AU" sz="2400" u="sng" dirty="0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affecting its active site.</a:t>
            </a:r>
            <a:r>
              <a:rPr lang="en-AU" sz="2400" dirty="0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 sz="2400" dirty="0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lvl="0" indent="-266700" algn="l" rtl="0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Pts val="2400"/>
              <a:buChar char="•"/>
            </a:pPr>
            <a:r>
              <a:rPr lang="en-AU" sz="2400" u="sng" dirty="0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This permanently inhibits the enzyme as the change in the active site can not be reversed. </a:t>
            </a:r>
            <a:endParaRPr sz="2400" u="sng" dirty="0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lvl="0" indent="-266700" algn="l" rtl="0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Pts val="2400"/>
              <a:buChar char="•"/>
            </a:pPr>
            <a:r>
              <a:rPr lang="en-AU" sz="2400" dirty="0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These compounds are also known as poisons.</a:t>
            </a:r>
            <a:endParaRPr sz="2400" dirty="0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AU" sz="2400" dirty="0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E.g. </a:t>
            </a:r>
            <a:endParaRPr sz="2400" dirty="0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1" indent="-279400" algn="l" rtl="0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Pts val="2400"/>
              <a:buChar char="•"/>
            </a:pPr>
            <a:r>
              <a:rPr lang="en-AU" dirty="0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Cyanide – alters the key enzyme involved in the electron transport chain, stopping the production of ATP..</a:t>
            </a:r>
            <a:endParaRPr dirty="0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1" indent="-279400" algn="l" rtl="0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Pts val="2400"/>
              <a:buChar char="•"/>
            </a:pPr>
            <a:r>
              <a:rPr lang="en-AU" dirty="0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Penicillin – inhibits the enzyme involved in the formation of bacterial cell walls and prevents them from reproducing.  </a:t>
            </a:r>
            <a:endParaRPr dirty="0"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8150" y="2188328"/>
            <a:ext cx="3953000" cy="2145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793375" y="62550"/>
            <a:ext cx="10515600" cy="94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Reversible Inhibition</a:t>
            </a:r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874250" y="1764300"/>
            <a:ext cx="4410900" cy="332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Two types:</a:t>
            </a:r>
            <a:endParaRPr sz="2400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1" indent="-279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Pts val="2400"/>
              <a:buChar char="•"/>
            </a:pPr>
            <a:r>
              <a:rPr lang="en-AU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Competitive inhibition </a:t>
            </a:r>
            <a:br>
              <a:rPr lang="en-AU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</a:br>
            <a:endParaRPr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1" indent="-266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Pts val="2400"/>
              <a:buChar char="•"/>
            </a:pPr>
            <a:r>
              <a:rPr lang="en-AU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Non-competitive inhibition . </a:t>
            </a:r>
            <a:endParaRPr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7000" y="1962200"/>
            <a:ext cx="5926800" cy="206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8974" y="4201049"/>
            <a:ext cx="6755777" cy="235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874250" y="830025"/>
            <a:ext cx="10578300" cy="8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Pts val="1800"/>
              <a:buChar char="•"/>
            </a:pPr>
            <a:r>
              <a:rPr lang="en-AU" sz="1800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The enzyme is NOT permanently inhibited or damaged, only inactivates for a period of time.</a:t>
            </a:r>
            <a:endParaRPr sz="1800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Pts val="1800"/>
              <a:buChar char="•"/>
            </a:pPr>
            <a:r>
              <a:rPr lang="en-AU" sz="1800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They are able to dissociate from the enzyme, rendering it active once more.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Competitive Inhibition</a:t>
            </a:r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633300" cy="345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AU" sz="1933" u="sng" dirty="0">
                <a:solidFill>
                  <a:srgbClr val="262626"/>
                </a:solidFill>
              </a:rPr>
              <a:t>Contains a region with a shape that is similar to the usual substrate. They prevent E-S complexes. </a:t>
            </a:r>
            <a:endParaRPr sz="1933" u="sng" dirty="0">
              <a:solidFill>
                <a:srgbClr val="262626"/>
              </a:solidFill>
            </a:endParaRPr>
          </a:p>
          <a:p>
            <a:pPr marL="4572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endParaRPr sz="1933" dirty="0">
              <a:solidFill>
                <a:srgbClr val="262626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r>
              <a:rPr lang="en-AU" sz="1933" u="sng" dirty="0">
                <a:solidFill>
                  <a:srgbClr val="262626"/>
                </a:solidFill>
              </a:rPr>
              <a:t>Factors that affect competitive inhibition</a:t>
            </a:r>
            <a:endParaRPr sz="1933" u="sng" dirty="0">
              <a:highlight>
                <a:srgbClr val="FFFFFF"/>
              </a:highlight>
            </a:endParaRPr>
          </a:p>
          <a:p>
            <a:pPr marL="457200" lvl="0" indent="-35134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33"/>
              <a:buFont typeface="Calibri"/>
              <a:buChar char="●"/>
            </a:pPr>
            <a:r>
              <a:rPr lang="en-AU" sz="1933" u="sng" dirty="0">
                <a:highlight>
                  <a:srgbClr val="FFFFFF"/>
                </a:highlight>
              </a:rPr>
              <a:t>the concentration of the inhibitor</a:t>
            </a:r>
            <a:endParaRPr sz="1933" u="sng" dirty="0">
              <a:highlight>
                <a:srgbClr val="FFFFFF"/>
              </a:highlight>
            </a:endParaRPr>
          </a:p>
          <a:p>
            <a:pPr marL="457200" lvl="0" indent="-35134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33"/>
              <a:buFont typeface="Calibri"/>
              <a:buChar char="●"/>
            </a:pPr>
            <a:r>
              <a:rPr lang="en-AU" sz="1933" u="sng" dirty="0">
                <a:highlight>
                  <a:srgbClr val="FFFFFF"/>
                </a:highlight>
              </a:rPr>
              <a:t>the substrate concentration</a:t>
            </a:r>
            <a:endParaRPr sz="1933" u="sng" dirty="0">
              <a:highlight>
                <a:srgbClr val="FFFFFF"/>
              </a:highlight>
            </a:endParaRPr>
          </a:p>
          <a:p>
            <a:pPr marL="457200" lvl="0" indent="-32829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70"/>
              <a:buFont typeface="Calibri"/>
              <a:buChar char="●"/>
            </a:pPr>
            <a:r>
              <a:rPr lang="en-AU" sz="1933" u="sng" dirty="0">
                <a:highlight>
                  <a:srgbClr val="FFFFFF"/>
                </a:highlight>
              </a:rPr>
              <a:t>the relative affinities of enzyme for the inhibitor and substrate</a:t>
            </a:r>
            <a:endParaRPr sz="2060" u="sng" dirty="0"/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7925" y="2163550"/>
            <a:ext cx="7624076" cy="413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Non-Competitive Inhibition</a:t>
            </a:r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958700" cy="194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 u="sng" dirty="0"/>
              <a:t>- Inhibitor binds with the enzyme but at a site that is NOT the active site- called the allosteric site. </a:t>
            </a:r>
            <a:endParaRPr u="sng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 dirty="0"/>
              <a:t>- This </a:t>
            </a:r>
            <a:r>
              <a:rPr lang="en-AU" u="sng" dirty="0"/>
              <a:t>causes a conformational change</a:t>
            </a:r>
            <a:r>
              <a:rPr lang="en-AU" dirty="0"/>
              <a:t>, so the </a:t>
            </a:r>
            <a:r>
              <a:rPr lang="en-AU" u="sng" dirty="0"/>
              <a:t>enzyme can not bind with the substrate. </a:t>
            </a:r>
            <a:endParaRPr u="sng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 u="sng" dirty="0"/>
              <a:t>- Increasing substrate will NOT remove the effect of the non-competitive inhibition. </a:t>
            </a:r>
            <a:endParaRPr u="sng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7200" y="3900825"/>
            <a:ext cx="4391025" cy="20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Biochemical Pathway Regulation</a:t>
            </a:r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AU" u="sng" dirty="0"/>
              <a:t>Prevent waste </a:t>
            </a:r>
            <a:r>
              <a:rPr lang="en-AU" dirty="0"/>
              <a:t>(</a:t>
            </a:r>
            <a:r>
              <a:rPr lang="en-AU" dirty="0" err="1"/>
              <a:t>eg</a:t>
            </a:r>
            <a:r>
              <a:rPr lang="en-AU" dirty="0"/>
              <a:t>: ATP cannot be stored so excess ATP is a loss).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AU" u="sng" dirty="0"/>
              <a:t>Prevent build up of products </a:t>
            </a:r>
            <a:r>
              <a:rPr lang="en-AU" dirty="0"/>
              <a:t>to potentially harmful levels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AU" u="sng" dirty="0"/>
              <a:t>Prevent depletion of substrates</a:t>
            </a:r>
            <a:endParaRPr u="sn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391825" y="365125"/>
            <a:ext cx="67644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900"/>
              <a:t>Biochemical Pathway Inhibition</a:t>
            </a:r>
            <a:endParaRPr sz="3900"/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1"/>
          </p:nvPr>
        </p:nvSpPr>
        <p:spPr>
          <a:xfrm>
            <a:off x="297300" y="1825625"/>
            <a:ext cx="65079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 sz="1800" b="1" dirty="0"/>
              <a:t>Allosteric regulation</a:t>
            </a:r>
            <a:endParaRPr sz="18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highlight>
                  <a:srgbClr val="FFFFFF"/>
                </a:highlight>
              </a:rPr>
              <a:t>Regulator molecules may be:</a:t>
            </a:r>
            <a:endParaRPr sz="1800" dirty="0"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800"/>
              <a:buChar char="●"/>
            </a:pPr>
            <a:r>
              <a:rPr lang="en-AU" sz="1800" b="1" dirty="0">
                <a:solidFill>
                  <a:srgbClr val="2D58A8"/>
                </a:solidFill>
                <a:highlight>
                  <a:srgbClr val="FFFFFF"/>
                </a:highlight>
              </a:rPr>
              <a:t>allosteric inhibitors</a:t>
            </a:r>
            <a:r>
              <a:rPr lang="en-AU" sz="1800" dirty="0">
                <a:highlight>
                  <a:srgbClr val="FFFFFF"/>
                </a:highlight>
              </a:rPr>
              <a:t>: their </a:t>
            </a:r>
            <a:r>
              <a:rPr lang="en-AU" sz="1800" u="sng" dirty="0">
                <a:highlight>
                  <a:srgbClr val="FFFFFF"/>
                </a:highlight>
              </a:rPr>
              <a:t>binding produces a change of shape in the enzyme that stops enzyme activity; </a:t>
            </a:r>
            <a:r>
              <a:rPr lang="en-AU" sz="1800" dirty="0">
                <a:highlight>
                  <a:srgbClr val="FFFFFF"/>
                </a:highlight>
              </a:rPr>
              <a:t>they act like an OFF switch.</a:t>
            </a:r>
            <a:endParaRPr sz="1800" dirty="0"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AU" sz="1800" b="1" dirty="0">
                <a:solidFill>
                  <a:srgbClr val="2D58A8"/>
                </a:solidFill>
                <a:highlight>
                  <a:srgbClr val="FFFFFF"/>
                </a:highlight>
              </a:rPr>
              <a:t>allosteric activators</a:t>
            </a:r>
            <a:r>
              <a:rPr lang="en-AU" sz="1800" dirty="0">
                <a:highlight>
                  <a:srgbClr val="FFFFFF"/>
                </a:highlight>
              </a:rPr>
              <a:t>: </a:t>
            </a:r>
            <a:r>
              <a:rPr lang="en-AU" sz="1800" u="sng" dirty="0">
                <a:highlight>
                  <a:srgbClr val="FFFFFF"/>
                </a:highlight>
              </a:rPr>
              <a:t>the shape change resulting from the binding produces an increase in enzyme activity</a:t>
            </a:r>
            <a:r>
              <a:rPr lang="en-AU" sz="1800" dirty="0">
                <a:highlight>
                  <a:srgbClr val="FFFFFF"/>
                </a:highlight>
              </a:rPr>
              <a:t>; they act like an ON switch</a:t>
            </a:r>
            <a:endParaRPr sz="1800" dirty="0"/>
          </a:p>
          <a:p>
            <a:pPr marL="0" lvl="0" indent="0" algn="l" rtl="0">
              <a:spcBef>
                <a:spcPts val="2700"/>
              </a:spcBef>
              <a:spcAft>
                <a:spcPts val="0"/>
              </a:spcAft>
              <a:buNone/>
            </a:pPr>
            <a:r>
              <a:rPr lang="en-AU" sz="1800" b="1" dirty="0"/>
              <a:t>Feedback inhibition</a:t>
            </a:r>
            <a:endParaRPr sz="1800" b="1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AU" sz="1800" dirty="0">
                <a:highlight>
                  <a:srgbClr val="FFFFFF"/>
                </a:highlight>
              </a:rPr>
              <a:t>The </a:t>
            </a:r>
            <a:r>
              <a:rPr lang="en-AU" sz="1800" u="sng" dirty="0">
                <a:highlight>
                  <a:srgbClr val="FFFFFF"/>
                </a:highlight>
              </a:rPr>
              <a:t>end product of a metabolic pathway acts as an inhibitor of the key enzyme that catalyses the first step in a pathway</a:t>
            </a:r>
            <a:endParaRPr sz="1800" u="sng" dirty="0"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AU" sz="1800" dirty="0">
                <a:highlight>
                  <a:srgbClr val="FFFFFF"/>
                </a:highlight>
              </a:rPr>
              <a:t>When the end product falls to low levels, the inhibition ceases and the biochemical pathway resumes, replenishing the supply of the end product.</a:t>
            </a:r>
            <a:endParaRPr sz="1800" dirty="0">
              <a:highlight>
                <a:srgbClr val="FFFFFF"/>
              </a:highlight>
            </a:endParaRPr>
          </a:p>
        </p:txBody>
      </p:sp>
      <p:pic>
        <p:nvPicPr>
          <p:cNvPr id="159" name="Google Shape;15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5200" y="290525"/>
            <a:ext cx="5082000" cy="3115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5672" y="4766997"/>
            <a:ext cx="5476325" cy="178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/>
        </p:nvSpPr>
        <p:spPr>
          <a:xfrm>
            <a:off x="986225" y="1911750"/>
            <a:ext cx="30000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AutoNum type="arabicPeriod"/>
            </a:pPr>
            <a:r>
              <a:rPr lang="en-A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Biozone 39-40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Finish Edrolo 3B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24"/>
          <p:cNvSpPr txBox="1"/>
          <p:nvPr/>
        </p:nvSpPr>
        <p:spPr>
          <a:xfrm>
            <a:off x="3245500" y="341600"/>
            <a:ext cx="57960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900" b="1">
                <a:latin typeface="Times New Roman"/>
                <a:ea typeface="Times New Roman"/>
                <a:cs typeface="Times New Roman"/>
                <a:sym typeface="Times New Roman"/>
              </a:rPr>
              <a:t>Activity</a:t>
            </a:r>
            <a:endParaRPr sz="29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471</Words>
  <Application>Microsoft Office PowerPoint</Application>
  <PresentationFormat>Widescreen</PresentationFormat>
  <Paragraphs>58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Arial</vt:lpstr>
      <vt:lpstr>Times New Roman</vt:lpstr>
      <vt:lpstr>Cabin</vt:lpstr>
      <vt:lpstr>Office Theme</vt:lpstr>
      <vt:lpstr>Enzyme Inhibition</vt:lpstr>
      <vt:lpstr>PowerPoint Presentation</vt:lpstr>
      <vt:lpstr>Irreversible Inhibition</vt:lpstr>
      <vt:lpstr>Reversible Inhibition</vt:lpstr>
      <vt:lpstr>Competitive Inhibition</vt:lpstr>
      <vt:lpstr>Non-Competitive Inhibition</vt:lpstr>
      <vt:lpstr>Biochemical Pathway Regulation</vt:lpstr>
      <vt:lpstr>Biochemical Pathway Inhibition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 Inhibition</dc:title>
  <dc:creator>Brittney Downer</dc:creator>
  <cp:lastModifiedBy>Brittney Downer</cp:lastModifiedBy>
  <cp:revision>2</cp:revision>
  <dcterms:modified xsi:type="dcterms:W3CDTF">2022-03-21T06:09:17Z</dcterms:modified>
</cp:coreProperties>
</file>