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7104063" cy="10234613"/>
  <p:embeddedFontLst>
    <p:embeddedFont>
      <p:font typeface="Calibri" panose="020F0502020204030204" pitchFamily="34" charset="0"/>
      <p:regular r:id="rId15"/>
      <p:bold r:id="rId16"/>
      <p:italic r:id="rId17"/>
      <p:boldItalic r:id="rId18"/>
    </p:embeddedFont>
    <p:embeddedFont>
      <p:font typeface="Raleway" panose="020B0604020202020204" charset="0"/>
      <p:regular r:id="rId19"/>
      <p:bold r:id="rId20"/>
      <p:italic r:id="rId21"/>
      <p:boldItalic r:id="rId22"/>
    </p:embeddedFont>
    <p:embeddedFont>
      <p:font typeface="Open Sans"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ubG88V8NhuRmHP1VWi27v3dNf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427" cy="513508"/>
          </a:xfrm>
          <a:prstGeom prst="rect">
            <a:avLst/>
          </a:prstGeom>
          <a:noFill/>
          <a:ln>
            <a:noFill/>
          </a:ln>
        </p:spPr>
        <p:txBody>
          <a:bodyPr spcFirstLastPara="1" wrap="square" lIns="99025" tIns="49500" rIns="99025" bIns="495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2" y="0"/>
            <a:ext cx="3078427" cy="513508"/>
          </a:xfrm>
          <a:prstGeom prst="rect">
            <a:avLst/>
          </a:prstGeom>
          <a:noFill/>
          <a:ln>
            <a:noFill/>
          </a:ln>
        </p:spPr>
        <p:txBody>
          <a:bodyPr spcFirstLastPara="1" wrap="square" lIns="99025" tIns="49500" rIns="99025" bIns="495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8"/>
            <a:ext cx="5683250" cy="4029879"/>
          </a:xfrm>
          <a:prstGeom prst="rect">
            <a:avLst/>
          </a:prstGeom>
          <a:noFill/>
          <a:ln>
            <a:noFill/>
          </a:ln>
        </p:spPr>
        <p:txBody>
          <a:bodyPr spcFirstLastPara="1" wrap="square" lIns="99025" tIns="49500" rIns="99025" bIns="495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8"/>
            <a:ext cx="3078427" cy="513507"/>
          </a:xfrm>
          <a:prstGeom prst="rect">
            <a:avLst/>
          </a:prstGeom>
          <a:noFill/>
          <a:ln>
            <a:noFill/>
          </a:ln>
        </p:spPr>
        <p:txBody>
          <a:bodyPr spcFirstLastPara="1" wrap="square" lIns="99025" tIns="49500" rIns="99025" bIns="495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2" y="9721108"/>
            <a:ext cx="3078427" cy="513507"/>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GB"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710407" y="4925408"/>
            <a:ext cx="5683250" cy="4029879"/>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0"/>
              </a:spcBef>
              <a:spcAft>
                <a:spcPts val="0"/>
              </a:spcAft>
              <a:buSzPts val="1400"/>
              <a:buNone/>
            </a:pPr>
            <a:endParaRPr/>
          </a:p>
        </p:txBody>
      </p:sp>
      <p:sp>
        <p:nvSpPr>
          <p:cNvPr id="56" name="Google Shape;56;p2: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7:notes"/>
          <p:cNvSpPr txBox="1">
            <a:spLocks noGrp="1"/>
          </p:cNvSpPr>
          <p:nvPr>
            <p:ph type="body" idx="1"/>
          </p:nvPr>
        </p:nvSpPr>
        <p:spPr>
          <a:xfrm>
            <a:off x="710407" y="4925408"/>
            <a:ext cx="5683250" cy="4029879"/>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17: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06979340f_2_8: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206979340f_2_8:notes"/>
          <p:cNvSpPr txBox="1">
            <a:spLocks noGrp="1"/>
          </p:cNvSpPr>
          <p:nvPr>
            <p:ph type="body" idx="1"/>
          </p:nvPr>
        </p:nvSpPr>
        <p:spPr>
          <a:xfrm>
            <a:off x="710407" y="4925408"/>
            <a:ext cx="5683200" cy="4029900"/>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34" name="Google Shape;134;g1206979340f_2_8:notes"/>
          <p:cNvSpPr txBox="1">
            <a:spLocks noGrp="1"/>
          </p:cNvSpPr>
          <p:nvPr>
            <p:ph type="sldNum" idx="12"/>
          </p:nvPr>
        </p:nvSpPr>
        <p:spPr>
          <a:xfrm>
            <a:off x="4023992" y="9721108"/>
            <a:ext cx="3078300" cy="513600"/>
          </a:xfrm>
          <a:prstGeom prst="rect">
            <a:avLst/>
          </a:prstGeom>
        </p:spPr>
        <p:txBody>
          <a:bodyPr spcFirstLastPara="1" wrap="square" lIns="99025" tIns="49500" rIns="99025" bIns="49500"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206979340f_2_14: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206979340f_2_14:notes"/>
          <p:cNvSpPr txBox="1">
            <a:spLocks noGrp="1"/>
          </p:cNvSpPr>
          <p:nvPr>
            <p:ph type="body" idx="1"/>
          </p:nvPr>
        </p:nvSpPr>
        <p:spPr>
          <a:xfrm>
            <a:off x="710407" y="4925408"/>
            <a:ext cx="5683200" cy="4029900"/>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41" name="Google Shape;141;g1206979340f_2_14:notes"/>
          <p:cNvSpPr txBox="1">
            <a:spLocks noGrp="1"/>
          </p:cNvSpPr>
          <p:nvPr>
            <p:ph type="sldNum" idx="12"/>
          </p:nvPr>
        </p:nvSpPr>
        <p:spPr>
          <a:xfrm>
            <a:off x="4023992" y="9721108"/>
            <a:ext cx="3078300" cy="513600"/>
          </a:xfrm>
          <a:prstGeom prst="rect">
            <a:avLst/>
          </a:prstGeom>
        </p:spPr>
        <p:txBody>
          <a:bodyPr spcFirstLastPara="1" wrap="square" lIns="99025" tIns="49500" rIns="99025" bIns="49500"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GB"/>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txBox="1">
            <a:spLocks noGrp="1"/>
          </p:cNvSpPr>
          <p:nvPr>
            <p:ph type="body" idx="1"/>
          </p:nvPr>
        </p:nvSpPr>
        <p:spPr>
          <a:xfrm>
            <a:off x="710407" y="4925408"/>
            <a:ext cx="5683250" cy="4029879"/>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0"/>
              </a:spcBef>
              <a:spcAft>
                <a:spcPts val="0"/>
              </a:spcAft>
              <a:buSzPts val="1400"/>
              <a:buNone/>
            </a:pPr>
            <a:endParaRPr/>
          </a:p>
        </p:txBody>
      </p:sp>
      <p:sp>
        <p:nvSpPr>
          <p:cNvPr id="70" name="Google Shape;70;p4: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710407" y="4925408"/>
            <a:ext cx="5683250" cy="4029879"/>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0"/>
              </a:spcBef>
              <a:spcAft>
                <a:spcPts val="0"/>
              </a:spcAft>
              <a:buSzPts val="1400"/>
              <a:buNone/>
            </a:pPr>
            <a:endParaRPr/>
          </a:p>
        </p:txBody>
      </p:sp>
      <p:sp>
        <p:nvSpPr>
          <p:cNvPr id="77" name="Google Shape;77;p5: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txBox="1">
            <a:spLocks noGrp="1"/>
          </p:cNvSpPr>
          <p:nvPr>
            <p:ph type="body" idx="1"/>
          </p:nvPr>
        </p:nvSpPr>
        <p:spPr>
          <a:xfrm>
            <a:off x="710407" y="4925408"/>
            <a:ext cx="5683250" cy="4029879"/>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0"/>
              </a:spcBef>
              <a:spcAft>
                <a:spcPts val="0"/>
              </a:spcAft>
              <a:buSzPts val="1400"/>
              <a:buNone/>
            </a:pPr>
            <a:endParaRPr/>
          </a:p>
        </p:txBody>
      </p:sp>
      <p:sp>
        <p:nvSpPr>
          <p:cNvPr id="86" name="Google Shape;86;p6: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txBox="1">
            <a:spLocks noGrp="1"/>
          </p:cNvSpPr>
          <p:nvPr>
            <p:ph type="body" idx="1"/>
          </p:nvPr>
        </p:nvSpPr>
        <p:spPr>
          <a:xfrm>
            <a:off x="710407" y="4925408"/>
            <a:ext cx="5683250" cy="4029879"/>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0"/>
              </a:spcBef>
              <a:spcAft>
                <a:spcPts val="0"/>
              </a:spcAft>
              <a:buSzPts val="1400"/>
              <a:buNone/>
            </a:pPr>
            <a:endParaRPr/>
          </a:p>
        </p:txBody>
      </p:sp>
      <p:sp>
        <p:nvSpPr>
          <p:cNvPr id="93" name="Google Shape;93;p7: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8:notes"/>
          <p:cNvSpPr txBox="1">
            <a:spLocks noGrp="1"/>
          </p:cNvSpPr>
          <p:nvPr>
            <p:ph type="body" idx="1"/>
          </p:nvPr>
        </p:nvSpPr>
        <p:spPr>
          <a:xfrm>
            <a:off x="710407" y="4925408"/>
            <a:ext cx="5683250" cy="4029879"/>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0"/>
              </a:spcBef>
              <a:spcAft>
                <a:spcPts val="0"/>
              </a:spcAft>
              <a:buSzPts val="1400"/>
              <a:buNone/>
            </a:pPr>
            <a:endParaRPr/>
          </a:p>
        </p:txBody>
      </p:sp>
      <p:sp>
        <p:nvSpPr>
          <p:cNvPr id="99" name="Google Shape;99;p8: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9:notes"/>
          <p:cNvSpPr txBox="1">
            <a:spLocks noGrp="1"/>
          </p:cNvSpPr>
          <p:nvPr>
            <p:ph type="body" idx="1"/>
          </p:nvPr>
        </p:nvSpPr>
        <p:spPr>
          <a:xfrm>
            <a:off x="710407" y="4925408"/>
            <a:ext cx="5683200" cy="4029900"/>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9: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0:notes"/>
          <p:cNvSpPr txBox="1">
            <a:spLocks noGrp="1"/>
          </p:cNvSpPr>
          <p:nvPr>
            <p:ph type="body" idx="1"/>
          </p:nvPr>
        </p:nvSpPr>
        <p:spPr>
          <a:xfrm>
            <a:off x="710407" y="4925408"/>
            <a:ext cx="5683250" cy="4029879"/>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10: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1:notes"/>
          <p:cNvSpPr txBox="1">
            <a:spLocks noGrp="1"/>
          </p:cNvSpPr>
          <p:nvPr>
            <p:ph type="body" idx="1"/>
          </p:nvPr>
        </p:nvSpPr>
        <p:spPr>
          <a:xfrm>
            <a:off x="710407" y="4925408"/>
            <a:ext cx="5683250" cy="4029879"/>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11: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206979340f_0_49"/>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g1206979340f_0_49"/>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206979340f_0_4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1206979340f_0_84"/>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1206979340f_0_84"/>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g1206979340f_0_8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1206979340f_0_8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1206979340f_0_5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1206979340f_0_5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1206979340f_0_5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1206979340f_0_5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g1206979340f_0_5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1206979340f_0_6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g1206979340f_0_60"/>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g1206979340f_0_60"/>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g1206979340f_0_6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1206979340f_0_6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1206979340f_0_6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1206979340f_0_68"/>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1206979340f_0_68"/>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g1206979340f_0_6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1206979340f_0_72"/>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g1206979340f_0_7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1206979340f_0_7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1206979340f_0_75"/>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g1206979340f_0_75"/>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g1206979340f_0_75"/>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g1206979340f_0_7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1206979340f_0_81"/>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g1206979340f_0_8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206979340f_0_4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g1206979340f_0_4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1206979340f_0_4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BE5FF">
            <a:alpha val="68630"/>
          </a:srgbClr>
        </a:solidFill>
        <a:effectLst/>
      </p:bgPr>
    </p:bg>
    <p:spTree>
      <p:nvGrpSpPr>
        <p:cNvPr id="1" name="Shape 57"/>
        <p:cNvGrpSpPr/>
        <p:nvPr/>
      </p:nvGrpSpPr>
      <p:grpSpPr>
        <a:xfrm>
          <a:off x="0" y="0"/>
          <a:ext cx="0" cy="0"/>
          <a:chOff x="0" y="0"/>
          <a:chExt cx="0" cy="0"/>
        </a:xfrm>
      </p:grpSpPr>
      <p:sp>
        <p:nvSpPr>
          <p:cNvPr id="58" name="Google Shape;58;p2"/>
          <p:cNvSpPr txBox="1"/>
          <p:nvPr/>
        </p:nvSpPr>
        <p:spPr>
          <a:xfrm>
            <a:off x="1" y="0"/>
            <a:ext cx="12118108" cy="86173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GB" sz="5000" b="1" i="0" u="none" strike="noStrike" cap="none">
                <a:solidFill>
                  <a:srgbClr val="000000"/>
                </a:solidFill>
                <a:latin typeface="Raleway"/>
                <a:ea typeface="Raleway"/>
                <a:cs typeface="Raleway"/>
                <a:sym typeface="Raleway"/>
              </a:rPr>
              <a:t>Photosynthesis and respiration…</a:t>
            </a:r>
            <a:endParaRPr sz="5000" b="0" i="0" u="none" strike="noStrike" cap="none">
              <a:solidFill>
                <a:schemeClr val="dk1"/>
              </a:solidFill>
              <a:latin typeface="Calibri"/>
              <a:ea typeface="Calibri"/>
              <a:cs typeface="Calibri"/>
              <a:sym typeface="Calibri"/>
            </a:endParaRPr>
          </a:p>
        </p:txBody>
      </p:sp>
      <p:sp>
        <p:nvSpPr>
          <p:cNvPr id="59" name="Google Shape;59;p2"/>
          <p:cNvSpPr txBox="1"/>
          <p:nvPr/>
        </p:nvSpPr>
        <p:spPr>
          <a:xfrm>
            <a:off x="110836" y="861734"/>
            <a:ext cx="12007200" cy="297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2300" b="1" i="0" u="none" strike="noStrike" cap="none">
                <a:solidFill>
                  <a:srgbClr val="000000"/>
                </a:solidFill>
                <a:latin typeface="Raleway"/>
                <a:ea typeface="Raleway"/>
                <a:cs typeface="Raleway"/>
                <a:sym typeface="Raleway"/>
              </a:rPr>
              <a:t>LI: To understand how energy enters the ecosystem through photosynthesis and respiration allowing matter to be recycled through ecosystems</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300" b="1" i="0" u="none" strike="noStrike" cap="none">
                <a:solidFill>
                  <a:srgbClr val="000000"/>
                </a:solidFill>
                <a:latin typeface="Raleway"/>
                <a:ea typeface="Raleway"/>
                <a:cs typeface="Raleway"/>
                <a:sym typeface="Raleway"/>
              </a:rPr>
              <a:t> </a:t>
            </a:r>
            <a:r>
              <a:rPr lang="en-GB" sz="2300" b="1" i="0" u="none" strike="noStrike" cap="none">
                <a:solidFill>
                  <a:srgbClr val="000000"/>
                </a:solidFill>
                <a:latin typeface="Raleway"/>
                <a:ea typeface="Raleway"/>
                <a:cs typeface="Raleway"/>
                <a:sym typeface="Raleway"/>
              </a:rPr>
              <a:t/>
            </a:r>
            <a:br>
              <a:rPr lang="en-GB" sz="2300" b="1" i="0" u="none" strike="noStrike" cap="none">
                <a:solidFill>
                  <a:srgbClr val="000000"/>
                </a:solidFill>
                <a:latin typeface="Raleway"/>
                <a:ea typeface="Raleway"/>
                <a:cs typeface="Raleway"/>
                <a:sym typeface="Raleway"/>
              </a:rPr>
            </a:br>
            <a:r>
              <a:rPr lang="en-GB" sz="2300" b="1" i="0" u="none" strike="noStrike" cap="none">
                <a:solidFill>
                  <a:srgbClr val="000000"/>
                </a:solidFill>
                <a:latin typeface="Raleway"/>
                <a:ea typeface="Raleway"/>
                <a:cs typeface="Raleway"/>
                <a:sym typeface="Raleway"/>
              </a:rPr>
              <a:t>SC: I can:</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GB" sz="2300" b="1" i="0" u="none" strike="noStrike" cap="none">
                <a:solidFill>
                  <a:srgbClr val="000000"/>
                </a:solidFill>
                <a:latin typeface="Raleway"/>
                <a:ea typeface="Raleway"/>
                <a:cs typeface="Raleway"/>
                <a:sym typeface="Raleway"/>
              </a:rPr>
              <a:t> - identify the chemical transformation that converts Carbon Dioxide into food (Glucose)</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GB" sz="2300" b="1" i="0" u="none" strike="noStrike" cap="none">
                <a:solidFill>
                  <a:srgbClr val="000000"/>
                </a:solidFill>
                <a:latin typeface="Raleway"/>
                <a:ea typeface="Raleway"/>
                <a:cs typeface="Raleway"/>
                <a:sym typeface="Raleway"/>
              </a:rPr>
              <a:t>       I understand:</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GB" sz="2300" b="1" i="0" u="none" strike="noStrike" cap="none">
                <a:solidFill>
                  <a:srgbClr val="000000"/>
                </a:solidFill>
                <a:latin typeface="Raleway"/>
                <a:ea typeface="Raleway"/>
                <a:cs typeface="Raleway"/>
                <a:sym typeface="Raleway"/>
              </a:rPr>
              <a:t>- Ecosystems rely on the transfer of energy from one part to another.</a:t>
            </a:r>
            <a:br>
              <a:rPr lang="en-GB" sz="2300" b="1" i="0" u="none" strike="noStrike" cap="none">
                <a:solidFill>
                  <a:srgbClr val="000000"/>
                </a:solidFill>
                <a:latin typeface="Raleway"/>
                <a:ea typeface="Raleway"/>
                <a:cs typeface="Raleway"/>
                <a:sym typeface="Raleway"/>
              </a:rPr>
            </a:br>
            <a:r>
              <a:rPr lang="en-GB" sz="2300" b="1" i="0" u="none" strike="noStrike" cap="none">
                <a:solidFill>
                  <a:srgbClr val="000000"/>
                </a:solidFill>
                <a:latin typeface="Raleway"/>
                <a:ea typeface="Raleway"/>
                <a:cs typeface="Raleway"/>
                <a:sym typeface="Raleway"/>
              </a:rPr>
              <a:t>- The first source of energy in most ecosystems is solar energy via photosynthesis.</a:t>
            </a:r>
            <a:endParaRPr sz="500" b="0" i="0" u="none" strike="noStrike" cap="none">
              <a:solidFill>
                <a:srgbClr val="000000"/>
              </a:solidFill>
              <a:latin typeface="Arial"/>
              <a:ea typeface="Arial"/>
              <a:cs typeface="Arial"/>
              <a:sym typeface="Arial"/>
            </a:endParaRPr>
          </a:p>
        </p:txBody>
      </p:sp>
      <p:sp>
        <p:nvSpPr>
          <p:cNvPr id="60" name="Google Shape;60;p2"/>
          <p:cNvSpPr txBox="1"/>
          <p:nvPr/>
        </p:nvSpPr>
        <p:spPr>
          <a:xfrm>
            <a:off x="0" y="5363300"/>
            <a:ext cx="4023000" cy="13545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600"/>
              </a:spcAft>
              <a:buNone/>
            </a:pPr>
            <a:r>
              <a:rPr lang="en-GB" sz="1900" i="1">
                <a:solidFill>
                  <a:schemeClr val="dk1"/>
                </a:solidFill>
                <a:latin typeface="Calibri"/>
                <a:ea typeface="Calibri"/>
                <a:cs typeface="Calibri"/>
                <a:sym typeface="Calibri"/>
              </a:rPr>
              <a:t>- the general structure of the biochemical pathways in photosynthesis and cellular respiration from initial reactant to final product </a:t>
            </a:r>
            <a:endParaRPr sz="24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pic>
        <p:nvPicPr>
          <p:cNvPr id="129" name="Google Shape;129;p17"/>
          <p:cNvPicPr preferRelativeResize="0"/>
          <p:nvPr/>
        </p:nvPicPr>
        <p:blipFill rotWithShape="1">
          <a:blip r:embed="rId3">
            <a:alphaModFix/>
          </a:blip>
          <a:srcRect/>
          <a:stretch/>
        </p:blipFill>
        <p:spPr>
          <a:xfrm>
            <a:off x="317633" y="644892"/>
            <a:ext cx="4302712" cy="5568215"/>
          </a:xfrm>
          <a:prstGeom prst="rect">
            <a:avLst/>
          </a:prstGeom>
          <a:noFill/>
          <a:ln>
            <a:noFill/>
          </a:ln>
        </p:spPr>
      </p:pic>
      <p:pic>
        <p:nvPicPr>
          <p:cNvPr id="130" name="Google Shape;130;p17" descr="Free Vector | Diagram showing process of photosynthesis and cellular  respiration"/>
          <p:cNvPicPr preferRelativeResize="0"/>
          <p:nvPr/>
        </p:nvPicPr>
        <p:blipFill rotWithShape="1">
          <a:blip r:embed="rId4">
            <a:alphaModFix/>
          </a:blip>
          <a:srcRect/>
          <a:stretch/>
        </p:blipFill>
        <p:spPr>
          <a:xfrm>
            <a:off x="4869463" y="1611705"/>
            <a:ext cx="7223026" cy="36345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1206979340f_2_8"/>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r>
              <a:rPr lang="en-GB"/>
              <a:t>ACTIVITY: </a:t>
            </a:r>
            <a:endParaRPr/>
          </a:p>
        </p:txBody>
      </p:sp>
      <p:sp>
        <p:nvSpPr>
          <p:cNvPr id="137" name="Google Shape;137;g1206979340f_2_8"/>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fontScale="55000" lnSpcReduction="20000"/>
          </a:bodyPr>
          <a:lstStyle/>
          <a:p>
            <a:pPr marL="457200" lvl="0" indent="-357822" algn="ctr" rtl="0">
              <a:spcBef>
                <a:spcPts val="0"/>
              </a:spcBef>
              <a:spcAft>
                <a:spcPts val="0"/>
              </a:spcAft>
              <a:buSzPct val="100000"/>
              <a:buAutoNum type="arabicPeriod"/>
            </a:pPr>
            <a:r>
              <a:rPr lang="en-GB"/>
              <a:t>Create a venn diagram for the similarities and differences between photosynthesis and respiration</a:t>
            </a:r>
            <a:endParaRPr/>
          </a:p>
          <a:p>
            <a:pPr marL="457200" lvl="0" indent="-357822" algn="ctr" rtl="0">
              <a:spcBef>
                <a:spcPts val="0"/>
              </a:spcBef>
              <a:spcAft>
                <a:spcPts val="0"/>
              </a:spcAft>
              <a:buSzPct val="100000"/>
              <a:buAutoNum type="arabicPeriod"/>
            </a:pPr>
            <a:r>
              <a:rPr lang="en-GB"/>
              <a:t>Catch up on all other coursework.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206979340f_2_14"/>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r>
              <a:rPr lang="en-GB"/>
              <a:t>Reflection</a:t>
            </a:r>
            <a:endParaRPr/>
          </a:p>
        </p:txBody>
      </p:sp>
      <p:sp>
        <p:nvSpPr>
          <p:cNvPr id="144" name="Google Shape;144;g1206979340f_2_14"/>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fontScale="85000" lnSpcReduction="20000"/>
          </a:bodyPr>
          <a:lstStyle/>
          <a:p>
            <a:pPr marL="0" lvl="0" indent="0" algn="ctr" rtl="0">
              <a:spcBef>
                <a:spcPts val="0"/>
              </a:spcBef>
              <a:spcAft>
                <a:spcPts val="0"/>
              </a:spcAft>
              <a:buNone/>
            </a:pPr>
            <a:r>
              <a:rPr lang="en-GB"/>
              <a:t>Describe the difference between photosynthesis and respiration in 43 words!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4"/>
          <p:cNvSpPr txBox="1"/>
          <p:nvPr/>
        </p:nvSpPr>
        <p:spPr>
          <a:xfrm>
            <a:off x="0" y="0"/>
            <a:ext cx="12192000" cy="138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666666"/>
                </a:solidFill>
                <a:latin typeface="Arial"/>
                <a:ea typeface="Arial"/>
                <a:cs typeface="Arial"/>
                <a:sym typeface="Arial"/>
              </a:rPr>
              <a:t>What is </a:t>
            </a:r>
            <a:r>
              <a:rPr lang="en-GB" sz="3000" b="0" i="0" u="none" strike="noStrike" cap="none">
                <a:solidFill>
                  <a:srgbClr val="0047D6"/>
                </a:solidFill>
                <a:highlight>
                  <a:srgbClr val="FFFF00"/>
                </a:highlight>
                <a:latin typeface="Arial"/>
                <a:ea typeface="Arial"/>
                <a:cs typeface="Arial"/>
                <a:sym typeface="Arial"/>
              </a:rPr>
              <a:t>photosynthesis</a:t>
            </a:r>
            <a:r>
              <a:rPr lang="en-GB" sz="3000" b="0" i="0" u="none" strike="noStrike" cap="none">
                <a:solidFill>
                  <a:srgbClr val="666666"/>
                </a:solidFill>
                <a:latin typeface="Arial"/>
                <a:ea typeface="Arial"/>
                <a:cs typeface="Arial"/>
                <a:sym typeface="Arial"/>
              </a:rPr>
              <a:t>?</a:t>
            </a:r>
            <a:br>
              <a:rPr lang="en-GB" sz="3000" b="0" i="0" u="none" strike="noStrike" cap="none">
                <a:solidFill>
                  <a:srgbClr val="666666"/>
                </a:solidFill>
                <a:latin typeface="Arial"/>
                <a:ea typeface="Arial"/>
                <a:cs typeface="Arial"/>
                <a:sym typeface="Arial"/>
              </a:rPr>
            </a:br>
            <a:r>
              <a:rPr lang="en-GB" sz="1000" b="0" i="0" u="none" strike="noStrike" cap="none">
                <a:solidFill>
                  <a:srgbClr val="666666"/>
                </a:solidFill>
                <a:latin typeface="Arial"/>
                <a:ea typeface="Arial"/>
                <a:cs typeface="Arial"/>
                <a:sym typeface="Arial"/>
              </a:rPr>
              <a:t> </a:t>
            </a:r>
            <a:r>
              <a:rPr lang="en-GB" sz="3000" b="0" i="0" u="none" strike="noStrike" cap="none">
                <a:solidFill>
                  <a:srgbClr val="666666"/>
                </a:solidFill>
                <a:latin typeface="Arial"/>
                <a:ea typeface="Arial"/>
                <a:cs typeface="Arial"/>
                <a:sym typeface="Arial"/>
              </a:rPr>
              <a:t/>
            </a:r>
            <a:br>
              <a:rPr lang="en-GB" sz="3000" b="0" i="0" u="none" strike="noStrike" cap="none">
                <a:solidFill>
                  <a:srgbClr val="666666"/>
                </a:solidFill>
                <a:latin typeface="Arial"/>
                <a:ea typeface="Arial"/>
                <a:cs typeface="Arial"/>
                <a:sym typeface="Arial"/>
              </a:rPr>
            </a:br>
            <a:endParaRPr sz="14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666666"/>
              </a:solidFill>
              <a:latin typeface="Arial"/>
              <a:ea typeface="Arial"/>
              <a:cs typeface="Arial"/>
              <a:sym typeface="Arial"/>
            </a:endParaRPr>
          </a:p>
        </p:txBody>
      </p:sp>
      <p:pic>
        <p:nvPicPr>
          <p:cNvPr id="73" name="Google Shape;73;p4" descr="Quotes about Photosynthesis (27 quotes)"/>
          <p:cNvPicPr preferRelativeResize="0"/>
          <p:nvPr/>
        </p:nvPicPr>
        <p:blipFill rotWithShape="1">
          <a:blip r:embed="rId3">
            <a:alphaModFix/>
          </a:blip>
          <a:srcRect/>
          <a:stretch/>
        </p:blipFill>
        <p:spPr>
          <a:xfrm>
            <a:off x="2273618" y="3033713"/>
            <a:ext cx="7921942" cy="3718463"/>
          </a:xfrm>
          <a:prstGeom prst="rect">
            <a:avLst/>
          </a:prstGeom>
          <a:noFill/>
          <a:ln>
            <a:noFill/>
          </a:ln>
        </p:spPr>
      </p:pic>
      <p:sp>
        <p:nvSpPr>
          <p:cNvPr id="74" name="Google Shape;74;p4"/>
          <p:cNvSpPr txBox="1"/>
          <p:nvPr/>
        </p:nvSpPr>
        <p:spPr>
          <a:xfrm>
            <a:off x="290625" y="581550"/>
            <a:ext cx="11258700" cy="2493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000"/>
              <a:buFont typeface="Arial"/>
              <a:buNone/>
            </a:pPr>
            <a:r>
              <a:rPr lang="en-GB" sz="3000" b="0" i="0" u="none" strike="noStrike" cap="none">
                <a:solidFill>
                  <a:srgbClr val="00B050"/>
                </a:solidFill>
                <a:latin typeface="Arial"/>
                <a:ea typeface="Arial"/>
                <a:cs typeface="Arial"/>
                <a:sym typeface="Arial"/>
              </a:rPr>
              <a:t>Photosynthesis</a:t>
            </a:r>
            <a:r>
              <a:rPr lang="en-GB" sz="3000" b="0" i="0" u="none" strike="noStrike" cap="none">
                <a:solidFill>
                  <a:srgbClr val="666666"/>
                </a:solidFill>
                <a:latin typeface="Arial"/>
                <a:ea typeface="Arial"/>
                <a:cs typeface="Arial"/>
                <a:sym typeface="Arial"/>
              </a:rPr>
              <a:t> is the process used by plants, algae and certain bacteria to turn </a:t>
            </a:r>
            <a:r>
              <a:rPr lang="en-GB" sz="3000" b="0" i="0" u="none" strike="noStrike" cap="none">
                <a:solidFill>
                  <a:schemeClr val="accent4"/>
                </a:solidFill>
                <a:latin typeface="Arial"/>
                <a:ea typeface="Arial"/>
                <a:cs typeface="Arial"/>
                <a:sym typeface="Arial"/>
              </a:rPr>
              <a:t>sunlight</a:t>
            </a:r>
            <a:r>
              <a:rPr lang="en-GB" sz="3000" b="0" i="0" u="none" strike="noStrike" cap="none">
                <a:solidFill>
                  <a:srgbClr val="666666"/>
                </a:solidFill>
                <a:latin typeface="Arial"/>
                <a:ea typeface="Arial"/>
                <a:cs typeface="Arial"/>
                <a:sym typeface="Arial"/>
              </a:rPr>
              <a:t>, </a:t>
            </a:r>
            <a:r>
              <a:rPr lang="en-GB" sz="3000" b="0" i="0" u="none" strike="noStrike" cap="none">
                <a:solidFill>
                  <a:srgbClr val="C00000"/>
                </a:solidFill>
                <a:latin typeface="Arial"/>
                <a:ea typeface="Arial"/>
                <a:cs typeface="Arial"/>
                <a:sym typeface="Arial"/>
              </a:rPr>
              <a:t>carbon dioxide </a:t>
            </a:r>
            <a:r>
              <a:rPr lang="en-GB" sz="3000" b="0" i="0" u="none" strike="noStrike" cap="none">
                <a:solidFill>
                  <a:srgbClr val="666666"/>
                </a:solidFill>
                <a:latin typeface="Arial"/>
                <a:ea typeface="Arial"/>
                <a:cs typeface="Arial"/>
                <a:sym typeface="Arial"/>
              </a:rPr>
              <a:t>(CO2) and </a:t>
            </a:r>
            <a:r>
              <a:rPr lang="en-GB" sz="3000" b="0" i="0" u="none" strike="noStrike" cap="none">
                <a:solidFill>
                  <a:srgbClr val="0070C0"/>
                </a:solidFill>
                <a:latin typeface="Arial"/>
                <a:ea typeface="Arial"/>
                <a:cs typeface="Arial"/>
                <a:sym typeface="Arial"/>
              </a:rPr>
              <a:t>water</a:t>
            </a:r>
            <a:r>
              <a:rPr lang="en-GB" sz="3000" b="0" i="0" u="none" strike="noStrike" cap="none">
                <a:solidFill>
                  <a:srgbClr val="666666"/>
                </a:solidFill>
                <a:latin typeface="Arial"/>
                <a:ea typeface="Arial"/>
                <a:cs typeface="Arial"/>
                <a:sym typeface="Arial"/>
              </a:rPr>
              <a:t> into </a:t>
            </a:r>
            <a:r>
              <a:rPr lang="en-GB" sz="3000" b="0" i="0" u="none" strike="noStrike" cap="none">
                <a:solidFill>
                  <a:srgbClr val="7030A0"/>
                </a:solidFill>
                <a:latin typeface="Arial"/>
                <a:ea typeface="Arial"/>
                <a:cs typeface="Arial"/>
                <a:sym typeface="Arial"/>
              </a:rPr>
              <a:t>glucose (sugars) and oxygen</a:t>
            </a:r>
            <a:r>
              <a:rPr lang="en-GB" sz="3000" b="0" i="0" u="none" strike="noStrike" cap="none">
                <a:solidFill>
                  <a:srgbClr val="666666"/>
                </a:solidFill>
                <a:latin typeface="Arial"/>
                <a:ea typeface="Arial"/>
                <a:cs typeface="Arial"/>
                <a:sym typeface="Arial"/>
              </a:rPr>
              <a:t>. </a:t>
            </a:r>
            <a:br>
              <a:rPr lang="en-GB" sz="3000" b="0" i="0" u="none" strike="noStrike" cap="none">
                <a:solidFill>
                  <a:srgbClr val="666666"/>
                </a:solidFill>
                <a:latin typeface="Arial"/>
                <a:ea typeface="Arial"/>
                <a:cs typeface="Arial"/>
                <a:sym typeface="Arial"/>
              </a:rPr>
            </a:br>
            <a:r>
              <a:rPr lang="en-GB" sz="3000" b="0" i="0" u="none" strike="noStrike" cap="none">
                <a:solidFill>
                  <a:srgbClr val="666666"/>
                </a:solidFill>
                <a:latin typeface="Arial"/>
                <a:ea typeface="Arial"/>
                <a:cs typeface="Arial"/>
                <a:sym typeface="Arial"/>
              </a:rPr>
              <a:t/>
            </a:r>
            <a:br>
              <a:rPr lang="en-GB" sz="3000" b="0" i="0" u="none" strike="noStrike" cap="none">
                <a:solidFill>
                  <a:srgbClr val="666666"/>
                </a:solidFill>
                <a:latin typeface="Arial"/>
                <a:ea typeface="Arial"/>
                <a:cs typeface="Arial"/>
                <a:sym typeface="Arial"/>
              </a:rPr>
            </a:br>
            <a:r>
              <a:rPr lang="en-GB" sz="3000" b="1" i="0" u="sng" strike="noStrike" cap="none">
                <a:solidFill>
                  <a:srgbClr val="666666"/>
                </a:solidFill>
                <a:latin typeface="Arial"/>
                <a:ea typeface="Arial"/>
                <a:cs typeface="Arial"/>
                <a:sym typeface="Arial"/>
              </a:rPr>
              <a:t>Photosynthesis is how energy enters an ecosystem.</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5"/>
          <p:cNvSpPr txBox="1"/>
          <p:nvPr/>
        </p:nvSpPr>
        <p:spPr>
          <a:xfrm>
            <a:off x="146183" y="0"/>
            <a:ext cx="11608200" cy="217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GB" sz="2500" b="0" i="0" u="none" strike="noStrike" cap="none">
                <a:solidFill>
                  <a:srgbClr val="666666"/>
                </a:solidFill>
                <a:latin typeface="Arial"/>
                <a:ea typeface="Arial"/>
                <a:cs typeface="Arial"/>
                <a:sym typeface="Arial"/>
              </a:rPr>
              <a:t>Photosynthetic organisms such as plants, algae and phytoplankton are called</a:t>
            </a:r>
            <a:r>
              <a:rPr lang="en-GB" sz="2500" b="0" i="0" u="none" strike="noStrike" cap="none">
                <a:solidFill>
                  <a:srgbClr val="000000"/>
                </a:solidFill>
                <a:latin typeface="Open Sans"/>
                <a:ea typeface="Open Sans"/>
                <a:cs typeface="Open Sans"/>
                <a:sym typeface="Open Sans"/>
              </a:rPr>
              <a:t> </a:t>
            </a:r>
            <a:r>
              <a:rPr lang="en-GB" sz="2500" b="0" i="0" u="none" strike="noStrike" cap="none">
                <a:solidFill>
                  <a:srgbClr val="FFC000"/>
                </a:solidFill>
                <a:latin typeface="Open Sans"/>
                <a:ea typeface="Open Sans"/>
                <a:cs typeface="Open Sans"/>
                <a:sym typeface="Open Sans"/>
              </a:rPr>
              <a:t>producers (autotrophs)</a:t>
            </a:r>
            <a:r>
              <a:rPr lang="en-GB" sz="2500" b="0" i="0" u="none" strike="noStrike" cap="none">
                <a:solidFill>
                  <a:srgbClr val="000000"/>
                </a:solidFill>
                <a:latin typeface="Open Sans"/>
                <a:ea typeface="Open Sans"/>
                <a:cs typeface="Open Sans"/>
                <a:sym typeface="Open Sans"/>
              </a:rPr>
              <a:t> </a:t>
            </a:r>
            <a:r>
              <a:rPr lang="en-GB" sz="2500" b="0" i="0" u="none" strike="noStrike" cap="none">
                <a:solidFill>
                  <a:srgbClr val="666666"/>
                </a:solidFill>
                <a:latin typeface="Arial"/>
                <a:ea typeface="Arial"/>
                <a:cs typeface="Arial"/>
                <a:sym typeface="Arial"/>
              </a:rPr>
              <a:t>because they can </a:t>
            </a:r>
            <a:r>
              <a:rPr lang="en-GB" sz="2500" b="0" i="0" u="none" strike="noStrike" cap="none">
                <a:solidFill>
                  <a:srgbClr val="FFC000"/>
                </a:solidFill>
                <a:latin typeface="Arial"/>
                <a:ea typeface="Arial"/>
                <a:cs typeface="Arial"/>
                <a:sym typeface="Arial"/>
              </a:rPr>
              <a:t>produce</a:t>
            </a:r>
            <a:r>
              <a:rPr lang="en-GB" sz="2500" b="0" i="0" u="none" strike="noStrike" cap="none">
                <a:solidFill>
                  <a:srgbClr val="666666"/>
                </a:solidFill>
                <a:latin typeface="Arial"/>
                <a:ea typeface="Arial"/>
                <a:cs typeface="Arial"/>
                <a:sym typeface="Arial"/>
              </a:rPr>
              <a:t> and use their own food.</a:t>
            </a:r>
            <a:br>
              <a:rPr lang="en-GB" sz="2500" b="0" i="0" u="none" strike="noStrike" cap="none">
                <a:solidFill>
                  <a:srgbClr val="666666"/>
                </a:solidFill>
                <a:latin typeface="Arial"/>
                <a:ea typeface="Arial"/>
                <a:cs typeface="Arial"/>
                <a:sym typeface="Arial"/>
              </a:rPr>
            </a:br>
            <a:r>
              <a:rPr lang="en-GB" sz="1000" b="0" i="0" u="none" strike="noStrike" cap="none">
                <a:solidFill>
                  <a:srgbClr val="666666"/>
                </a:solidFill>
                <a:latin typeface="Arial"/>
                <a:ea typeface="Arial"/>
                <a:cs typeface="Arial"/>
                <a:sym typeface="Arial"/>
              </a:rPr>
              <a:t> </a:t>
            </a:r>
            <a:endParaRPr sz="1000" b="0" i="0" u="none" strike="noStrike" cap="none">
              <a:solidFill>
                <a:srgbClr val="66666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500"/>
              <a:buFont typeface="Arial"/>
              <a:buNone/>
            </a:pPr>
            <a:r>
              <a:rPr lang="en-GB" sz="2500" b="0" i="0" u="none" strike="noStrike" cap="none">
                <a:solidFill>
                  <a:srgbClr val="666666"/>
                </a:solidFill>
                <a:latin typeface="Arial"/>
                <a:ea typeface="Arial"/>
                <a:cs typeface="Arial"/>
                <a:sym typeface="Arial"/>
              </a:rPr>
              <a:t>This process of capturing light energy and its conversion into chemical energy is called </a:t>
            </a:r>
            <a:r>
              <a:rPr lang="en-GB" sz="2500" b="1" i="0" u="none" strike="noStrike" cap="none">
                <a:solidFill>
                  <a:srgbClr val="2D58A8"/>
                </a:solidFill>
                <a:latin typeface="Open Sans"/>
                <a:ea typeface="Open Sans"/>
                <a:cs typeface="Open Sans"/>
                <a:sym typeface="Open Sans"/>
              </a:rPr>
              <a:t>photosynthesis</a:t>
            </a:r>
            <a:r>
              <a:rPr lang="en-GB" sz="2500" b="0" i="0" u="none" strike="noStrike" cap="none">
                <a:solidFill>
                  <a:srgbClr val="000000"/>
                </a:solidFill>
                <a:latin typeface="Open Sans"/>
                <a:ea typeface="Open Sans"/>
                <a:cs typeface="Open Sans"/>
                <a:sym typeface="Open Sans"/>
              </a:rPr>
              <a:t> </a:t>
            </a:r>
            <a:r>
              <a:rPr lang="en-GB" sz="2500" b="0" i="0" u="none" strike="noStrike" cap="none">
                <a:solidFill>
                  <a:srgbClr val="666666"/>
                </a:solidFill>
                <a:latin typeface="Arial"/>
                <a:ea typeface="Arial"/>
                <a:cs typeface="Arial"/>
                <a:sym typeface="Arial"/>
              </a:rPr>
              <a:t>because it involves using light energy to synthesise glucose. </a:t>
            </a:r>
            <a:endParaRPr sz="2500" b="0" i="0" u="none" strike="noStrike" cap="none">
              <a:solidFill>
                <a:srgbClr val="666666"/>
              </a:solidFill>
              <a:latin typeface="Arial"/>
              <a:ea typeface="Arial"/>
              <a:cs typeface="Arial"/>
              <a:sym typeface="Arial"/>
            </a:endParaRPr>
          </a:p>
        </p:txBody>
      </p:sp>
      <p:grpSp>
        <p:nvGrpSpPr>
          <p:cNvPr id="80" name="Google Shape;80;p5"/>
          <p:cNvGrpSpPr/>
          <p:nvPr/>
        </p:nvGrpSpPr>
        <p:grpSpPr>
          <a:xfrm>
            <a:off x="2425364" y="4036987"/>
            <a:ext cx="2483520" cy="2665839"/>
            <a:chOff x="2354580" y="4296870"/>
            <a:chExt cx="1981200" cy="2469285"/>
          </a:xfrm>
        </p:grpSpPr>
        <p:pic>
          <p:nvPicPr>
            <p:cNvPr id="81" name="Google Shape;81;p5" descr="Heterotroph And Autotroph Vector Illustration Labeled Biological Division  Stock Illustration - Download Image Now - iStock"/>
            <p:cNvPicPr preferRelativeResize="0"/>
            <p:nvPr/>
          </p:nvPicPr>
          <p:blipFill rotWithShape="1">
            <a:blip r:embed="rId3">
              <a:alphaModFix/>
            </a:blip>
            <a:srcRect t="5289" r="50000" b="32394"/>
            <a:stretch/>
          </p:blipFill>
          <p:spPr>
            <a:xfrm>
              <a:off x="2354580" y="4296870"/>
              <a:ext cx="1981200" cy="2469285"/>
            </a:xfrm>
            <a:prstGeom prst="rect">
              <a:avLst/>
            </a:prstGeom>
            <a:noFill/>
            <a:ln>
              <a:noFill/>
            </a:ln>
          </p:spPr>
        </p:pic>
        <p:pic>
          <p:nvPicPr>
            <p:cNvPr id="82" name="Google Shape;82;p5"/>
            <p:cNvPicPr preferRelativeResize="0"/>
            <p:nvPr/>
          </p:nvPicPr>
          <p:blipFill rotWithShape="1">
            <a:blip r:embed="rId4">
              <a:alphaModFix/>
            </a:blip>
            <a:srcRect/>
            <a:stretch/>
          </p:blipFill>
          <p:spPr>
            <a:xfrm>
              <a:off x="4030980" y="4296870"/>
              <a:ext cx="304800" cy="530059"/>
            </a:xfrm>
            <a:prstGeom prst="rect">
              <a:avLst/>
            </a:prstGeom>
            <a:noFill/>
            <a:ln>
              <a:noFill/>
            </a:ln>
          </p:spPr>
        </p:pic>
      </p:grpSp>
      <p:pic>
        <p:nvPicPr>
          <p:cNvPr id="83" name="Google Shape;83;p5" descr="Heterotroph And Autotroph Vector Illustration Labeled Biological Division  Stock Illustration - Download Image Now - iStock"/>
          <p:cNvPicPr preferRelativeResize="0"/>
          <p:nvPr/>
        </p:nvPicPr>
        <p:blipFill rotWithShape="1">
          <a:blip r:embed="rId3">
            <a:alphaModFix/>
          </a:blip>
          <a:srcRect t="68644" r="50000"/>
          <a:stretch/>
        </p:blipFill>
        <p:spPr>
          <a:xfrm>
            <a:off x="5535327" y="4093387"/>
            <a:ext cx="4099561" cy="25709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6"/>
          <p:cNvSpPr txBox="1"/>
          <p:nvPr/>
        </p:nvSpPr>
        <p:spPr>
          <a:xfrm>
            <a:off x="139566" y="74556"/>
            <a:ext cx="11912867" cy="20928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GB" sz="2600" b="0" i="0" u="none" strike="noStrike" cap="none">
                <a:solidFill>
                  <a:srgbClr val="7F7F7F"/>
                </a:solidFill>
                <a:latin typeface="Arial"/>
                <a:ea typeface="Arial"/>
                <a:cs typeface="Arial"/>
                <a:sym typeface="Arial"/>
              </a:rPr>
              <a:t>The </a:t>
            </a:r>
            <a:r>
              <a:rPr lang="en-GB" sz="2600" b="0" i="0" u="none" strike="noStrike" cap="none">
                <a:solidFill>
                  <a:schemeClr val="accent2"/>
                </a:solidFill>
                <a:latin typeface="Arial"/>
                <a:ea typeface="Arial"/>
                <a:cs typeface="Arial"/>
                <a:sym typeface="Arial"/>
              </a:rPr>
              <a:t>light energy </a:t>
            </a:r>
            <a:r>
              <a:rPr lang="en-GB" sz="2600" b="0" i="0" u="none" strike="noStrike" cap="none">
                <a:solidFill>
                  <a:srgbClr val="7F7F7F"/>
                </a:solidFill>
                <a:latin typeface="Arial"/>
                <a:ea typeface="Arial"/>
                <a:cs typeface="Arial"/>
                <a:sym typeface="Arial"/>
              </a:rPr>
              <a:t>captured by </a:t>
            </a:r>
            <a:r>
              <a:rPr lang="en-GB" sz="2600" b="0" i="0" u="none" strike="noStrike" cap="none">
                <a:solidFill>
                  <a:srgbClr val="00B050"/>
                </a:solidFill>
                <a:latin typeface="Arial"/>
                <a:ea typeface="Arial"/>
                <a:cs typeface="Arial"/>
                <a:sym typeface="Arial"/>
              </a:rPr>
              <a:t>chlorophyll</a:t>
            </a:r>
            <a:r>
              <a:rPr lang="en-GB" sz="2600" b="0" i="0" u="none" strike="noStrike" cap="none">
                <a:solidFill>
                  <a:srgbClr val="7F7F7F"/>
                </a:solidFill>
                <a:latin typeface="Arial"/>
                <a:ea typeface="Arial"/>
                <a:cs typeface="Arial"/>
                <a:sym typeface="Arial"/>
              </a:rPr>
              <a:t> provides energy to split water (H</a:t>
            </a:r>
            <a:r>
              <a:rPr lang="en-GB" sz="2600" b="0" i="0" u="none" strike="noStrike" cap="none" baseline="-25000">
                <a:solidFill>
                  <a:srgbClr val="7F7F7F"/>
                </a:solidFill>
                <a:latin typeface="Arial"/>
                <a:ea typeface="Arial"/>
                <a:cs typeface="Arial"/>
                <a:sym typeface="Arial"/>
              </a:rPr>
              <a:t>2</a:t>
            </a:r>
            <a:r>
              <a:rPr lang="en-GB" sz="2600" b="0" i="0" u="none" strike="noStrike" cap="none">
                <a:solidFill>
                  <a:srgbClr val="7F7F7F"/>
                </a:solidFill>
                <a:latin typeface="Arial"/>
                <a:ea typeface="Arial"/>
                <a:cs typeface="Arial"/>
                <a:sym typeface="Arial"/>
              </a:rPr>
              <a:t>O) molecules into oxygen and hydrogen. The </a:t>
            </a:r>
            <a:r>
              <a:rPr lang="en-GB" sz="2600" b="0" i="0" u="none" strike="noStrike" cap="none">
                <a:solidFill>
                  <a:srgbClr val="0070C0"/>
                </a:solidFill>
                <a:latin typeface="Arial"/>
                <a:ea typeface="Arial"/>
                <a:cs typeface="Arial"/>
                <a:sym typeface="Arial"/>
              </a:rPr>
              <a:t>oxygen</a:t>
            </a:r>
            <a:r>
              <a:rPr lang="en-GB" sz="2600" b="0" i="0" u="none" strike="noStrike" cap="none">
                <a:solidFill>
                  <a:srgbClr val="7F7F7F"/>
                </a:solidFill>
                <a:latin typeface="Arial"/>
                <a:ea typeface="Arial"/>
                <a:cs typeface="Arial"/>
                <a:sym typeface="Arial"/>
              </a:rPr>
              <a:t> is released as </a:t>
            </a:r>
            <a:r>
              <a:rPr lang="en-GB" sz="2600" b="0" i="0" u="none" strike="noStrike" cap="none">
                <a:solidFill>
                  <a:srgbClr val="00B0F0"/>
                </a:solidFill>
                <a:latin typeface="Arial"/>
                <a:ea typeface="Arial"/>
                <a:cs typeface="Arial"/>
                <a:sym typeface="Arial"/>
              </a:rPr>
              <a:t>oxygen</a:t>
            </a:r>
            <a:r>
              <a:rPr lang="en-GB" sz="2600" b="0" i="0" u="none" strike="noStrike" cap="none">
                <a:solidFill>
                  <a:srgbClr val="7F7F7F"/>
                </a:solidFill>
                <a:latin typeface="Arial"/>
                <a:ea typeface="Arial"/>
                <a:cs typeface="Arial"/>
                <a:sym typeface="Arial"/>
              </a:rPr>
              <a:t> (O</a:t>
            </a:r>
            <a:r>
              <a:rPr lang="en-GB" sz="2600" b="0" i="0" u="none" strike="noStrike" cap="none" baseline="-25000">
                <a:solidFill>
                  <a:srgbClr val="7F7F7F"/>
                </a:solidFill>
                <a:latin typeface="Arial"/>
                <a:ea typeface="Arial"/>
                <a:cs typeface="Arial"/>
                <a:sym typeface="Arial"/>
              </a:rPr>
              <a:t>2</a:t>
            </a:r>
            <a:r>
              <a:rPr lang="en-GB" sz="2600" b="0" i="0" u="none" strike="noStrike" cap="none">
                <a:solidFill>
                  <a:srgbClr val="7F7F7F"/>
                </a:solidFill>
                <a:latin typeface="Arial"/>
                <a:ea typeface="Arial"/>
                <a:cs typeface="Arial"/>
                <a:sym typeface="Arial"/>
              </a:rPr>
              <a:t>) gas into the atmosphere through the </a:t>
            </a:r>
            <a:r>
              <a:rPr lang="en-GB" sz="2600" b="0" i="0" u="none" strike="noStrike" cap="none">
                <a:solidFill>
                  <a:srgbClr val="00B050"/>
                </a:solidFill>
                <a:latin typeface="Arial"/>
                <a:ea typeface="Arial"/>
                <a:cs typeface="Arial"/>
                <a:sym typeface="Arial"/>
              </a:rPr>
              <a:t>stomata</a:t>
            </a:r>
            <a:r>
              <a:rPr lang="en-GB" sz="2600" b="0" i="0" u="none" strike="noStrike" cap="none">
                <a:solidFill>
                  <a:srgbClr val="7F7F7F"/>
                </a:solidFill>
                <a:latin typeface="Arial"/>
                <a:ea typeface="Arial"/>
                <a:cs typeface="Arial"/>
                <a:sym typeface="Arial"/>
              </a:rPr>
              <a:t>. The hydrogen combines with carbon dioxide (CO</a:t>
            </a:r>
            <a:r>
              <a:rPr lang="en-GB" sz="2600" b="0" i="0" u="none" strike="noStrike" cap="none" baseline="-25000">
                <a:solidFill>
                  <a:srgbClr val="7F7F7F"/>
                </a:solidFill>
                <a:latin typeface="Arial"/>
                <a:ea typeface="Arial"/>
                <a:cs typeface="Arial"/>
                <a:sym typeface="Arial"/>
              </a:rPr>
              <a:t>2</a:t>
            </a:r>
            <a:r>
              <a:rPr lang="en-GB" sz="2600" b="0" i="0" u="none" strike="noStrike" cap="none">
                <a:solidFill>
                  <a:srgbClr val="7F7F7F"/>
                </a:solidFill>
                <a:latin typeface="Arial"/>
                <a:ea typeface="Arial"/>
                <a:cs typeface="Arial"/>
                <a:sym typeface="Arial"/>
              </a:rPr>
              <a:t>) obtained through stomata from the atmosphere to make glucose (C</a:t>
            </a:r>
            <a:r>
              <a:rPr lang="en-GB" sz="2600" b="0" i="0" u="none" strike="noStrike" cap="none" baseline="-25000">
                <a:solidFill>
                  <a:srgbClr val="7F7F7F"/>
                </a:solidFill>
                <a:latin typeface="Arial"/>
                <a:ea typeface="Arial"/>
                <a:cs typeface="Arial"/>
                <a:sym typeface="Arial"/>
              </a:rPr>
              <a:t>6</a:t>
            </a:r>
            <a:r>
              <a:rPr lang="en-GB" sz="2600" b="0" i="0" u="none" strike="noStrike" cap="none">
                <a:solidFill>
                  <a:srgbClr val="7F7F7F"/>
                </a:solidFill>
                <a:latin typeface="Arial"/>
                <a:ea typeface="Arial"/>
                <a:cs typeface="Arial"/>
                <a:sym typeface="Arial"/>
              </a:rPr>
              <a:t>H</a:t>
            </a:r>
            <a:r>
              <a:rPr lang="en-GB" sz="2600" b="0" i="0" u="none" strike="noStrike" cap="none" baseline="-25000">
                <a:solidFill>
                  <a:srgbClr val="7F7F7F"/>
                </a:solidFill>
                <a:latin typeface="Arial"/>
                <a:ea typeface="Arial"/>
                <a:cs typeface="Arial"/>
                <a:sym typeface="Arial"/>
              </a:rPr>
              <a:t>12</a:t>
            </a:r>
            <a:r>
              <a:rPr lang="en-GB" sz="2600" b="0" i="0" u="none" strike="noStrike" cap="none">
                <a:solidFill>
                  <a:srgbClr val="7F7F7F"/>
                </a:solidFill>
                <a:latin typeface="Arial"/>
                <a:ea typeface="Arial"/>
                <a:cs typeface="Arial"/>
                <a:sym typeface="Arial"/>
              </a:rPr>
              <a:t>O</a:t>
            </a:r>
            <a:r>
              <a:rPr lang="en-GB" sz="2600" b="0" i="0" u="none" strike="noStrike" cap="none" baseline="-25000">
                <a:solidFill>
                  <a:srgbClr val="7F7F7F"/>
                </a:solidFill>
                <a:latin typeface="Arial"/>
                <a:ea typeface="Arial"/>
                <a:cs typeface="Arial"/>
                <a:sym typeface="Arial"/>
              </a:rPr>
              <a:t>6</a:t>
            </a:r>
            <a:r>
              <a:rPr lang="en-GB" sz="2600" b="0" i="0" u="none" strike="noStrike" cap="none">
                <a:solidFill>
                  <a:srgbClr val="7F7F7F"/>
                </a:solidFill>
                <a:latin typeface="Arial"/>
                <a:ea typeface="Arial"/>
                <a:cs typeface="Arial"/>
                <a:sym typeface="Arial"/>
              </a:rPr>
              <a:t>).</a:t>
            </a:r>
            <a:endParaRPr sz="2600" b="0" i="0" u="none" strike="noStrike" cap="none">
              <a:solidFill>
                <a:srgbClr val="7F7F7F"/>
              </a:solidFill>
              <a:latin typeface="Arial"/>
              <a:ea typeface="Arial"/>
              <a:cs typeface="Arial"/>
              <a:sym typeface="Arial"/>
            </a:endParaRPr>
          </a:p>
        </p:txBody>
      </p:sp>
      <p:pic>
        <p:nvPicPr>
          <p:cNvPr id="89" name="Google Shape;89;p6"/>
          <p:cNvPicPr preferRelativeResize="0"/>
          <p:nvPr/>
        </p:nvPicPr>
        <p:blipFill rotWithShape="1">
          <a:blip r:embed="rId3">
            <a:alphaModFix/>
          </a:blip>
          <a:srcRect/>
          <a:stretch/>
        </p:blipFill>
        <p:spPr>
          <a:xfrm>
            <a:off x="2254058" y="2068771"/>
            <a:ext cx="7498418" cy="2194979"/>
          </a:xfrm>
          <a:prstGeom prst="rect">
            <a:avLst/>
          </a:prstGeom>
          <a:noFill/>
          <a:ln>
            <a:noFill/>
          </a:ln>
        </p:spPr>
      </p:pic>
      <p:pic>
        <p:nvPicPr>
          <p:cNvPr id="90" name="Google Shape;90;p6"/>
          <p:cNvPicPr preferRelativeResize="0"/>
          <p:nvPr/>
        </p:nvPicPr>
        <p:blipFill rotWithShape="1">
          <a:blip r:embed="rId4">
            <a:alphaModFix/>
          </a:blip>
          <a:srcRect/>
          <a:stretch/>
        </p:blipFill>
        <p:spPr>
          <a:xfrm>
            <a:off x="2379005" y="4282800"/>
            <a:ext cx="7248525" cy="24555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pic>
        <p:nvPicPr>
          <p:cNvPr id="95" name="Google Shape;95;p7"/>
          <p:cNvPicPr preferRelativeResize="0"/>
          <p:nvPr/>
        </p:nvPicPr>
        <p:blipFill rotWithShape="1">
          <a:blip r:embed="rId3">
            <a:alphaModFix/>
          </a:blip>
          <a:srcRect/>
          <a:stretch/>
        </p:blipFill>
        <p:spPr>
          <a:xfrm>
            <a:off x="1079734" y="253518"/>
            <a:ext cx="9296300" cy="6350964"/>
          </a:xfrm>
          <a:prstGeom prst="rect">
            <a:avLst/>
          </a:prstGeom>
          <a:noFill/>
          <a:ln>
            <a:noFill/>
          </a:ln>
        </p:spPr>
      </p:pic>
      <p:sp>
        <p:nvSpPr>
          <p:cNvPr id="96" name="Google Shape;96;p7"/>
          <p:cNvSpPr txBox="1"/>
          <p:nvPr/>
        </p:nvSpPr>
        <p:spPr>
          <a:xfrm>
            <a:off x="180473" y="115619"/>
            <a:ext cx="522892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666666"/>
                </a:solidFill>
                <a:latin typeface="Arial"/>
                <a:ea typeface="Arial"/>
                <a:cs typeface="Arial"/>
                <a:sym typeface="Arial"/>
              </a:rPr>
              <a:t>Photosynthesis Flow Chart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8"/>
          <p:cNvSpPr txBox="1"/>
          <p:nvPr/>
        </p:nvSpPr>
        <p:spPr>
          <a:xfrm>
            <a:off x="80962" y="83344"/>
            <a:ext cx="12030075" cy="12926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GB" sz="2600" b="0" i="0" u="none" strike="noStrike" cap="none">
                <a:solidFill>
                  <a:srgbClr val="000000"/>
                </a:solidFill>
                <a:latin typeface="Arial"/>
                <a:ea typeface="Arial"/>
                <a:cs typeface="Arial"/>
                <a:sym typeface="Arial"/>
              </a:rPr>
              <a:t>Visible light consists of all of the colours of the rainbow! From the whole spectrum, chlorophyll </a:t>
            </a:r>
            <a:r>
              <a:rPr lang="en-GB" sz="2600" b="0" i="0" u="none" strike="noStrike" cap="none">
                <a:solidFill>
                  <a:srgbClr val="FFC000"/>
                </a:solidFill>
                <a:latin typeface="Arial"/>
                <a:ea typeface="Arial"/>
                <a:cs typeface="Arial"/>
                <a:sym typeface="Arial"/>
              </a:rPr>
              <a:t>reflects</a:t>
            </a:r>
            <a:r>
              <a:rPr lang="en-GB" sz="2600" b="0" i="0" u="none" strike="noStrike" cap="none">
                <a:solidFill>
                  <a:srgbClr val="000000"/>
                </a:solidFill>
                <a:latin typeface="Arial"/>
                <a:ea typeface="Arial"/>
                <a:cs typeface="Arial"/>
                <a:sym typeface="Arial"/>
              </a:rPr>
              <a:t> </a:t>
            </a:r>
            <a:r>
              <a:rPr lang="en-GB" sz="2600" b="0" i="0" u="none" strike="noStrike" cap="none">
                <a:solidFill>
                  <a:srgbClr val="00B050"/>
                </a:solidFill>
                <a:latin typeface="Arial"/>
                <a:ea typeface="Arial"/>
                <a:cs typeface="Arial"/>
                <a:sym typeface="Arial"/>
              </a:rPr>
              <a:t>only green light </a:t>
            </a:r>
            <a:r>
              <a:rPr lang="en-GB" sz="2600" b="0" i="0" u="none" strike="noStrike" cap="none">
                <a:solidFill>
                  <a:srgbClr val="000000"/>
                </a:solidFill>
                <a:latin typeface="Arial"/>
                <a:ea typeface="Arial"/>
                <a:cs typeface="Arial"/>
                <a:sym typeface="Arial"/>
              </a:rPr>
              <a:t>and </a:t>
            </a:r>
            <a:r>
              <a:rPr lang="en-GB" sz="2600" b="0" i="0" u="none" strike="noStrike" cap="none">
                <a:solidFill>
                  <a:srgbClr val="FF0000"/>
                </a:solidFill>
                <a:latin typeface="Arial"/>
                <a:ea typeface="Arial"/>
                <a:cs typeface="Arial"/>
                <a:sym typeface="Arial"/>
              </a:rPr>
              <a:t>absorbs</a:t>
            </a:r>
            <a:r>
              <a:rPr lang="en-GB" sz="2600" b="0" i="0" u="none" strike="noStrike" cap="none">
                <a:solidFill>
                  <a:srgbClr val="000000"/>
                </a:solidFill>
                <a:latin typeface="Arial"/>
                <a:ea typeface="Arial"/>
                <a:cs typeface="Arial"/>
                <a:sym typeface="Arial"/>
              </a:rPr>
              <a:t> other wavelengths of light (colours). It is for this reason that plants look green. </a:t>
            </a:r>
            <a:endParaRPr sz="2600" b="0" i="0" u="none" strike="noStrike" cap="none">
              <a:solidFill>
                <a:srgbClr val="000000"/>
              </a:solidFill>
              <a:latin typeface="Arial"/>
              <a:ea typeface="Arial"/>
              <a:cs typeface="Arial"/>
              <a:sym typeface="Arial"/>
            </a:endParaRPr>
          </a:p>
        </p:txBody>
      </p:sp>
      <p:pic>
        <p:nvPicPr>
          <p:cNvPr id="102" name="Google Shape;102;p8"/>
          <p:cNvPicPr preferRelativeResize="0"/>
          <p:nvPr/>
        </p:nvPicPr>
        <p:blipFill rotWithShape="1">
          <a:blip r:embed="rId3">
            <a:alphaModFix/>
          </a:blip>
          <a:srcRect/>
          <a:stretch/>
        </p:blipFill>
        <p:spPr>
          <a:xfrm>
            <a:off x="199123" y="1376006"/>
            <a:ext cx="7472363" cy="5247487"/>
          </a:xfrm>
          <a:prstGeom prst="rect">
            <a:avLst/>
          </a:prstGeom>
          <a:noFill/>
          <a:ln>
            <a:noFill/>
          </a:ln>
        </p:spPr>
      </p:pic>
      <p:sp>
        <p:nvSpPr>
          <p:cNvPr id="103" name="Google Shape;103;p8"/>
          <p:cNvSpPr txBox="1"/>
          <p:nvPr/>
        </p:nvSpPr>
        <p:spPr>
          <a:xfrm>
            <a:off x="8123720" y="1645317"/>
            <a:ext cx="3692893" cy="48936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However, being </a:t>
            </a:r>
            <a:r>
              <a:rPr lang="en-GB" sz="2400" b="0" i="0" u="none" strike="noStrike" cap="none">
                <a:solidFill>
                  <a:srgbClr val="00B050"/>
                </a:solidFill>
                <a:latin typeface="Arial"/>
                <a:ea typeface="Arial"/>
                <a:cs typeface="Arial"/>
                <a:sym typeface="Arial"/>
              </a:rPr>
              <a:t>green</a:t>
            </a:r>
            <a:r>
              <a:rPr lang="en-GB" sz="2400" b="0" i="0" u="none" strike="noStrike" cap="none">
                <a:solidFill>
                  <a:srgbClr val="000000"/>
                </a:solidFill>
                <a:latin typeface="Arial"/>
                <a:ea typeface="Arial"/>
                <a:cs typeface="Arial"/>
                <a:sym typeface="Arial"/>
              </a:rPr>
              <a:t> is </a:t>
            </a:r>
            <a:r>
              <a:rPr lang="en-GB" sz="2400" b="1" i="0" u="sng" strike="noStrike" cap="none">
                <a:solidFill>
                  <a:srgbClr val="000000"/>
                </a:solidFill>
                <a:latin typeface="Arial"/>
                <a:ea typeface="Arial"/>
                <a:cs typeface="Arial"/>
                <a:sym typeface="Arial"/>
              </a:rPr>
              <a:t>not essential </a:t>
            </a:r>
            <a:r>
              <a:rPr lang="en-GB" sz="2400" b="0" i="0" u="none" strike="noStrike" cap="none">
                <a:solidFill>
                  <a:srgbClr val="000000"/>
                </a:solidFill>
                <a:latin typeface="Arial"/>
                <a:ea typeface="Arial"/>
                <a:cs typeface="Arial"/>
                <a:sym typeface="Arial"/>
              </a:rPr>
              <a:t>to be able to photosynthesise. </a:t>
            </a:r>
            <a:br>
              <a:rPr lang="en-GB" sz="2400" b="0" i="0" u="none" strike="noStrike" cap="none">
                <a:solidFill>
                  <a:srgbClr val="000000"/>
                </a:solidFill>
                <a:latin typeface="Arial"/>
                <a:ea typeface="Arial"/>
                <a:cs typeface="Arial"/>
                <a:sym typeface="Arial"/>
              </a:rPr>
            </a:br>
            <a:r>
              <a:rPr lang="en-GB" sz="2400" b="0" i="0" u="none" strike="noStrike" cap="none">
                <a:solidFill>
                  <a:srgbClr val="000000"/>
                </a:solidFill>
                <a:latin typeface="Arial"/>
                <a:ea typeface="Arial"/>
                <a:cs typeface="Arial"/>
                <a:sym typeface="Arial"/>
              </a:rPr>
              <a:t/>
            </a:r>
            <a:br>
              <a:rPr lang="en-GB" sz="2400" b="0" i="0" u="none" strike="noStrike" cap="none">
                <a:solidFill>
                  <a:srgbClr val="000000"/>
                </a:solidFill>
                <a:latin typeface="Arial"/>
                <a:ea typeface="Arial"/>
                <a:cs typeface="Arial"/>
                <a:sym typeface="Arial"/>
              </a:rPr>
            </a:br>
            <a:r>
              <a:rPr lang="en-GB" sz="2400" b="0" i="0" u="none" strike="noStrike" cap="none">
                <a:solidFill>
                  <a:srgbClr val="000000"/>
                </a:solidFill>
                <a:latin typeface="Arial"/>
                <a:ea typeface="Arial"/>
                <a:cs typeface="Arial"/>
                <a:sym typeface="Arial"/>
              </a:rPr>
              <a:t>Some plants — algae and phytoplankton, for example — may contain light-capturing pigments that are </a:t>
            </a:r>
            <a:r>
              <a:rPr lang="en-GB" sz="2400" b="0" i="0" u="none" strike="noStrike" cap="none">
                <a:solidFill>
                  <a:srgbClr val="FF0000"/>
                </a:solidFill>
                <a:latin typeface="Arial"/>
                <a:ea typeface="Arial"/>
                <a:cs typeface="Arial"/>
                <a:sym typeface="Arial"/>
              </a:rPr>
              <a:t>red</a:t>
            </a:r>
            <a:r>
              <a:rPr lang="en-GB" sz="2400" b="0" i="0" u="none" strike="noStrike" cap="none">
                <a:solidFill>
                  <a:srgbClr val="000000"/>
                </a:solidFill>
                <a:latin typeface="Arial"/>
                <a:ea typeface="Arial"/>
                <a:cs typeface="Arial"/>
                <a:sym typeface="Arial"/>
              </a:rPr>
              <a:t>, </a:t>
            </a:r>
            <a:r>
              <a:rPr lang="en-GB" sz="2400" b="0" i="0" u="none" strike="noStrike" cap="none">
                <a:solidFill>
                  <a:srgbClr val="FFFF00"/>
                </a:solidFill>
                <a:latin typeface="Arial"/>
                <a:ea typeface="Arial"/>
                <a:cs typeface="Arial"/>
                <a:sym typeface="Arial"/>
              </a:rPr>
              <a:t>yellow</a:t>
            </a:r>
            <a:r>
              <a:rPr lang="en-GB" sz="2400" b="0" i="0" u="none" strike="noStrike" cap="none">
                <a:solidFill>
                  <a:srgbClr val="000000"/>
                </a:solidFill>
                <a:latin typeface="Arial"/>
                <a:ea typeface="Arial"/>
                <a:cs typeface="Arial"/>
                <a:sym typeface="Arial"/>
              </a:rPr>
              <a:t> or </a:t>
            </a:r>
            <a:r>
              <a:rPr lang="en-GB" sz="2400" b="0" i="0" u="none" strike="noStrike" cap="none">
                <a:solidFill>
                  <a:srgbClr val="C00000"/>
                </a:solidFill>
                <a:latin typeface="Arial"/>
                <a:ea typeface="Arial"/>
                <a:cs typeface="Arial"/>
                <a:sym typeface="Arial"/>
              </a:rPr>
              <a:t>brown</a:t>
            </a:r>
            <a:r>
              <a:rPr lang="en-GB" sz="2400" b="0" i="0" u="none" strike="noStrike" cap="none">
                <a:solidFill>
                  <a:srgbClr val="000000"/>
                </a:solidFill>
                <a:latin typeface="Arial"/>
                <a:ea typeface="Arial"/>
                <a:cs typeface="Arial"/>
                <a:sym typeface="Arial"/>
              </a:rPr>
              <a:t>. </a:t>
            </a:r>
            <a:r>
              <a:rPr lang="en-GB" sz="2400" b="0" i="0" u="none" strike="noStrike" cap="none">
                <a:solidFill>
                  <a:srgbClr val="FF0000"/>
                </a:solidFill>
                <a:latin typeface="Arial"/>
                <a:ea typeface="Arial"/>
                <a:cs typeface="Arial"/>
                <a:sym typeface="Arial"/>
              </a:rPr>
              <a:t>Red</a:t>
            </a:r>
            <a:r>
              <a:rPr lang="en-GB" sz="2400" b="0" i="0" u="none" strike="noStrike" cap="none">
                <a:solidFill>
                  <a:srgbClr val="000000"/>
                </a:solidFill>
                <a:latin typeface="Arial"/>
                <a:ea typeface="Arial"/>
                <a:cs typeface="Arial"/>
                <a:sym typeface="Arial"/>
              </a:rPr>
              <a:t> and </a:t>
            </a:r>
            <a:r>
              <a:rPr lang="en-GB" sz="2400" b="0" i="0" u="none" strike="noStrike" cap="none">
                <a:solidFill>
                  <a:srgbClr val="0070C0"/>
                </a:solidFill>
                <a:latin typeface="Arial"/>
                <a:ea typeface="Arial"/>
                <a:cs typeface="Arial"/>
                <a:sym typeface="Arial"/>
              </a:rPr>
              <a:t>blue</a:t>
            </a:r>
            <a:r>
              <a:rPr lang="en-GB" sz="2400" b="0" i="0" u="none" strike="noStrike" cap="none">
                <a:solidFill>
                  <a:srgbClr val="000000"/>
                </a:solidFill>
                <a:latin typeface="Arial"/>
                <a:ea typeface="Arial"/>
                <a:cs typeface="Arial"/>
                <a:sym typeface="Arial"/>
              </a:rPr>
              <a:t> light are the most important wavelengths (colours) for photosynthesis.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9"/>
          <p:cNvSpPr txBox="1"/>
          <p:nvPr/>
        </p:nvSpPr>
        <p:spPr>
          <a:xfrm>
            <a:off x="38501" y="0"/>
            <a:ext cx="12114900" cy="4401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GB" sz="2600" b="0" i="0" u="none" strike="noStrike" cap="none">
                <a:solidFill>
                  <a:srgbClr val="666666"/>
                </a:solidFill>
                <a:latin typeface="Arial"/>
                <a:ea typeface="Arial"/>
                <a:cs typeface="Arial"/>
                <a:sym typeface="Arial"/>
              </a:rPr>
              <a:t>What is </a:t>
            </a:r>
            <a:r>
              <a:rPr lang="en-GB" sz="2600" b="0" i="0" u="none" strike="noStrike" cap="none">
                <a:solidFill>
                  <a:srgbClr val="0047D6"/>
                </a:solidFill>
                <a:highlight>
                  <a:srgbClr val="FFFF00"/>
                </a:highlight>
                <a:latin typeface="Arial"/>
                <a:ea typeface="Arial"/>
                <a:cs typeface="Arial"/>
                <a:sym typeface="Arial"/>
              </a:rPr>
              <a:t>cellular respiration</a:t>
            </a:r>
            <a:r>
              <a:rPr lang="en-GB" sz="2600" b="0" i="0" u="none" strike="noStrike" cap="none">
                <a:solidFill>
                  <a:srgbClr val="666666"/>
                </a:solidFill>
                <a:latin typeface="Arial"/>
                <a:ea typeface="Arial"/>
                <a:cs typeface="Arial"/>
                <a:sym typeface="Arial"/>
              </a:rPr>
              <a:t>?</a:t>
            </a:r>
            <a:br>
              <a:rPr lang="en-GB" sz="2600" b="0" i="0" u="none" strike="noStrike" cap="none">
                <a:solidFill>
                  <a:srgbClr val="666666"/>
                </a:solidFill>
                <a:latin typeface="Arial"/>
                <a:ea typeface="Arial"/>
                <a:cs typeface="Arial"/>
                <a:sym typeface="Arial"/>
              </a:rPr>
            </a:br>
            <a:r>
              <a:rPr lang="en-GB" sz="2600" b="0" i="0" u="none" strike="noStrike" cap="none">
                <a:solidFill>
                  <a:srgbClr val="666666"/>
                </a:solidFill>
                <a:latin typeface="Arial"/>
                <a:ea typeface="Arial"/>
                <a:cs typeface="Arial"/>
                <a:sym typeface="Arial"/>
              </a:rPr>
              <a:t>As all living things need energy, cellular respiration is the name given to a series of chemical reactions in cells that transform </a:t>
            </a:r>
            <a:r>
              <a:rPr lang="en-GB" sz="2400" b="0" i="0" u="none" strike="noStrike" cap="none">
                <a:solidFill>
                  <a:srgbClr val="7030A0"/>
                </a:solidFill>
                <a:latin typeface="Arial"/>
                <a:ea typeface="Arial"/>
                <a:cs typeface="Arial"/>
                <a:sym typeface="Arial"/>
              </a:rPr>
              <a:t>glucose (sugars)</a:t>
            </a:r>
            <a:r>
              <a:rPr lang="en-GB" sz="2600" b="0" i="0" u="none" strike="noStrike" cap="none">
                <a:solidFill>
                  <a:srgbClr val="666666"/>
                </a:solidFill>
                <a:latin typeface="Arial"/>
                <a:ea typeface="Arial"/>
                <a:cs typeface="Arial"/>
                <a:sym typeface="Arial"/>
              </a:rPr>
              <a:t> in the presence of </a:t>
            </a:r>
            <a:r>
              <a:rPr lang="en-GB" sz="2600" b="0" i="0" u="none" strike="noStrike" cap="none">
                <a:solidFill>
                  <a:srgbClr val="00B0F0"/>
                </a:solidFill>
                <a:latin typeface="Arial"/>
                <a:ea typeface="Arial"/>
                <a:cs typeface="Arial"/>
                <a:sym typeface="Arial"/>
              </a:rPr>
              <a:t>oxygen</a:t>
            </a:r>
            <a:r>
              <a:rPr lang="en-GB" sz="2600" b="0" i="0" u="none" strike="noStrike" cap="none">
                <a:solidFill>
                  <a:srgbClr val="666666"/>
                </a:solidFill>
                <a:latin typeface="Arial"/>
                <a:ea typeface="Arial"/>
                <a:cs typeface="Arial"/>
                <a:sym typeface="Arial"/>
              </a:rPr>
              <a:t> to release </a:t>
            </a:r>
            <a:r>
              <a:rPr lang="en-GB" sz="2600" b="0" i="0" u="none" strike="noStrike" cap="none">
                <a:solidFill>
                  <a:srgbClr val="595959"/>
                </a:solidFill>
                <a:latin typeface="Arial"/>
                <a:ea typeface="Arial"/>
                <a:cs typeface="Arial"/>
                <a:sym typeface="Arial"/>
              </a:rPr>
              <a:t>energy</a:t>
            </a:r>
            <a:r>
              <a:rPr lang="en-GB" sz="2600" b="0" i="0" u="none" strike="noStrike" cap="none">
                <a:solidFill>
                  <a:srgbClr val="666666"/>
                </a:solidFill>
                <a:latin typeface="Arial"/>
                <a:ea typeface="Arial"/>
                <a:cs typeface="Arial"/>
                <a:sym typeface="Arial"/>
              </a:rPr>
              <a:t> in the form of ATP (adenosine triphosphate). This process releases </a:t>
            </a:r>
            <a:r>
              <a:rPr lang="en-GB" sz="2600" b="0" i="0" u="none" strike="noStrike" cap="none">
                <a:solidFill>
                  <a:srgbClr val="C00000"/>
                </a:solidFill>
                <a:latin typeface="Arial"/>
                <a:ea typeface="Arial"/>
                <a:cs typeface="Arial"/>
                <a:sym typeface="Arial"/>
              </a:rPr>
              <a:t>carbon dioxide</a:t>
            </a:r>
            <a:r>
              <a:rPr lang="en-GB" sz="2600" b="0" i="0" u="none" strike="noStrike" cap="none">
                <a:solidFill>
                  <a:srgbClr val="666666"/>
                </a:solidFill>
                <a:latin typeface="Arial"/>
                <a:ea typeface="Arial"/>
                <a:cs typeface="Arial"/>
                <a:sym typeface="Arial"/>
              </a:rPr>
              <a:t> and </a:t>
            </a:r>
            <a:r>
              <a:rPr lang="en-GB" sz="2600" b="0" i="0" u="none" strike="noStrike" cap="none">
                <a:solidFill>
                  <a:srgbClr val="0070C0"/>
                </a:solidFill>
                <a:latin typeface="Arial"/>
                <a:ea typeface="Arial"/>
                <a:cs typeface="Arial"/>
                <a:sym typeface="Arial"/>
              </a:rPr>
              <a:t>water</a:t>
            </a:r>
            <a:r>
              <a:rPr lang="en-GB" sz="2600" b="0" i="0" u="none" strike="noStrike" cap="none">
                <a:solidFill>
                  <a:srgbClr val="666666"/>
                </a:solidFill>
                <a:latin typeface="Arial"/>
                <a:ea typeface="Arial"/>
                <a:cs typeface="Arial"/>
                <a:sym typeface="Arial"/>
              </a:rPr>
              <a:t> as waste products.</a:t>
            </a:r>
            <a:br>
              <a:rPr lang="en-GB" sz="2600" b="0" i="0" u="none" strike="noStrike" cap="none">
                <a:solidFill>
                  <a:srgbClr val="666666"/>
                </a:solidFill>
                <a:latin typeface="Arial"/>
                <a:ea typeface="Arial"/>
                <a:cs typeface="Arial"/>
                <a:sym typeface="Arial"/>
              </a:rPr>
            </a:br>
            <a:r>
              <a:rPr lang="en-GB" sz="1000" b="0" i="0" u="none" strike="noStrike" cap="none">
                <a:solidFill>
                  <a:srgbClr val="666666"/>
                </a:solidFill>
                <a:latin typeface="Arial"/>
                <a:ea typeface="Arial"/>
                <a:cs typeface="Arial"/>
                <a:sym typeface="Arial"/>
              </a:rPr>
              <a:t> </a:t>
            </a:r>
            <a:r>
              <a:rPr lang="en-GB" sz="2600" b="0" i="0" u="none" strike="noStrike" cap="none">
                <a:solidFill>
                  <a:srgbClr val="666666"/>
                </a:solidFill>
                <a:latin typeface="Arial"/>
                <a:ea typeface="Arial"/>
                <a:cs typeface="Arial"/>
                <a:sym typeface="Arial"/>
              </a:rPr>
              <a:t/>
            </a:r>
            <a:br>
              <a:rPr lang="en-GB" sz="2600" b="0" i="0" u="none" strike="noStrike" cap="none">
                <a:solidFill>
                  <a:srgbClr val="666666"/>
                </a:solidFill>
                <a:latin typeface="Arial"/>
                <a:ea typeface="Arial"/>
                <a:cs typeface="Arial"/>
                <a:sym typeface="Arial"/>
              </a:rPr>
            </a:br>
            <a:r>
              <a:rPr lang="en-GB" sz="2600" b="0" i="0" u="sng" strike="noStrike" cap="none">
                <a:solidFill>
                  <a:srgbClr val="666666"/>
                </a:solidFill>
                <a:latin typeface="Arial"/>
                <a:ea typeface="Arial"/>
                <a:cs typeface="Arial"/>
                <a:sym typeface="Arial"/>
              </a:rPr>
              <a:t>For plants this means that they use the glucose made during photosynthesis</a:t>
            </a:r>
            <a:br>
              <a:rPr lang="en-GB" sz="2600" b="0" i="0" u="sng" strike="noStrike" cap="none">
                <a:solidFill>
                  <a:srgbClr val="666666"/>
                </a:solidFill>
                <a:latin typeface="Arial"/>
                <a:ea typeface="Arial"/>
                <a:cs typeface="Arial"/>
                <a:sym typeface="Arial"/>
              </a:rPr>
            </a:br>
            <a:r>
              <a:rPr lang="en-GB" sz="1000" b="0" i="0" u="none" strike="noStrike" cap="none">
                <a:solidFill>
                  <a:srgbClr val="666666"/>
                </a:solidFill>
                <a:latin typeface="Arial"/>
                <a:ea typeface="Arial"/>
                <a:cs typeface="Arial"/>
                <a:sym typeface="Arial"/>
              </a:rPr>
              <a:t> </a:t>
            </a:r>
            <a:r>
              <a:rPr lang="en-GB" sz="2600" b="0" i="0" u="none" strike="noStrike" cap="none">
                <a:solidFill>
                  <a:srgbClr val="666666"/>
                </a:solidFill>
                <a:latin typeface="Arial"/>
                <a:ea typeface="Arial"/>
                <a:cs typeface="Arial"/>
                <a:sym typeface="Arial"/>
              </a:rPr>
              <a:t/>
            </a:r>
            <a:br>
              <a:rPr lang="en-GB" sz="2600" b="0" i="0" u="none" strike="noStrike" cap="none">
                <a:solidFill>
                  <a:srgbClr val="666666"/>
                </a:solidFill>
                <a:latin typeface="Arial"/>
                <a:ea typeface="Arial"/>
                <a:cs typeface="Arial"/>
                <a:sym typeface="Arial"/>
              </a:rPr>
            </a:br>
            <a:r>
              <a:rPr lang="en-GB" sz="2600" b="0" i="0" u="none" strike="noStrike" cap="none">
                <a:solidFill>
                  <a:srgbClr val="7F7F7F"/>
                </a:solidFill>
                <a:latin typeface="Arial"/>
                <a:ea typeface="Arial"/>
                <a:cs typeface="Arial"/>
                <a:sym typeface="Arial"/>
              </a:rPr>
              <a:t>In </a:t>
            </a:r>
            <a:r>
              <a:rPr lang="en-GB" sz="2600" b="1" i="0" u="sng" strike="noStrike" cap="none">
                <a:solidFill>
                  <a:srgbClr val="666666"/>
                </a:solidFill>
                <a:latin typeface="Arial"/>
                <a:ea typeface="Arial"/>
                <a:cs typeface="Arial"/>
                <a:sym typeface="Arial"/>
              </a:rPr>
              <a:t>photosynthesis</a:t>
            </a:r>
            <a:r>
              <a:rPr lang="en-GB" sz="2600" b="0" i="0" u="none" strike="noStrike" cap="none">
                <a:solidFill>
                  <a:srgbClr val="7F7F7F"/>
                </a:solidFill>
                <a:latin typeface="Arial"/>
                <a:ea typeface="Arial"/>
                <a:cs typeface="Arial"/>
                <a:sym typeface="Arial"/>
              </a:rPr>
              <a:t>, </a:t>
            </a:r>
            <a:r>
              <a:rPr lang="en-GB" sz="2600" b="0" i="0" u="none" strike="noStrike" cap="none">
                <a:solidFill>
                  <a:srgbClr val="666666"/>
                </a:solidFill>
                <a:latin typeface="Arial"/>
                <a:ea typeface="Arial"/>
                <a:cs typeface="Arial"/>
                <a:sym typeface="Arial"/>
              </a:rPr>
              <a:t>plants take energy from the sun and</a:t>
            </a:r>
            <a:r>
              <a:rPr lang="en-GB" sz="2600" b="0" i="0" u="none" strike="noStrike" cap="none">
                <a:solidFill>
                  <a:srgbClr val="7F7F7F"/>
                </a:solidFill>
                <a:latin typeface="Arial"/>
                <a:ea typeface="Arial"/>
                <a:cs typeface="Arial"/>
                <a:sym typeface="Arial"/>
              </a:rPr>
              <a:t> </a:t>
            </a:r>
            <a:r>
              <a:rPr lang="en-GB" sz="2600" b="0" i="0" u="none" strike="noStrike" cap="none">
                <a:solidFill>
                  <a:srgbClr val="C55A11"/>
                </a:solidFill>
                <a:latin typeface="Arial"/>
                <a:ea typeface="Arial"/>
                <a:cs typeface="Arial"/>
                <a:sym typeface="Arial"/>
              </a:rPr>
              <a:t>STORE</a:t>
            </a:r>
            <a:r>
              <a:rPr lang="en-GB" sz="2600" b="0" i="0" u="none" strike="noStrike" cap="none">
                <a:solidFill>
                  <a:srgbClr val="7F7F7F"/>
                </a:solidFill>
                <a:latin typeface="Arial"/>
                <a:ea typeface="Arial"/>
                <a:cs typeface="Arial"/>
                <a:sym typeface="Arial"/>
              </a:rPr>
              <a:t> </a:t>
            </a:r>
            <a:r>
              <a:rPr lang="en-GB" sz="2600" b="0" i="0" u="none" strike="noStrike" cap="none">
                <a:solidFill>
                  <a:srgbClr val="666666"/>
                </a:solidFill>
                <a:latin typeface="Arial"/>
                <a:ea typeface="Arial"/>
                <a:cs typeface="Arial"/>
                <a:sym typeface="Arial"/>
              </a:rPr>
              <a:t>it in the molecules of glucose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r>
              <a:rPr lang="en-GB" sz="2600" b="0" i="0" u="none" strike="noStrike" cap="none">
                <a:solidFill>
                  <a:srgbClr val="666666"/>
                </a:solidFill>
                <a:latin typeface="Arial"/>
                <a:ea typeface="Arial"/>
                <a:cs typeface="Arial"/>
                <a:sym typeface="Arial"/>
              </a:rPr>
              <a:t>In </a:t>
            </a:r>
            <a:r>
              <a:rPr lang="en-GB" sz="2600" b="1" i="0" u="sng" strike="noStrike" cap="none">
                <a:solidFill>
                  <a:srgbClr val="666666"/>
                </a:solidFill>
                <a:latin typeface="Arial"/>
                <a:ea typeface="Arial"/>
                <a:cs typeface="Arial"/>
                <a:sym typeface="Arial"/>
              </a:rPr>
              <a:t>respiration</a:t>
            </a:r>
            <a:r>
              <a:rPr lang="en-GB" sz="2600" b="0" i="0" u="none" strike="noStrike" cap="none">
                <a:solidFill>
                  <a:srgbClr val="666666"/>
                </a:solidFill>
                <a:latin typeface="Arial"/>
                <a:ea typeface="Arial"/>
                <a:cs typeface="Arial"/>
                <a:sym typeface="Arial"/>
              </a:rPr>
              <a:t>, the energy in these glucose molecules is </a:t>
            </a:r>
            <a:r>
              <a:rPr lang="en-GB" sz="2600" b="0" i="0" u="none" strike="noStrike" cap="none">
                <a:solidFill>
                  <a:srgbClr val="00B050"/>
                </a:solidFill>
                <a:latin typeface="Arial"/>
                <a:ea typeface="Arial"/>
                <a:cs typeface="Arial"/>
                <a:sym typeface="Arial"/>
              </a:rPr>
              <a:t>RELEASED</a:t>
            </a:r>
            <a:r>
              <a:rPr lang="en-GB" sz="2600" b="0" i="0" u="none" strike="noStrike" cap="none">
                <a:solidFill>
                  <a:srgbClr val="7F7F7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pic>
        <p:nvPicPr>
          <p:cNvPr id="109" name="Google Shape;109;p9"/>
          <p:cNvPicPr preferRelativeResize="0"/>
          <p:nvPr/>
        </p:nvPicPr>
        <p:blipFill rotWithShape="1">
          <a:blip r:embed="rId3">
            <a:alphaModFix/>
          </a:blip>
          <a:srcRect/>
          <a:stretch/>
        </p:blipFill>
        <p:spPr>
          <a:xfrm>
            <a:off x="2175149" y="4080580"/>
            <a:ext cx="1934839" cy="2671921"/>
          </a:xfrm>
          <a:prstGeom prst="rect">
            <a:avLst/>
          </a:prstGeom>
          <a:noFill/>
          <a:ln>
            <a:noFill/>
          </a:ln>
        </p:spPr>
      </p:pic>
      <p:pic>
        <p:nvPicPr>
          <p:cNvPr id="110" name="Google Shape;110;p9" descr="Why is the respiratory system important to cellular respiration? | Socratic"/>
          <p:cNvPicPr preferRelativeResize="0"/>
          <p:nvPr/>
        </p:nvPicPr>
        <p:blipFill rotWithShape="1">
          <a:blip r:embed="rId4">
            <a:alphaModFix/>
          </a:blip>
          <a:srcRect/>
          <a:stretch/>
        </p:blipFill>
        <p:spPr>
          <a:xfrm>
            <a:off x="6268400" y="4179824"/>
            <a:ext cx="3343175" cy="25726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10"/>
          <p:cNvSpPr txBox="1"/>
          <p:nvPr/>
        </p:nvSpPr>
        <p:spPr>
          <a:xfrm>
            <a:off x="94648" y="74961"/>
            <a:ext cx="12002700" cy="224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GB" sz="2600" b="0" i="0" u="none" strike="noStrike" cap="none">
                <a:solidFill>
                  <a:srgbClr val="666666"/>
                </a:solidFill>
                <a:latin typeface="Arial"/>
                <a:ea typeface="Arial"/>
                <a:cs typeface="Arial"/>
                <a:sym typeface="Arial"/>
              </a:rPr>
              <a:t>Unlike </a:t>
            </a:r>
            <a:r>
              <a:rPr lang="en-GB" sz="2600" b="0" i="0" u="none" strike="noStrike" cap="none">
                <a:solidFill>
                  <a:srgbClr val="00B050"/>
                </a:solidFill>
                <a:latin typeface="Arial"/>
                <a:ea typeface="Arial"/>
                <a:cs typeface="Arial"/>
                <a:sym typeface="Arial"/>
              </a:rPr>
              <a:t>plants</a:t>
            </a:r>
            <a:r>
              <a:rPr lang="en-GB" sz="2600" b="0" i="0" u="none" strike="noStrike" cap="none">
                <a:solidFill>
                  <a:srgbClr val="666666"/>
                </a:solidFill>
                <a:latin typeface="Arial"/>
                <a:ea typeface="Arial"/>
                <a:cs typeface="Arial"/>
                <a:sym typeface="Arial"/>
              </a:rPr>
              <a:t>, </a:t>
            </a:r>
            <a:r>
              <a:rPr lang="en-GB" sz="2600" b="0" i="0" u="none" strike="noStrike" cap="none">
                <a:solidFill>
                  <a:srgbClr val="FFC000"/>
                </a:solidFill>
                <a:latin typeface="Arial"/>
                <a:ea typeface="Arial"/>
                <a:cs typeface="Arial"/>
                <a:sym typeface="Arial"/>
              </a:rPr>
              <a:t>animals</a:t>
            </a:r>
            <a:r>
              <a:rPr lang="en-GB" sz="2600" b="0" i="0" u="none" strike="noStrike" cap="none">
                <a:solidFill>
                  <a:srgbClr val="666666"/>
                </a:solidFill>
                <a:latin typeface="Arial"/>
                <a:ea typeface="Arial"/>
                <a:cs typeface="Arial"/>
                <a:sym typeface="Arial"/>
              </a:rPr>
              <a:t> cannot convert </a:t>
            </a:r>
            <a:r>
              <a:rPr lang="en-GB" sz="2600" b="0" i="0" u="none" strike="noStrike" cap="none">
                <a:solidFill>
                  <a:srgbClr val="FFC000"/>
                </a:solidFill>
                <a:latin typeface="Arial"/>
                <a:ea typeface="Arial"/>
                <a:cs typeface="Arial"/>
                <a:sym typeface="Arial"/>
              </a:rPr>
              <a:t>light energy </a:t>
            </a:r>
            <a:r>
              <a:rPr lang="en-GB" sz="2600" b="0" i="0" u="none" strike="noStrike" cap="none">
                <a:solidFill>
                  <a:srgbClr val="666666"/>
                </a:solidFill>
                <a:latin typeface="Arial"/>
                <a:ea typeface="Arial"/>
                <a:cs typeface="Arial"/>
                <a:sym typeface="Arial"/>
              </a:rPr>
              <a:t>into </a:t>
            </a:r>
            <a:r>
              <a:rPr lang="en-GB" sz="2600" b="0" i="0" u="none" strike="noStrike" cap="none">
                <a:solidFill>
                  <a:srgbClr val="7030A0"/>
                </a:solidFill>
                <a:latin typeface="Arial"/>
                <a:ea typeface="Arial"/>
                <a:cs typeface="Arial"/>
                <a:sym typeface="Arial"/>
              </a:rPr>
              <a:t>chemical energy</a:t>
            </a:r>
            <a:r>
              <a:rPr lang="en-GB" sz="2600" b="0" i="0" u="none" strike="noStrike" cap="none">
                <a:solidFill>
                  <a:srgbClr val="666666"/>
                </a:solidFill>
                <a:latin typeface="Arial"/>
                <a:ea typeface="Arial"/>
                <a:cs typeface="Arial"/>
                <a:sym typeface="Arial"/>
              </a:rPr>
              <a:t>. Our energy and nutritional demands are met by taking in or </a:t>
            </a:r>
            <a:r>
              <a:rPr lang="en-GB" sz="2600" b="1" i="0" u="sng" strike="noStrike" cap="none">
                <a:solidFill>
                  <a:srgbClr val="666666"/>
                </a:solidFill>
                <a:latin typeface="Arial"/>
                <a:ea typeface="Arial"/>
                <a:cs typeface="Arial"/>
                <a:sym typeface="Arial"/>
              </a:rPr>
              <a:t>consuming other organisms</a:t>
            </a:r>
            <a:r>
              <a:rPr lang="en-GB" sz="2600" b="0" i="0" u="none" strike="noStrike" cap="none">
                <a:solidFill>
                  <a:srgbClr val="666666"/>
                </a:solidFill>
                <a:latin typeface="Arial"/>
                <a:ea typeface="Arial"/>
                <a:cs typeface="Arial"/>
                <a:sym typeface="Arial"/>
              </a:rPr>
              <a:t>. That is why we and other organisms with this need are called </a:t>
            </a:r>
            <a:r>
              <a:rPr lang="en-GB" sz="2600" b="0" i="0" u="none" strike="noStrike" cap="none">
                <a:solidFill>
                  <a:srgbClr val="F034CC"/>
                </a:solidFill>
                <a:latin typeface="Arial"/>
                <a:ea typeface="Arial"/>
                <a:cs typeface="Arial"/>
                <a:sym typeface="Arial"/>
              </a:rPr>
              <a:t>consumers</a:t>
            </a:r>
            <a:r>
              <a:rPr lang="en-GB" sz="2600" b="0" i="0" u="none" strike="noStrike" cap="none">
                <a:solidFill>
                  <a:srgbClr val="666666"/>
                </a:solidFill>
                <a:latin typeface="Arial"/>
                <a:ea typeface="Arial"/>
                <a:cs typeface="Arial"/>
                <a:sym typeface="Arial"/>
              </a:rPr>
              <a:t> </a:t>
            </a:r>
            <a:r>
              <a:rPr lang="en-GB" sz="2600" b="0" i="0" u="none" strike="noStrike" cap="none">
                <a:solidFill>
                  <a:srgbClr val="F034CC"/>
                </a:solidFill>
                <a:latin typeface="Arial"/>
                <a:ea typeface="Arial"/>
                <a:cs typeface="Arial"/>
                <a:sym typeface="Arial"/>
              </a:rPr>
              <a:t>(heterotrophs)</a:t>
            </a:r>
            <a:r>
              <a:rPr lang="en-GB" sz="2600" b="0" i="0" u="none" strike="noStrike" cap="none">
                <a:solidFill>
                  <a:srgbClr val="666666"/>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666666"/>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666666"/>
              </a:solidFill>
              <a:latin typeface="Arial"/>
              <a:ea typeface="Arial"/>
              <a:cs typeface="Arial"/>
              <a:sym typeface="Arial"/>
            </a:endParaRPr>
          </a:p>
        </p:txBody>
      </p:sp>
      <p:grpSp>
        <p:nvGrpSpPr>
          <p:cNvPr id="116" name="Google Shape;116;p10"/>
          <p:cNvGrpSpPr/>
          <p:nvPr/>
        </p:nvGrpSpPr>
        <p:grpSpPr>
          <a:xfrm>
            <a:off x="2723948" y="3830853"/>
            <a:ext cx="2531444" cy="2972913"/>
            <a:chOff x="2861912" y="3922167"/>
            <a:chExt cx="2335730" cy="2814224"/>
          </a:xfrm>
        </p:grpSpPr>
        <p:pic>
          <p:nvPicPr>
            <p:cNvPr id="117" name="Google Shape;117;p10" descr="Heterotroph And Autotroph Vector Illustration Labeled Biological Division  Stock Illustration - Download Image Now - iStock"/>
            <p:cNvPicPr preferRelativeResize="0"/>
            <p:nvPr/>
          </p:nvPicPr>
          <p:blipFill rotWithShape="1">
            <a:blip r:embed="rId3">
              <a:alphaModFix/>
            </a:blip>
            <a:srcRect l="50000" t="5971" b="33785"/>
            <a:stretch/>
          </p:blipFill>
          <p:spPr>
            <a:xfrm>
              <a:off x="2861912" y="3922168"/>
              <a:ext cx="2335730" cy="2814223"/>
            </a:xfrm>
            <a:prstGeom prst="rect">
              <a:avLst/>
            </a:prstGeom>
            <a:noFill/>
            <a:ln>
              <a:noFill/>
            </a:ln>
          </p:spPr>
        </p:pic>
        <p:pic>
          <p:nvPicPr>
            <p:cNvPr id="118" name="Google Shape;118;p10"/>
            <p:cNvPicPr preferRelativeResize="0"/>
            <p:nvPr/>
          </p:nvPicPr>
          <p:blipFill rotWithShape="1">
            <a:blip r:embed="rId4">
              <a:alphaModFix/>
            </a:blip>
            <a:srcRect/>
            <a:stretch/>
          </p:blipFill>
          <p:spPr>
            <a:xfrm>
              <a:off x="2861912" y="3922167"/>
              <a:ext cx="352425" cy="534329"/>
            </a:xfrm>
            <a:prstGeom prst="rect">
              <a:avLst/>
            </a:prstGeom>
            <a:noFill/>
            <a:ln>
              <a:noFill/>
            </a:ln>
          </p:spPr>
        </p:pic>
      </p:grpSp>
      <p:pic>
        <p:nvPicPr>
          <p:cNvPr id="119" name="Google Shape;119;p10" descr="Heterotroph And Autotroph Vector Illustration Labeled Biological Division  Stock Illustration - Download Image Now - iStock"/>
          <p:cNvPicPr preferRelativeResize="0"/>
          <p:nvPr/>
        </p:nvPicPr>
        <p:blipFill rotWithShape="1">
          <a:blip r:embed="rId3">
            <a:alphaModFix/>
          </a:blip>
          <a:srcRect l="50000" t="68887"/>
          <a:stretch/>
        </p:blipFill>
        <p:spPr>
          <a:xfrm>
            <a:off x="5675695" y="3979272"/>
            <a:ext cx="4338997" cy="27000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11"/>
          <p:cNvSpPr txBox="1"/>
          <p:nvPr/>
        </p:nvSpPr>
        <p:spPr>
          <a:xfrm>
            <a:off x="41709" y="0"/>
            <a:ext cx="12002703" cy="41549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GB" sz="2600" b="0" i="0" u="none" strike="noStrike" cap="none">
                <a:solidFill>
                  <a:srgbClr val="7030A0"/>
                </a:solidFill>
                <a:latin typeface="Arial"/>
                <a:ea typeface="Arial"/>
                <a:cs typeface="Arial"/>
                <a:sym typeface="Arial"/>
              </a:rPr>
              <a:t>Metabolism</a:t>
            </a:r>
            <a:r>
              <a:rPr lang="en-GB" sz="2600" b="0" i="0" u="none" strike="noStrike" cap="none">
                <a:solidFill>
                  <a:srgbClr val="666666"/>
                </a:solidFill>
                <a:latin typeface="Arial"/>
                <a:ea typeface="Arial"/>
                <a:cs typeface="Arial"/>
                <a:sym typeface="Arial"/>
              </a:rPr>
              <a:t> is the use of energy by all living things. It is the conversion of chemical energy and the growth and repair of cells resulting from thousands of chemical reactions that occur in an organism — including in your body!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666666"/>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r>
              <a:rPr lang="en-GB" sz="2600" b="0" i="0" u="none" strike="noStrike" cap="none">
                <a:solidFill>
                  <a:srgbClr val="666666"/>
                </a:solidFill>
                <a:latin typeface="Arial"/>
                <a:ea typeface="Arial"/>
                <a:cs typeface="Arial"/>
                <a:sym typeface="Arial"/>
              </a:rPr>
              <a:t>The energy in ATP can later be released and used to power many different chemical reactions in the cells.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666666"/>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r>
              <a:rPr lang="en-GB" sz="2600" b="0" i="0" u="none" strike="noStrike" cap="none">
                <a:solidFill>
                  <a:srgbClr val="666666"/>
                </a:solidFill>
                <a:latin typeface="Arial"/>
                <a:ea typeface="Arial"/>
                <a:cs typeface="Arial"/>
                <a:sym typeface="Arial"/>
              </a:rPr>
              <a:t>There are two kinds of cellular respiration:</a:t>
            </a:r>
            <a:br>
              <a:rPr lang="en-GB" sz="2600" b="0" i="0" u="none" strike="noStrike" cap="none">
                <a:solidFill>
                  <a:srgbClr val="666666"/>
                </a:solidFill>
                <a:latin typeface="Arial"/>
                <a:ea typeface="Arial"/>
                <a:cs typeface="Arial"/>
                <a:sym typeface="Arial"/>
              </a:rPr>
            </a:br>
            <a:r>
              <a:rPr lang="en-GB" sz="1000" b="0" i="0" u="none" strike="noStrike" cap="none">
                <a:solidFill>
                  <a:srgbClr val="666666"/>
                </a:solidFill>
                <a:latin typeface="Arial"/>
                <a:ea typeface="Arial"/>
                <a:cs typeface="Arial"/>
                <a:sym typeface="Arial"/>
              </a:rPr>
              <a:t> </a:t>
            </a:r>
            <a:r>
              <a:rPr lang="en-GB" sz="2600" b="0" i="0" u="none" strike="noStrike" cap="none">
                <a:solidFill>
                  <a:srgbClr val="666666"/>
                </a:solidFill>
                <a:latin typeface="Arial"/>
                <a:ea typeface="Arial"/>
                <a:cs typeface="Arial"/>
                <a:sym typeface="Arial"/>
              </a:rPr>
              <a:t/>
            </a:r>
            <a:br>
              <a:rPr lang="en-GB" sz="2600" b="0" i="0" u="none" strike="noStrike" cap="none">
                <a:solidFill>
                  <a:srgbClr val="666666"/>
                </a:solidFill>
                <a:latin typeface="Arial"/>
                <a:ea typeface="Arial"/>
                <a:cs typeface="Arial"/>
                <a:sym typeface="Arial"/>
              </a:rPr>
            </a:br>
            <a:r>
              <a:rPr lang="en-GB" sz="2600" b="1" i="0" u="sng" strike="noStrike" cap="none">
                <a:solidFill>
                  <a:srgbClr val="0070C0"/>
                </a:solidFill>
                <a:latin typeface="Arial"/>
                <a:ea typeface="Arial"/>
                <a:cs typeface="Arial"/>
                <a:sym typeface="Arial"/>
              </a:rPr>
              <a:t>Aerobic respiration (with oxygen)</a:t>
            </a:r>
            <a:r>
              <a:rPr lang="en-GB" sz="2600" b="1" i="0" u="none" strike="noStrike" cap="none">
                <a:solidFill>
                  <a:srgbClr val="666666"/>
                </a:solidFill>
                <a:latin typeface="Arial"/>
                <a:ea typeface="Arial"/>
                <a:cs typeface="Arial"/>
                <a:sym typeface="Arial"/>
              </a:rPr>
              <a:t/>
            </a:r>
            <a:br>
              <a:rPr lang="en-GB" sz="2600" b="1" i="0" u="none" strike="noStrike" cap="none">
                <a:solidFill>
                  <a:srgbClr val="666666"/>
                </a:solidFill>
                <a:latin typeface="Arial"/>
                <a:ea typeface="Arial"/>
                <a:cs typeface="Arial"/>
                <a:sym typeface="Arial"/>
              </a:rPr>
            </a:br>
            <a:r>
              <a:rPr lang="en-GB" sz="2600" b="0" i="0" u="none" strike="noStrike" cap="none">
                <a:solidFill>
                  <a:srgbClr val="666666"/>
                </a:solidFill>
                <a:latin typeface="Arial"/>
                <a:ea typeface="Arial"/>
                <a:cs typeface="Arial"/>
                <a:sym typeface="Arial"/>
              </a:rPr>
              <a:t>and</a:t>
            </a:r>
            <a:br>
              <a:rPr lang="en-GB" sz="2600" b="0" i="0" u="none" strike="noStrike" cap="none">
                <a:solidFill>
                  <a:srgbClr val="666666"/>
                </a:solidFill>
                <a:latin typeface="Arial"/>
                <a:ea typeface="Arial"/>
                <a:cs typeface="Arial"/>
                <a:sym typeface="Arial"/>
              </a:rPr>
            </a:br>
            <a:r>
              <a:rPr lang="en-GB" sz="2600" b="1" i="0" u="sng" strike="noStrike" cap="none">
                <a:solidFill>
                  <a:srgbClr val="FFC000"/>
                </a:solidFill>
                <a:latin typeface="Arial"/>
                <a:ea typeface="Arial"/>
                <a:cs typeface="Arial"/>
                <a:sym typeface="Arial"/>
              </a:rPr>
              <a:t>Anaerobic respiration (without oxygen)</a:t>
            </a:r>
            <a:endParaRPr sz="2600" b="1" i="0" u="sng" strike="noStrike" cap="none">
              <a:solidFill>
                <a:srgbClr val="FFC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632</Words>
  <Application>Microsoft Office PowerPoint</Application>
  <PresentationFormat>Widescreen</PresentationFormat>
  <Paragraphs>31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Raleway</vt:lpstr>
      <vt:lpstr>Arial</vt:lpstr>
      <vt:lpstr>Open Sans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Eena Nanda</dc:creator>
  <cp:lastModifiedBy>Eena Nanda</cp:lastModifiedBy>
  <cp:revision>2</cp:revision>
  <dcterms:modified xsi:type="dcterms:W3CDTF">2022-03-27T23:09:50Z</dcterms:modified>
</cp:coreProperties>
</file>