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3" roundtripDataSignature="AMtx7mgHcTEfT8/Jel4JBlin7voaoHQI2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11" Type="http://schemas.openxmlformats.org/officeDocument/2006/relationships/slide" Target="slides/slide7.xml"/><Relationship Id="rId22" Type="http://schemas.openxmlformats.org/officeDocument/2006/relationships/slide" Target="slides/slide18.xml"/><Relationship Id="rId10" Type="http://schemas.openxmlformats.org/officeDocument/2006/relationships/slide" Target="slides/slide6.xml"/><Relationship Id="rId21" Type="http://schemas.openxmlformats.org/officeDocument/2006/relationships/slide" Target="slides/slide17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23" Type="http://customschemas.google.com/relationships/presentationmetadata" Target="meta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4" name="Google Shape;64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8" name="Google Shape;128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5" name="Google Shape;135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11f5ccd1a51_0_6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11f5ccd1a51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1" name="Google Shape;151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11f5ccd1a51_0_7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11f5ccd1a51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4" name="Google Shape;164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2" name="Google Shape;172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11f5ccd1a51_0_8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11f5ccd1a51_0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11f5ccd1a51_0_8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11f5ccd1a51_0_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72" name="Google Shape;72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79" name="Google Shape;79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6" name="Google Shape;86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4" name="Google Shape;94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1" name="Google Shape;101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7" name="Google Shape;107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5" name="Google Shape;115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1" name="Google Shape;121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11f5ccd1a51_0_4"/>
          <p:cNvSpPr txBox="1"/>
          <p:nvPr>
            <p:ph type="ctrTitle"/>
          </p:nvPr>
        </p:nvSpPr>
        <p:spPr>
          <a:xfrm>
            <a:off x="415611" y="992767"/>
            <a:ext cx="11360700" cy="27369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1pPr>
            <a:lvl2pPr lvl="1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/>
        </p:txBody>
      </p:sp>
      <p:sp>
        <p:nvSpPr>
          <p:cNvPr id="11" name="Google Shape;11;g11f5ccd1a51_0_4"/>
          <p:cNvSpPr txBox="1"/>
          <p:nvPr>
            <p:ph idx="1" type="subTitle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/>
        </p:txBody>
      </p:sp>
      <p:sp>
        <p:nvSpPr>
          <p:cNvPr id="12" name="Google Shape;12;g11f5ccd1a51_0_4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g11f5ccd1a51_0_39"/>
          <p:cNvSpPr txBox="1"/>
          <p:nvPr>
            <p:ph hasCustomPrompt="1" type="title"/>
          </p:nvPr>
        </p:nvSpPr>
        <p:spPr>
          <a:xfrm>
            <a:off x="415600" y="1474833"/>
            <a:ext cx="11360700" cy="26181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g11f5ccd1a51_0_39"/>
          <p:cNvSpPr txBox="1"/>
          <p:nvPr>
            <p:ph idx="1" type="body"/>
          </p:nvPr>
        </p:nvSpPr>
        <p:spPr>
          <a:xfrm>
            <a:off x="415600" y="4202967"/>
            <a:ext cx="11360700" cy="1734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81000" lvl="0" marL="457200" algn="ctr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47" name="Google Shape;47;g11f5ccd1a51_0_39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g11f5ccd1a51_0_43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1f5ccd1a51_0_45"/>
          <p:cNvSpPr txBox="1"/>
          <p:nvPr>
            <p:ph type="title"/>
          </p:nvPr>
        </p:nvSpPr>
        <p:spPr>
          <a:xfrm>
            <a:off x="677334" y="609600"/>
            <a:ext cx="8596800" cy="132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sz="36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g11f5ccd1a51_0_45"/>
          <p:cNvSpPr txBox="1"/>
          <p:nvPr>
            <p:ph idx="1" type="body"/>
          </p:nvPr>
        </p:nvSpPr>
        <p:spPr>
          <a:xfrm>
            <a:off x="677334" y="2160589"/>
            <a:ext cx="8596800" cy="388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1pPr>
            <a:lvl2pPr indent="-32004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2pPr>
            <a:lvl3pPr indent="-320039" lvl="2" marL="1371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3pPr>
            <a:lvl4pPr indent="-320039" lvl="3" marL="18288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4pPr>
            <a:lvl5pPr indent="-320039" lvl="4" marL="22860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5pPr>
            <a:lvl6pPr indent="-320039" lvl="5" marL="2743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6pPr>
            <a:lvl7pPr indent="-320039" lvl="6" marL="3200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7pPr>
            <a:lvl8pPr indent="-320040" lvl="7" marL="3657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8pPr>
            <a:lvl9pPr indent="-320040" lvl="8" marL="41148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9pPr>
          </a:lstStyle>
          <a:p/>
        </p:txBody>
      </p:sp>
      <p:sp>
        <p:nvSpPr>
          <p:cNvPr id="53" name="Google Shape;53;g11f5ccd1a51_0_45"/>
          <p:cNvSpPr txBox="1"/>
          <p:nvPr>
            <p:ph idx="10" type="dt"/>
          </p:nvPr>
        </p:nvSpPr>
        <p:spPr>
          <a:xfrm>
            <a:off x="7205133" y="6041362"/>
            <a:ext cx="912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g11f5ccd1a51_0_45"/>
          <p:cNvSpPr txBox="1"/>
          <p:nvPr>
            <p:ph idx="11" type="ftr"/>
          </p:nvPr>
        </p:nvSpPr>
        <p:spPr>
          <a:xfrm>
            <a:off x="677334" y="6041362"/>
            <a:ext cx="6297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g11f5ccd1a51_0_45"/>
          <p:cNvSpPr txBox="1"/>
          <p:nvPr>
            <p:ph idx="12" type="sldNum"/>
          </p:nvPr>
        </p:nvSpPr>
        <p:spPr>
          <a:xfrm>
            <a:off x="8590663" y="6041362"/>
            <a:ext cx="683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SECTION_HEADER_1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1f5ccd1a51_0_51"/>
          <p:cNvSpPr txBox="1"/>
          <p:nvPr>
            <p:ph type="title"/>
          </p:nvPr>
        </p:nvSpPr>
        <p:spPr>
          <a:xfrm>
            <a:off x="677335" y="2700867"/>
            <a:ext cx="8596800" cy="1826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Trebuchet MS"/>
              <a:buNone/>
              <a:defRPr b="0" sz="4000" cap="none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g11f5ccd1a51_0_51"/>
          <p:cNvSpPr txBox="1"/>
          <p:nvPr>
            <p:ph idx="1" type="body"/>
          </p:nvPr>
        </p:nvSpPr>
        <p:spPr>
          <a:xfrm>
            <a:off x="677335" y="4527448"/>
            <a:ext cx="8596800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2000">
                <a:solidFill>
                  <a:srgbClr val="7F7F7F"/>
                </a:solidFill>
              </a:defRPr>
            </a:lvl1pPr>
            <a:lvl2pPr indent="-2286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59" name="Google Shape;59;g11f5ccd1a51_0_51"/>
          <p:cNvSpPr txBox="1"/>
          <p:nvPr>
            <p:ph idx="10" type="dt"/>
          </p:nvPr>
        </p:nvSpPr>
        <p:spPr>
          <a:xfrm>
            <a:off x="7205133" y="6041362"/>
            <a:ext cx="912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g11f5ccd1a51_0_51"/>
          <p:cNvSpPr txBox="1"/>
          <p:nvPr>
            <p:ph idx="11" type="ftr"/>
          </p:nvPr>
        </p:nvSpPr>
        <p:spPr>
          <a:xfrm>
            <a:off x="677334" y="6041362"/>
            <a:ext cx="6297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g11f5ccd1a51_0_51"/>
          <p:cNvSpPr txBox="1"/>
          <p:nvPr>
            <p:ph idx="12" type="sldNum"/>
          </p:nvPr>
        </p:nvSpPr>
        <p:spPr>
          <a:xfrm>
            <a:off x="8590663" y="6041362"/>
            <a:ext cx="683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g11f5ccd1a51_0_8"/>
          <p:cNvSpPr txBox="1"/>
          <p:nvPr>
            <p:ph type="title"/>
          </p:nvPr>
        </p:nvSpPr>
        <p:spPr>
          <a:xfrm>
            <a:off x="415600" y="2867800"/>
            <a:ext cx="11360700" cy="11223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5" name="Google Shape;15;g11f5ccd1a51_0_8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g11f5ccd1a51_0_11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18" name="Google Shape;18;g11f5ccd1a51_0_11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19" name="Google Shape;19;g11f5ccd1a51_0_11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g11f5ccd1a51_0_15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22" name="Google Shape;22;g11f5ccd1a51_0_15"/>
          <p:cNvSpPr txBox="1"/>
          <p:nvPr>
            <p:ph idx="1" type="body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49250" lvl="0" marL="45720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23" name="Google Shape;23;g11f5ccd1a51_0_15"/>
          <p:cNvSpPr txBox="1"/>
          <p:nvPr>
            <p:ph idx="2" type="body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49250" lvl="0" marL="45720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24" name="Google Shape;24;g11f5ccd1a51_0_15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g11f5ccd1a51_0_20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27" name="Google Shape;27;g11f5ccd1a51_0_20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g11f5ccd1a51_0_23"/>
          <p:cNvSpPr txBox="1"/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30" name="Google Shape;30;g11f5ccd1a51_0_23"/>
          <p:cNvSpPr txBox="1"/>
          <p:nvPr>
            <p:ph idx="1" type="body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31" name="Google Shape;31;g11f5ccd1a51_0_23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g11f5ccd1a51_0_27"/>
          <p:cNvSpPr txBox="1"/>
          <p:nvPr>
            <p:ph type="title"/>
          </p:nvPr>
        </p:nvSpPr>
        <p:spPr>
          <a:xfrm>
            <a:off x="653667" y="600200"/>
            <a:ext cx="8490300" cy="54543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/>
        </p:txBody>
      </p:sp>
      <p:sp>
        <p:nvSpPr>
          <p:cNvPr id="34" name="Google Shape;34;g11f5ccd1a51_0_27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g11f5ccd1a51_0_30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g11f5ccd1a51_0_30"/>
          <p:cNvSpPr txBox="1"/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/>
        </p:txBody>
      </p:sp>
      <p:sp>
        <p:nvSpPr>
          <p:cNvPr id="38" name="Google Shape;38;g11f5ccd1a51_0_30"/>
          <p:cNvSpPr txBox="1"/>
          <p:nvPr>
            <p:ph idx="1" type="subTitle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39" name="Google Shape;39;g11f5ccd1a51_0_30"/>
          <p:cNvSpPr txBox="1"/>
          <p:nvPr>
            <p:ph idx="2" type="body"/>
          </p:nvPr>
        </p:nvSpPr>
        <p:spPr>
          <a:xfrm>
            <a:off x="6586000" y="965433"/>
            <a:ext cx="5115900" cy="49269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40" name="Google Shape;40;g11f5ccd1a51_0_30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g11f5ccd1a51_0_36"/>
          <p:cNvSpPr txBox="1"/>
          <p:nvPr>
            <p:ph idx="1" type="body"/>
          </p:nvPr>
        </p:nvSpPr>
        <p:spPr>
          <a:xfrm>
            <a:off x="415600" y="5640767"/>
            <a:ext cx="7998300" cy="806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/>
        </p:txBody>
      </p:sp>
      <p:sp>
        <p:nvSpPr>
          <p:cNvPr id="43" name="Google Shape;43;g11f5ccd1a51_0_36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g11f5ccd1a51_0_0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g11f5ccd1a51_0_0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810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  <a:defRPr sz="2400">
                <a:solidFill>
                  <a:schemeClr val="dk2"/>
                </a:solidFill>
              </a:defRPr>
            </a:lvl1pPr>
            <a:lvl2pPr indent="-3492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2pPr>
            <a:lvl3pPr indent="-3492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3pPr>
            <a:lvl4pPr indent="-3492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4pPr>
            <a:lvl5pPr indent="-3492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5pPr>
            <a:lvl6pPr indent="-3492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6pPr>
            <a:lvl7pPr indent="-3492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7pPr>
            <a:lvl8pPr indent="-3492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8pPr>
            <a:lvl9pPr indent="-3492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g11f5ccd1a51_0_0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7.png"/><Relationship Id="rId4" Type="http://schemas.openxmlformats.org/officeDocument/2006/relationships/image" Target="../media/image1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8.png"/><Relationship Id="rId4" Type="http://schemas.openxmlformats.org/officeDocument/2006/relationships/image" Target="../media/image18.png"/><Relationship Id="rId5" Type="http://schemas.openxmlformats.org/officeDocument/2006/relationships/image" Target="../media/image2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9.png"/><Relationship Id="rId4" Type="http://schemas.openxmlformats.org/officeDocument/2006/relationships/image" Target="../media/image21.png"/><Relationship Id="rId5" Type="http://schemas.openxmlformats.org/officeDocument/2006/relationships/image" Target="../media/image20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FE471"/>
        </a:solid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"/>
          <p:cNvSpPr txBox="1"/>
          <p:nvPr>
            <p:ph type="ctrTitle"/>
          </p:nvPr>
        </p:nvSpPr>
        <p:spPr>
          <a:xfrm>
            <a:off x="571025" y="838425"/>
            <a:ext cx="7533600" cy="447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3619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600">
                <a:solidFill>
                  <a:srgbClr val="38761D"/>
                </a:solidFill>
              </a:rPr>
              <a:t>LI: To understand the inputs, outputs and locations of the light dependent and light independent stages of photosynthesis. </a:t>
            </a:r>
            <a:br>
              <a:rPr lang="en-US" sz="3600">
                <a:solidFill>
                  <a:srgbClr val="38761D"/>
                </a:solidFill>
              </a:rPr>
            </a:br>
            <a:br>
              <a:rPr lang="en-US" sz="3600">
                <a:solidFill>
                  <a:srgbClr val="38761D"/>
                </a:solidFill>
              </a:rPr>
            </a:br>
            <a:r>
              <a:rPr lang="en-US" sz="2100">
                <a:solidFill>
                  <a:srgbClr val="38761D"/>
                </a:solidFill>
              </a:rPr>
              <a:t>I can</a:t>
            </a:r>
            <a:endParaRPr sz="2100">
              <a:solidFill>
                <a:srgbClr val="38761D"/>
              </a:solidFill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2100"/>
              <a:buChar char="-"/>
            </a:pPr>
            <a:r>
              <a:rPr lang="en-US" sz="2100">
                <a:solidFill>
                  <a:srgbClr val="38761D"/>
                </a:solidFill>
              </a:rPr>
              <a:t>List the photosynthesis equation</a:t>
            </a:r>
            <a:endParaRPr sz="2100">
              <a:solidFill>
                <a:srgbClr val="38761D"/>
              </a:solidFill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2100"/>
              <a:buChar char="-"/>
            </a:pPr>
            <a:r>
              <a:rPr lang="en-US" sz="2100">
                <a:solidFill>
                  <a:srgbClr val="38761D"/>
                </a:solidFill>
              </a:rPr>
              <a:t>Explain the purpose of photosynthesis</a:t>
            </a:r>
            <a:endParaRPr sz="2100">
              <a:solidFill>
                <a:srgbClr val="38761D"/>
              </a:solidFill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2100"/>
              <a:buChar char="-"/>
            </a:pPr>
            <a:r>
              <a:rPr lang="en-US" sz="2100">
                <a:solidFill>
                  <a:srgbClr val="38761D"/>
                </a:solidFill>
              </a:rPr>
              <a:t>State the inputs, outputs and locations of the light dependent and light independent stage of photosynthesis</a:t>
            </a:r>
            <a:endParaRPr sz="4200">
              <a:solidFill>
                <a:srgbClr val="38761D"/>
              </a:solidFill>
            </a:endParaRPr>
          </a:p>
        </p:txBody>
      </p:sp>
      <p:pic>
        <p:nvPicPr>
          <p:cNvPr id="67" name="Google Shape;67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05125" y="902048"/>
            <a:ext cx="3869100" cy="4605175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"/>
          <p:cNvSpPr txBox="1"/>
          <p:nvPr/>
        </p:nvSpPr>
        <p:spPr>
          <a:xfrm>
            <a:off x="67550" y="5941925"/>
            <a:ext cx="5833200" cy="831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i="1"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i="1"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inputs, outputs and locations of the light dependent and light independent stages of photosynthesis in C</a:t>
            </a:r>
            <a:r>
              <a:rPr baseline="-25000" i="1"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i="1"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plants (details of biochemical pathway mechanisms are not required) </a:t>
            </a:r>
            <a:endParaRPr i="1" sz="1900"/>
          </a:p>
        </p:txBody>
      </p:sp>
      <p:sp>
        <p:nvSpPr>
          <p:cNvPr id="69" name="Google Shape;69;p1"/>
          <p:cNvSpPr txBox="1"/>
          <p:nvPr/>
        </p:nvSpPr>
        <p:spPr>
          <a:xfrm>
            <a:off x="44900" y="-10450"/>
            <a:ext cx="7014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/>
              <a:t>Unit 3- AoS2- </a:t>
            </a:r>
            <a:r>
              <a:rPr i="1" lang="en-US"/>
              <a:t>Inputs</a:t>
            </a:r>
            <a:r>
              <a:rPr i="1" lang="en-US"/>
              <a:t> and outputs of photosynthesis </a:t>
            </a:r>
            <a:endParaRPr i="1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3"/>
          <p:cNvSpPr txBox="1"/>
          <p:nvPr>
            <p:ph type="title"/>
          </p:nvPr>
        </p:nvSpPr>
        <p:spPr>
          <a:xfrm>
            <a:off x="677335" y="2700867"/>
            <a:ext cx="8596800" cy="1826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t/>
            </a:r>
            <a:endParaRPr/>
          </a:p>
        </p:txBody>
      </p:sp>
      <p:sp>
        <p:nvSpPr>
          <p:cNvPr id="131" name="Google Shape;131;p13"/>
          <p:cNvSpPr txBox="1"/>
          <p:nvPr>
            <p:ph idx="1" type="body"/>
          </p:nvPr>
        </p:nvSpPr>
        <p:spPr>
          <a:xfrm>
            <a:off x="677335" y="4527448"/>
            <a:ext cx="8596800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</p:txBody>
      </p:sp>
      <p:pic>
        <p:nvPicPr>
          <p:cNvPr id="132" name="Google Shape;132;p13"/>
          <p:cNvPicPr preferRelativeResize="0"/>
          <p:nvPr/>
        </p:nvPicPr>
        <p:blipFill rotWithShape="1">
          <a:blip r:embed="rId3">
            <a:alphaModFix/>
          </a:blip>
          <a:srcRect b="7418" l="0" r="0" t="6210"/>
          <a:stretch/>
        </p:blipFill>
        <p:spPr>
          <a:xfrm>
            <a:off x="0" y="277275"/>
            <a:ext cx="12192001" cy="59207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4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en-US"/>
              <a:t>The light-dependent stage</a:t>
            </a:r>
            <a:endParaRPr/>
          </a:p>
        </p:txBody>
      </p:sp>
      <p:sp>
        <p:nvSpPr>
          <p:cNvPr id="138" name="Google Shape;138;p14"/>
          <p:cNvSpPr txBox="1"/>
          <p:nvPr>
            <p:ph idx="1" type="body"/>
          </p:nvPr>
        </p:nvSpPr>
        <p:spPr>
          <a:xfrm>
            <a:off x="677325" y="1396575"/>
            <a:ext cx="6308400" cy="504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▶"/>
            </a:pPr>
            <a:r>
              <a:rPr lang="en-US" sz="2200"/>
              <a:t>The first phase of photosynthesis</a:t>
            </a:r>
            <a:endParaRPr sz="2200"/>
          </a:p>
          <a:p>
            <a:pPr indent="-342900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00"/>
              <a:buChar char="▶"/>
            </a:pPr>
            <a:r>
              <a:rPr lang="en-US" sz="2200"/>
              <a:t>Takes place within the chloroplasts, specifically within </a:t>
            </a:r>
            <a:r>
              <a:rPr lang="en-US" sz="2200" u="sng"/>
              <a:t>thylakoid membranes of the grana</a:t>
            </a:r>
            <a:endParaRPr sz="2200" u="sng"/>
          </a:p>
          <a:p>
            <a:pPr indent="-342900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00"/>
              <a:buChar char="▶"/>
            </a:pPr>
            <a:r>
              <a:rPr lang="en-US" sz="2200"/>
              <a:t>Traps light energy to convert into chemical energy in the form of ATP and NADPH to be used in the light-independent stage</a:t>
            </a:r>
            <a:endParaRPr sz="2200"/>
          </a:p>
          <a:p>
            <a:pPr indent="-342900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00"/>
              <a:buChar char="▶"/>
            </a:pPr>
            <a:r>
              <a:rPr lang="en-US" sz="2200"/>
              <a:t>H</a:t>
            </a:r>
            <a:r>
              <a:rPr baseline="-25000" lang="en-US" sz="2200"/>
              <a:t>2</a:t>
            </a:r>
            <a:r>
              <a:rPr lang="en-US" sz="2200"/>
              <a:t>O (water) is split and 0</a:t>
            </a:r>
            <a:r>
              <a:rPr baseline="-25000" lang="en-US" sz="2200"/>
              <a:t>2</a:t>
            </a:r>
            <a:r>
              <a:rPr lang="en-US" sz="2200"/>
              <a:t> (oxygen) gas produced </a:t>
            </a:r>
            <a:endParaRPr sz="2200"/>
          </a:p>
          <a:p>
            <a:pPr indent="-342900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00"/>
              <a:buChar char="▶"/>
            </a:pPr>
            <a:r>
              <a:rPr lang="en-US" sz="2200"/>
              <a:t>Electrons and H+ ions are transferred to NADPH.</a:t>
            </a:r>
            <a:endParaRPr sz="2200"/>
          </a:p>
          <a:p>
            <a:pPr indent="-342900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000"/>
              <a:buChar char="▶"/>
            </a:pPr>
            <a:r>
              <a:rPr lang="en-US" sz="2200"/>
              <a:t>ATP is produced</a:t>
            </a:r>
            <a:r>
              <a:rPr lang="en-US" sz="3000"/>
              <a:t>  </a:t>
            </a:r>
            <a:endParaRPr sz="3000"/>
          </a:p>
        </p:txBody>
      </p:sp>
      <p:pic>
        <p:nvPicPr>
          <p:cNvPr id="139" name="Google Shape;139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27123" y="3529975"/>
            <a:ext cx="4919675" cy="3328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97375" y="67952"/>
            <a:ext cx="4049425" cy="247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11f5ccd1a51_0_63"/>
          <p:cNvSpPr txBox="1"/>
          <p:nvPr>
            <p:ph type="title"/>
          </p:nvPr>
        </p:nvSpPr>
        <p:spPr>
          <a:xfrm>
            <a:off x="677334" y="609600"/>
            <a:ext cx="8596800" cy="1320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Light Dependant Stage Steps</a:t>
            </a:r>
            <a:endParaRPr/>
          </a:p>
        </p:txBody>
      </p:sp>
      <p:sp>
        <p:nvSpPr>
          <p:cNvPr id="146" name="Google Shape;146;g11f5ccd1a51_0_63"/>
          <p:cNvSpPr txBox="1"/>
          <p:nvPr>
            <p:ph idx="1" type="body"/>
          </p:nvPr>
        </p:nvSpPr>
        <p:spPr>
          <a:xfrm>
            <a:off x="621475" y="1434600"/>
            <a:ext cx="11039700" cy="3880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30200" lvl="0" marL="457200" rtl="0" algn="l">
              <a:spcBef>
                <a:spcPts val="1000"/>
              </a:spcBef>
              <a:spcAft>
                <a:spcPts val="0"/>
              </a:spcAft>
              <a:buSzPts val="1600"/>
              <a:buAutoNum type="arabicPeriod"/>
            </a:pPr>
            <a:r>
              <a:rPr lang="en-US" sz="1600"/>
              <a:t>Inside the thylakoid, light energy excites electrons in chlorophyll.</a:t>
            </a:r>
            <a:br>
              <a:rPr lang="en-US" sz="1600"/>
            </a:br>
            <a:r>
              <a:rPr lang="en-US" sz="1600"/>
              <a:t>Water donates electrons to chlorophyll to replace the </a:t>
            </a:r>
            <a:br>
              <a:rPr lang="en-US" sz="1600"/>
            </a:br>
            <a:r>
              <a:rPr lang="en-US" sz="1600"/>
              <a:t>electrons that leave, which causes water to split into oxygen </a:t>
            </a:r>
            <a:br>
              <a:rPr lang="en-US" sz="1600"/>
            </a:br>
            <a:r>
              <a:rPr lang="en-US" sz="1600"/>
              <a:t>and two H+. </a:t>
            </a:r>
            <a:br>
              <a:rPr lang="en-US" sz="1600"/>
            </a:b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-US" sz="1600"/>
              <a:t>The oxygen is released from the chloroplast</a:t>
            </a:r>
            <a:br>
              <a:rPr lang="en-US" sz="1600"/>
            </a:b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-US" sz="1600"/>
              <a:t>The H+ ions from water molecules are used to generate </a:t>
            </a:r>
            <a:br>
              <a:rPr lang="en-US" sz="1600"/>
            </a:br>
            <a:r>
              <a:rPr lang="en-US" sz="1600"/>
              <a:t>the high energy coenzyme NADPH (NADP+ + H+  NADPH). </a:t>
            </a:r>
            <a:br>
              <a:rPr lang="en-US" sz="1600"/>
            </a:br>
            <a:r>
              <a:rPr lang="en-US" sz="1600"/>
              <a:t>The movement of H+ down its concentration gradient (maintained  by energy from excited electrons in step 1) generates the high energy coenzyme ATP (ADP + Pi  ATP)</a:t>
            </a:r>
            <a:br>
              <a:rPr lang="en-US" sz="1600"/>
            </a:b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-US" sz="1600"/>
              <a:t> ATP and NADPH coenzymes then move on to the light-independent stage.</a:t>
            </a:r>
            <a:endParaRPr sz="16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</p:txBody>
      </p:sp>
      <p:pic>
        <p:nvPicPr>
          <p:cNvPr id="147" name="Google Shape;147;g11f5ccd1a51_0_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36400" y="67750"/>
            <a:ext cx="5181375" cy="3614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g11f5ccd1a51_0_6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78524" y="4848824"/>
            <a:ext cx="4007274" cy="1810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5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en-US"/>
              <a:t>The light-independent stage </a:t>
            </a:r>
            <a:endParaRPr/>
          </a:p>
        </p:txBody>
      </p:sp>
      <p:sp>
        <p:nvSpPr>
          <p:cNvPr id="154" name="Google Shape;154;p15"/>
          <p:cNvSpPr txBox="1"/>
          <p:nvPr>
            <p:ph idx="1" type="body"/>
          </p:nvPr>
        </p:nvSpPr>
        <p:spPr>
          <a:xfrm>
            <a:off x="750126" y="1488600"/>
            <a:ext cx="7437300" cy="388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▶"/>
            </a:pPr>
            <a:r>
              <a:rPr lang="en-US" sz="2400"/>
              <a:t>Occurs in the </a:t>
            </a:r>
            <a:r>
              <a:rPr lang="en-US" sz="2400" u="sng"/>
              <a:t>stroma</a:t>
            </a:r>
            <a:r>
              <a:rPr lang="en-US" sz="2400"/>
              <a:t> of chloroplasts </a:t>
            </a:r>
            <a:endParaRPr sz="2400"/>
          </a:p>
          <a:p>
            <a:pPr indent="-342900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▶"/>
            </a:pPr>
            <a:r>
              <a:rPr lang="en-US" sz="2400"/>
              <a:t>The process of synthesising a carbohydrate (sugar) from carbon dioxide</a:t>
            </a:r>
            <a:endParaRPr sz="2400"/>
          </a:p>
          <a:p>
            <a:pPr indent="-342900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▶"/>
            </a:pPr>
            <a:r>
              <a:rPr lang="en-US" sz="2400" u="sng"/>
              <a:t>Does </a:t>
            </a:r>
            <a:r>
              <a:rPr b="1" lang="en-US" sz="2400" u="sng"/>
              <a:t>NOT</a:t>
            </a:r>
            <a:r>
              <a:rPr lang="en-US" sz="2400" u="sng"/>
              <a:t> rely of sunlight </a:t>
            </a:r>
            <a:r>
              <a:rPr lang="en-US" sz="2400"/>
              <a:t>availability and can occur in the absence of sunlight</a:t>
            </a:r>
            <a:endParaRPr sz="2400"/>
          </a:p>
          <a:p>
            <a:pPr indent="-342900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▶"/>
            </a:pPr>
            <a:r>
              <a:rPr lang="en-US" sz="2400"/>
              <a:t>Does rely in the availability of inputs</a:t>
            </a:r>
            <a:endParaRPr sz="2400"/>
          </a:p>
          <a:p>
            <a:pPr indent="-342900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▶"/>
            </a:pPr>
            <a:r>
              <a:rPr lang="en-US" sz="2400"/>
              <a:t>Excess glucose is stored in the form of starch throughout the plant</a:t>
            </a:r>
            <a:endParaRPr sz="2400"/>
          </a:p>
          <a:p>
            <a:pPr indent="-281940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▶"/>
            </a:pPr>
            <a:r>
              <a:rPr lang="en-US"/>
              <a:t>Main enzyme is Rubisco</a:t>
            </a:r>
            <a:endParaRPr/>
          </a:p>
          <a:p>
            <a:pPr indent="0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 sz="2400"/>
          </a:p>
        </p:txBody>
      </p:sp>
      <p:pic>
        <p:nvPicPr>
          <p:cNvPr id="155" name="Google Shape;15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27500" y="-4"/>
            <a:ext cx="4064500" cy="263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11f5ccd1a51_0_72"/>
          <p:cNvSpPr txBox="1"/>
          <p:nvPr>
            <p:ph type="title"/>
          </p:nvPr>
        </p:nvSpPr>
        <p:spPr>
          <a:xfrm>
            <a:off x="677334" y="609600"/>
            <a:ext cx="8596800" cy="1320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Steps of Light Independent Stage</a:t>
            </a:r>
            <a:endParaRPr/>
          </a:p>
        </p:txBody>
      </p:sp>
      <p:sp>
        <p:nvSpPr>
          <p:cNvPr id="161" name="Google Shape;161;g11f5ccd1a51_0_72"/>
          <p:cNvSpPr txBox="1"/>
          <p:nvPr>
            <p:ph idx="1" type="body"/>
          </p:nvPr>
        </p:nvSpPr>
        <p:spPr>
          <a:xfrm>
            <a:off x="677334" y="2160589"/>
            <a:ext cx="8596800" cy="3880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1. CO</a:t>
            </a:r>
            <a:r>
              <a:rPr baseline="-25000" lang="en-US"/>
              <a:t>2</a:t>
            </a:r>
            <a:r>
              <a:rPr lang="en-US"/>
              <a:t> collected from the stomata in leaves enters a cyclic reaction.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2.  The carbon, from CO</a:t>
            </a:r>
            <a:r>
              <a:rPr baseline="-25000" lang="en-US"/>
              <a:t>2</a:t>
            </a:r>
            <a:r>
              <a:rPr lang="en-US"/>
              <a:t>, undergoes reactions powered by ATP and NADPH to produce a series of carbon-based molecules.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3. Eventually, a specific carbon molecule is reached that goes on to contribute to the formation of glucose, with water also being produced in this stage.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6"/>
          <p:cNvSpPr txBox="1"/>
          <p:nvPr>
            <p:ph type="title"/>
          </p:nvPr>
        </p:nvSpPr>
        <p:spPr>
          <a:xfrm>
            <a:off x="677334" y="609600"/>
            <a:ext cx="8596800" cy="132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Summary of inputs and outputs</a:t>
            </a:r>
            <a:endParaRPr/>
          </a:p>
        </p:txBody>
      </p:sp>
      <p:pic>
        <p:nvPicPr>
          <p:cNvPr id="167" name="Google Shape;167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6125" y="1135700"/>
            <a:ext cx="7379149" cy="3181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4469175"/>
            <a:ext cx="6079216" cy="2236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89266" y="4011250"/>
            <a:ext cx="4130380" cy="2236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2"/>
          <p:cNvSpPr txBox="1"/>
          <p:nvPr>
            <p:ph type="title"/>
          </p:nvPr>
        </p:nvSpPr>
        <p:spPr>
          <a:xfrm>
            <a:off x="677334" y="609600"/>
            <a:ext cx="8596800" cy="132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Activity</a:t>
            </a:r>
            <a:endParaRPr/>
          </a:p>
        </p:txBody>
      </p:sp>
      <p:pic>
        <p:nvPicPr>
          <p:cNvPr id="175" name="Google Shape;175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38675" y="160450"/>
            <a:ext cx="6054200" cy="6550625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22"/>
          <p:cNvSpPr txBox="1"/>
          <p:nvPr/>
        </p:nvSpPr>
        <p:spPr>
          <a:xfrm>
            <a:off x="547525" y="1966550"/>
            <a:ext cx="5662800" cy="358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AutoNum type="arabicPeriod"/>
            </a:pPr>
            <a:r>
              <a:rPr lang="en-US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Modelling Photosynthesis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Red, black and white circles to represent oxygen, carbon and hydrogen respectively  Buses to represent NADP+ and ADP + Pi  Butchers paper  Green markers  *laminated resources to demonstrate on the board 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5A </a:t>
            </a:r>
            <a:r>
              <a:rPr lang="en-US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2-7, 19-20</a:t>
            </a:r>
            <a:endParaRPr sz="22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11f5ccd1a51_0_81"/>
          <p:cNvSpPr txBox="1"/>
          <p:nvPr>
            <p:ph type="title"/>
          </p:nvPr>
        </p:nvSpPr>
        <p:spPr>
          <a:xfrm>
            <a:off x="677334" y="609600"/>
            <a:ext cx="8596800" cy="1320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Reflection</a:t>
            </a:r>
            <a:endParaRPr/>
          </a:p>
        </p:txBody>
      </p:sp>
      <p:pic>
        <p:nvPicPr>
          <p:cNvPr id="182" name="Google Shape;182;g11f5ccd1a51_0_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40900" y="0"/>
            <a:ext cx="4347549" cy="3264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g11f5ccd1a51_0_8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1400" y="3416663"/>
            <a:ext cx="4347549" cy="32014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g11f5ccd1a51_0_8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61774" y="3569499"/>
            <a:ext cx="4343405" cy="3288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Google Shape;189;g11f5ccd1a51_0_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79301" y="610350"/>
            <a:ext cx="6990826" cy="5198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"/>
          <p:cNvSpPr txBox="1"/>
          <p:nvPr>
            <p:ph type="title"/>
          </p:nvPr>
        </p:nvSpPr>
        <p:spPr>
          <a:xfrm>
            <a:off x="677334" y="300350"/>
            <a:ext cx="8596800" cy="132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en-US"/>
              <a:t>Purpose </a:t>
            </a:r>
            <a:endParaRPr/>
          </a:p>
        </p:txBody>
      </p:sp>
      <p:sp>
        <p:nvSpPr>
          <p:cNvPr id="75" name="Google Shape;75;p2"/>
          <p:cNvSpPr txBox="1"/>
          <p:nvPr>
            <p:ph idx="1" type="body"/>
          </p:nvPr>
        </p:nvSpPr>
        <p:spPr>
          <a:xfrm>
            <a:off x="677326" y="857125"/>
            <a:ext cx="10001100" cy="25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 sz="2400"/>
          </a:p>
          <a:p>
            <a:pPr indent="-342900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00"/>
              <a:buChar char="▶"/>
            </a:pPr>
            <a:r>
              <a:rPr lang="en-US" sz="2200"/>
              <a:t>For</a:t>
            </a:r>
            <a:r>
              <a:rPr lang="en-US" sz="2200" u="sng"/>
              <a:t> plants to produce glucose to use it in cellular respiration. </a:t>
            </a:r>
            <a:endParaRPr sz="2200" u="sng"/>
          </a:p>
          <a:p>
            <a:pPr indent="-342900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00"/>
              <a:buChar char="▶"/>
            </a:pPr>
            <a:r>
              <a:rPr lang="en-US" sz="2200"/>
              <a:t>Plants, algae, some protists and some bacteria can use this sunlight to make organic molecules like sugars via the process of </a:t>
            </a:r>
            <a:r>
              <a:rPr b="1" lang="en-US" sz="2200"/>
              <a:t>photosynthesis</a:t>
            </a:r>
            <a:r>
              <a:rPr lang="en-US" sz="2200"/>
              <a:t>. </a:t>
            </a:r>
            <a:endParaRPr sz="2200"/>
          </a:p>
          <a:p>
            <a:pPr indent="-342900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00"/>
              <a:buChar char="▶"/>
            </a:pPr>
            <a:r>
              <a:rPr lang="en-US" sz="2200"/>
              <a:t>These organisms are </a:t>
            </a:r>
            <a:r>
              <a:rPr lang="en-US" sz="2200" u="sng"/>
              <a:t>considered to be </a:t>
            </a:r>
            <a:r>
              <a:rPr b="1" lang="en-US" sz="2200" u="sng"/>
              <a:t>photoautotrophic</a:t>
            </a:r>
            <a:r>
              <a:rPr lang="en-US" sz="2200" u="sng"/>
              <a:t> (light, self, nourishment) and a </a:t>
            </a:r>
            <a:r>
              <a:rPr b="1" lang="en-US" sz="2200" u="sng"/>
              <a:t>producer</a:t>
            </a:r>
            <a:r>
              <a:rPr lang="en-US" sz="2200" u="sng"/>
              <a:t>. </a:t>
            </a:r>
            <a:endParaRPr sz="2200" u="sng"/>
          </a:p>
          <a:p>
            <a:pPr indent="-342900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00"/>
              <a:buChar char="▶"/>
            </a:pPr>
            <a:r>
              <a:rPr b="1" lang="en-US" sz="2200" u="sng"/>
              <a:t>Photosynthesis</a:t>
            </a:r>
            <a:r>
              <a:rPr lang="en-US" sz="2200" u="sng"/>
              <a:t>: the process in which light energy is transformed into chemical energy</a:t>
            </a:r>
            <a:r>
              <a:rPr lang="en-US" sz="2200"/>
              <a:t> stored in organics molecules, such as sugars. </a:t>
            </a:r>
            <a:endParaRPr sz="2200"/>
          </a:p>
          <a:p>
            <a:pPr indent="-251459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 sz="2200"/>
          </a:p>
        </p:txBody>
      </p:sp>
      <p:pic>
        <p:nvPicPr>
          <p:cNvPr id="76" name="Google Shape;76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24150" y="4326250"/>
            <a:ext cx="7315200" cy="224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en-US"/>
              <a:t>Site of Photosynthesis </a:t>
            </a:r>
            <a:endParaRPr/>
          </a:p>
        </p:txBody>
      </p:sp>
      <p:sp>
        <p:nvSpPr>
          <p:cNvPr id="82" name="Google Shape;82;p3"/>
          <p:cNvSpPr txBox="1"/>
          <p:nvPr>
            <p:ph idx="1" type="body"/>
          </p:nvPr>
        </p:nvSpPr>
        <p:spPr>
          <a:xfrm>
            <a:off x="677323" y="1383176"/>
            <a:ext cx="5362500" cy="5110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▶"/>
            </a:pPr>
            <a:r>
              <a:rPr lang="en-US" sz="2400"/>
              <a:t>Only cells in leaves can photosynthesise</a:t>
            </a:r>
            <a:r>
              <a:rPr lang="en-US"/>
              <a:t>- mesophyll cell has many chloroplasts</a:t>
            </a:r>
            <a:endParaRPr sz="2400"/>
          </a:p>
          <a:p>
            <a:pPr indent="-342900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▶"/>
            </a:pPr>
            <a:r>
              <a:rPr lang="en-US" sz="2400"/>
              <a:t>Leaves are flat to provide a </a:t>
            </a:r>
            <a:r>
              <a:rPr lang="en-US" sz="2400" u="sng"/>
              <a:t>large </a:t>
            </a:r>
            <a:r>
              <a:rPr b="1" lang="en-US" sz="2400" u="sng"/>
              <a:t>surface area</a:t>
            </a:r>
            <a:r>
              <a:rPr b="1" lang="en-US" sz="2400"/>
              <a:t> </a:t>
            </a:r>
            <a:r>
              <a:rPr lang="en-US" sz="2400"/>
              <a:t>exposed to sunlight.</a:t>
            </a:r>
            <a:endParaRPr sz="2400"/>
          </a:p>
          <a:p>
            <a:pPr indent="-342900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▶"/>
            </a:pPr>
            <a:r>
              <a:rPr lang="en-US" sz="2400"/>
              <a:t>Leaves have </a:t>
            </a:r>
            <a:r>
              <a:rPr b="1" lang="en-US" sz="2400"/>
              <a:t>stomata</a:t>
            </a:r>
            <a:r>
              <a:rPr lang="en-US" sz="2400"/>
              <a:t> to provide intake of carbon dioxide.</a:t>
            </a:r>
            <a:endParaRPr sz="2400"/>
          </a:p>
          <a:p>
            <a:pPr indent="-342900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▶"/>
            </a:pPr>
            <a:r>
              <a:rPr lang="en-US" sz="2400"/>
              <a:t>A network of </a:t>
            </a:r>
            <a:r>
              <a:rPr b="1" lang="en-US" sz="2400"/>
              <a:t>xylem</a:t>
            </a:r>
            <a:r>
              <a:rPr lang="en-US" sz="2400"/>
              <a:t> vessels allows water transport around the plant.</a:t>
            </a:r>
            <a:endParaRPr sz="2400"/>
          </a:p>
          <a:p>
            <a:pPr indent="-342900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▶"/>
            </a:pPr>
            <a:r>
              <a:rPr lang="en-US" sz="2400" u="sng"/>
              <a:t>Photosynthetic cells contain </a:t>
            </a:r>
            <a:r>
              <a:rPr b="1" lang="en-US" sz="2400" u="sng"/>
              <a:t>chloroplasts </a:t>
            </a:r>
            <a:r>
              <a:rPr lang="en-US" sz="2400" u="sng"/>
              <a:t>that contain the light-trapping pigment </a:t>
            </a:r>
            <a:r>
              <a:rPr b="1" lang="en-US" sz="2400" u="sng"/>
              <a:t>chlorophyll</a:t>
            </a:r>
            <a:r>
              <a:rPr lang="en-US" sz="2400" u="sng"/>
              <a:t>.</a:t>
            </a:r>
            <a:endParaRPr sz="2400" u="sng"/>
          </a:p>
        </p:txBody>
      </p:sp>
      <p:pic>
        <p:nvPicPr>
          <p:cNvPr id="83" name="Google Shape;83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29500" y="-3"/>
            <a:ext cx="5362500" cy="47860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5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en-US"/>
              <a:t>Chloroplasts </a:t>
            </a:r>
            <a:endParaRPr/>
          </a:p>
        </p:txBody>
      </p:sp>
      <p:sp>
        <p:nvSpPr>
          <p:cNvPr id="89" name="Google Shape;89;p5"/>
          <p:cNvSpPr txBox="1"/>
          <p:nvPr>
            <p:ph idx="1" type="body"/>
          </p:nvPr>
        </p:nvSpPr>
        <p:spPr>
          <a:xfrm>
            <a:off x="531800" y="1414750"/>
            <a:ext cx="9164400" cy="14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▶"/>
            </a:pPr>
            <a:r>
              <a:rPr lang="en-US" sz="2400"/>
              <a:t>Where all </a:t>
            </a:r>
            <a:r>
              <a:rPr lang="en-US" sz="2400" u="sng"/>
              <a:t>photosynthetic action takes place</a:t>
            </a:r>
            <a:endParaRPr sz="2400" u="sng"/>
          </a:p>
          <a:p>
            <a:pPr indent="-342900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▶"/>
            </a:pPr>
            <a:r>
              <a:rPr lang="en-US" sz="2400" u="sng"/>
              <a:t>Contain the necessary pigment chlorophyll </a:t>
            </a:r>
            <a:r>
              <a:rPr lang="en-US" sz="2400"/>
              <a:t>that traps sunlight energy, embedded within their internal membranes</a:t>
            </a:r>
            <a:endParaRPr sz="2400"/>
          </a:p>
          <a:p>
            <a:pPr indent="-342900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▶"/>
            </a:pPr>
            <a:r>
              <a:rPr lang="en-US" sz="2400"/>
              <a:t>On estimate, each cell contains between 40-200 chloroplasts   </a:t>
            </a:r>
            <a:endParaRPr sz="2400"/>
          </a:p>
        </p:txBody>
      </p:sp>
      <p:pic>
        <p:nvPicPr>
          <p:cNvPr id="90" name="Google Shape;90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0099" y="4364867"/>
            <a:ext cx="2542944" cy="1912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285174" y="3776921"/>
            <a:ext cx="2963765" cy="28091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6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en-US"/>
              <a:t>Internal structure </a:t>
            </a:r>
            <a:endParaRPr/>
          </a:p>
        </p:txBody>
      </p:sp>
      <p:sp>
        <p:nvSpPr>
          <p:cNvPr id="97" name="Google Shape;97;p6"/>
          <p:cNvSpPr txBox="1"/>
          <p:nvPr>
            <p:ph idx="1" type="body"/>
          </p:nvPr>
        </p:nvSpPr>
        <p:spPr>
          <a:xfrm>
            <a:off x="677325" y="1292225"/>
            <a:ext cx="5344200" cy="510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▶"/>
            </a:pPr>
            <a:r>
              <a:rPr lang="en-US" sz="2400"/>
              <a:t>Enveloped by a </a:t>
            </a:r>
            <a:r>
              <a:rPr lang="en-US" sz="2400" u="sng"/>
              <a:t>double membrane</a:t>
            </a:r>
            <a:endParaRPr sz="2400" u="sng"/>
          </a:p>
          <a:p>
            <a:pPr indent="-342900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▶"/>
            </a:pPr>
            <a:r>
              <a:rPr lang="en-US" sz="2400"/>
              <a:t>Contain </a:t>
            </a:r>
            <a:r>
              <a:rPr b="1" lang="en-US" sz="2400" u="sng"/>
              <a:t>thylakoids</a:t>
            </a:r>
            <a:r>
              <a:rPr lang="en-US" sz="2400" u="sng"/>
              <a:t>, which are membrane bound, fluid filled, flattened discs</a:t>
            </a:r>
            <a:endParaRPr sz="2400" u="sng"/>
          </a:p>
          <a:p>
            <a:pPr indent="-342900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▶"/>
            </a:pPr>
            <a:r>
              <a:rPr lang="en-US" sz="2400"/>
              <a:t>Thylakoids </a:t>
            </a:r>
            <a:r>
              <a:rPr lang="en-US" sz="2400" u="sng"/>
              <a:t>form stacks called </a:t>
            </a:r>
            <a:r>
              <a:rPr b="1" lang="en-US" sz="2400" u="sng"/>
              <a:t>grana</a:t>
            </a:r>
            <a:r>
              <a:rPr lang="en-US" sz="2400"/>
              <a:t>(plural)</a:t>
            </a:r>
            <a:r>
              <a:rPr b="1" lang="en-US" sz="2400"/>
              <a:t>/granum</a:t>
            </a:r>
            <a:r>
              <a:rPr lang="en-US" sz="2400"/>
              <a:t>(singular)</a:t>
            </a:r>
            <a:endParaRPr sz="2400"/>
          </a:p>
          <a:p>
            <a:pPr indent="-342900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▶"/>
            </a:pPr>
            <a:r>
              <a:rPr lang="en-US" sz="2400"/>
              <a:t>Chlorophyll </a:t>
            </a:r>
            <a:r>
              <a:rPr lang="en-US" sz="2400" u="sng"/>
              <a:t>pigments are embedded within the thylakoid membranes</a:t>
            </a:r>
            <a:endParaRPr sz="2400" u="sng"/>
          </a:p>
          <a:p>
            <a:pPr indent="-342900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▶"/>
            </a:pPr>
            <a:r>
              <a:rPr b="1" lang="en-US" sz="2400" u="sng"/>
              <a:t>Stroma</a:t>
            </a:r>
            <a:r>
              <a:rPr lang="en-US" sz="2400" u="sng"/>
              <a:t> is the fluid with in the chloroplast </a:t>
            </a:r>
            <a:r>
              <a:rPr lang="en-US" sz="2400"/>
              <a:t>that bathes the grana, containing enzymes, ribosomes and DNA </a:t>
            </a:r>
            <a:endParaRPr b="1" sz="2400"/>
          </a:p>
        </p:txBody>
      </p:sp>
      <p:pic>
        <p:nvPicPr>
          <p:cNvPr id="98" name="Google Shape;98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78229" y="2087829"/>
            <a:ext cx="5633445" cy="4313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7"/>
          <p:cNvSpPr txBox="1"/>
          <p:nvPr>
            <p:ph type="title"/>
          </p:nvPr>
        </p:nvSpPr>
        <p:spPr>
          <a:xfrm>
            <a:off x="677334" y="609600"/>
            <a:ext cx="8596800" cy="132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Label a chloroplast in 2 mins</a:t>
            </a:r>
            <a:endParaRPr/>
          </a:p>
        </p:txBody>
      </p:sp>
      <p:pic>
        <p:nvPicPr>
          <p:cNvPr id="104" name="Google Shape;104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5600" y="1292028"/>
            <a:ext cx="8596800" cy="46317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8"/>
          <p:cNvSpPr txBox="1"/>
          <p:nvPr>
            <p:ph type="title"/>
          </p:nvPr>
        </p:nvSpPr>
        <p:spPr>
          <a:xfrm>
            <a:off x="677334" y="609600"/>
            <a:ext cx="8596800" cy="132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Answer</a:t>
            </a:r>
            <a:endParaRPr/>
          </a:p>
        </p:txBody>
      </p:sp>
      <p:sp>
        <p:nvSpPr>
          <p:cNvPr id="110" name="Google Shape;110;p8"/>
          <p:cNvSpPr txBox="1"/>
          <p:nvPr>
            <p:ph idx="1" type="body"/>
          </p:nvPr>
        </p:nvSpPr>
        <p:spPr>
          <a:xfrm>
            <a:off x="131609" y="1196464"/>
            <a:ext cx="8596800" cy="388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>
                <a:solidFill>
                  <a:srgbClr val="252525"/>
                </a:solidFill>
                <a:highlight>
                  <a:srgbClr val="F9F9F9"/>
                </a:highlight>
                <a:latin typeface="Arial"/>
                <a:ea typeface="Arial"/>
                <a:cs typeface="Arial"/>
                <a:sym typeface="Arial"/>
              </a:rPr>
              <a:t>1. outer membrane</a:t>
            </a:r>
            <a:endParaRPr b="1">
              <a:solidFill>
                <a:srgbClr val="252525"/>
              </a:solidFill>
              <a:highlight>
                <a:srgbClr val="F9F9F9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rgbClr val="252525"/>
                </a:solidFill>
                <a:highlight>
                  <a:srgbClr val="F9F9F9"/>
                </a:highlight>
                <a:latin typeface="Arial"/>
                <a:ea typeface="Arial"/>
                <a:cs typeface="Arial"/>
                <a:sym typeface="Arial"/>
              </a:rPr>
              <a:t>2. intermembrane space</a:t>
            </a:r>
            <a:endParaRPr>
              <a:solidFill>
                <a:srgbClr val="252525"/>
              </a:solidFill>
              <a:highlight>
                <a:srgbClr val="F9F9F9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>
                <a:solidFill>
                  <a:srgbClr val="252525"/>
                </a:solidFill>
                <a:highlight>
                  <a:srgbClr val="F9F9F9"/>
                </a:highlight>
                <a:latin typeface="Arial"/>
                <a:ea typeface="Arial"/>
                <a:cs typeface="Arial"/>
                <a:sym typeface="Arial"/>
              </a:rPr>
              <a:t>3. inner membrane (1+2+3: envelope)</a:t>
            </a:r>
            <a:endParaRPr b="1">
              <a:solidFill>
                <a:srgbClr val="252525"/>
              </a:solidFill>
              <a:highlight>
                <a:srgbClr val="F9F9F9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>
                <a:solidFill>
                  <a:srgbClr val="252525"/>
                </a:solidFill>
                <a:highlight>
                  <a:srgbClr val="F9F9F9"/>
                </a:highlight>
                <a:latin typeface="Arial"/>
                <a:ea typeface="Arial"/>
                <a:cs typeface="Arial"/>
                <a:sym typeface="Arial"/>
              </a:rPr>
              <a:t>4. stroma (aqueous fluid)</a:t>
            </a:r>
            <a:endParaRPr b="1">
              <a:solidFill>
                <a:srgbClr val="252525"/>
              </a:solidFill>
              <a:highlight>
                <a:srgbClr val="F9F9F9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rgbClr val="252525"/>
                </a:solidFill>
                <a:highlight>
                  <a:srgbClr val="F9F9F9"/>
                </a:highlight>
                <a:latin typeface="Arial"/>
                <a:ea typeface="Arial"/>
                <a:cs typeface="Arial"/>
                <a:sym typeface="Arial"/>
              </a:rPr>
              <a:t>5. thylakoid lumen (inside of thylakoid)</a:t>
            </a:r>
            <a:endParaRPr>
              <a:solidFill>
                <a:srgbClr val="252525"/>
              </a:solidFill>
              <a:highlight>
                <a:srgbClr val="F9F9F9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rgbClr val="252525"/>
                </a:solidFill>
                <a:highlight>
                  <a:srgbClr val="F9F9F9"/>
                </a:highlight>
                <a:latin typeface="Arial"/>
                <a:ea typeface="Arial"/>
                <a:cs typeface="Arial"/>
                <a:sym typeface="Arial"/>
              </a:rPr>
              <a:t>6. thylakoid membrane</a:t>
            </a:r>
            <a:endParaRPr>
              <a:solidFill>
                <a:srgbClr val="252525"/>
              </a:solidFill>
              <a:highlight>
                <a:srgbClr val="F9F9F9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>
                <a:solidFill>
                  <a:srgbClr val="252525"/>
                </a:solidFill>
                <a:highlight>
                  <a:srgbClr val="F9F9F9"/>
                </a:highlight>
                <a:latin typeface="Arial"/>
                <a:ea typeface="Arial"/>
                <a:cs typeface="Arial"/>
                <a:sym typeface="Arial"/>
              </a:rPr>
              <a:t>7. granum (stack of thylakoids)</a:t>
            </a:r>
            <a:endParaRPr b="1">
              <a:solidFill>
                <a:srgbClr val="252525"/>
              </a:solidFill>
              <a:highlight>
                <a:srgbClr val="F9F9F9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>
                <a:solidFill>
                  <a:srgbClr val="252525"/>
                </a:solidFill>
                <a:highlight>
                  <a:srgbClr val="F9F9F9"/>
                </a:highlight>
                <a:latin typeface="Arial"/>
                <a:ea typeface="Arial"/>
                <a:cs typeface="Arial"/>
                <a:sym typeface="Arial"/>
              </a:rPr>
              <a:t>8. thylakoid</a:t>
            </a:r>
            <a:endParaRPr b="1">
              <a:solidFill>
                <a:srgbClr val="252525"/>
              </a:solidFill>
              <a:highlight>
                <a:srgbClr val="F9F9F9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rgbClr val="252525"/>
                </a:solidFill>
                <a:highlight>
                  <a:srgbClr val="F9F9F9"/>
                </a:highlight>
                <a:latin typeface="Arial"/>
                <a:ea typeface="Arial"/>
                <a:cs typeface="Arial"/>
                <a:sym typeface="Arial"/>
              </a:rPr>
              <a:t>9. starch</a:t>
            </a:r>
            <a:endParaRPr>
              <a:solidFill>
                <a:srgbClr val="252525"/>
              </a:solidFill>
              <a:highlight>
                <a:srgbClr val="F9F9F9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rgbClr val="252525"/>
                </a:solidFill>
                <a:highlight>
                  <a:srgbClr val="F9F9F9"/>
                </a:highlight>
                <a:latin typeface="Arial"/>
                <a:ea typeface="Arial"/>
                <a:cs typeface="Arial"/>
                <a:sym typeface="Arial"/>
              </a:rPr>
              <a:t>10. ribosome</a:t>
            </a:r>
            <a:endParaRPr>
              <a:solidFill>
                <a:srgbClr val="252525"/>
              </a:solidFill>
              <a:highlight>
                <a:srgbClr val="F9F9F9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rgbClr val="252525"/>
                </a:solidFill>
                <a:highlight>
                  <a:srgbClr val="F9F9F9"/>
                </a:highlight>
                <a:latin typeface="Arial"/>
                <a:ea typeface="Arial"/>
                <a:cs typeface="Arial"/>
                <a:sym typeface="Arial"/>
              </a:rPr>
              <a:t>11. DNA</a:t>
            </a:r>
            <a:endParaRPr>
              <a:solidFill>
                <a:srgbClr val="252525"/>
              </a:solidFill>
              <a:highlight>
                <a:srgbClr val="F9F9F9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rPr lang="en-US">
                <a:solidFill>
                  <a:srgbClr val="252525"/>
                </a:solidFill>
                <a:highlight>
                  <a:srgbClr val="F9F9F9"/>
                </a:highlight>
                <a:latin typeface="Arial"/>
                <a:ea typeface="Arial"/>
                <a:cs typeface="Arial"/>
                <a:sym typeface="Arial"/>
              </a:rPr>
              <a:t>12. plastoglobule (drop of lipids) </a:t>
            </a:r>
            <a:endParaRPr>
              <a:solidFill>
                <a:srgbClr val="252525"/>
              </a:solidFill>
              <a:highlight>
                <a:srgbClr val="F9F9F9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1" name="Google Shape;111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95925" y="0"/>
            <a:ext cx="7901824" cy="4257350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8"/>
          <p:cNvSpPr txBox="1"/>
          <p:nvPr/>
        </p:nvSpPr>
        <p:spPr>
          <a:xfrm>
            <a:off x="5293875" y="4945525"/>
            <a:ext cx="5075400" cy="132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n-US" sz="30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Bold are the really important parts you must remember</a:t>
            </a:r>
            <a:endParaRPr b="1" i="0" sz="30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9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en-US"/>
              <a:t>Origin of Chloroplasts </a:t>
            </a:r>
            <a:endParaRPr/>
          </a:p>
        </p:txBody>
      </p:sp>
      <p:sp>
        <p:nvSpPr>
          <p:cNvPr id="118" name="Google Shape;118;p9"/>
          <p:cNvSpPr txBox="1"/>
          <p:nvPr>
            <p:ph idx="1" type="body"/>
          </p:nvPr>
        </p:nvSpPr>
        <p:spPr>
          <a:xfrm>
            <a:off x="677275" y="1323825"/>
            <a:ext cx="9510000" cy="388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▶"/>
            </a:pPr>
            <a:r>
              <a:rPr lang="en-US" sz="2000"/>
              <a:t>Believed to have once been</a:t>
            </a:r>
            <a:r>
              <a:rPr lang="en-US" sz="2000" u="sng"/>
              <a:t> free-living photosynthetic microbial cells</a:t>
            </a:r>
            <a:r>
              <a:rPr lang="en-US" sz="2000"/>
              <a:t> and at one stage were engulfed by another microbial cell.</a:t>
            </a:r>
            <a:endParaRPr sz="2000"/>
          </a:p>
          <a:p>
            <a:pPr indent="-342900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▶"/>
            </a:pPr>
            <a:r>
              <a:rPr b="1" lang="en-US" sz="2000" u="sng"/>
              <a:t>Endosymbiosis</a:t>
            </a:r>
            <a:r>
              <a:rPr lang="en-US" sz="2000" u="sng"/>
              <a:t> a special kind of symbiotic relationship, where one organism takes up permanent residence inside another organism </a:t>
            </a:r>
            <a:endParaRPr sz="2000" u="sng"/>
          </a:p>
          <a:p>
            <a:pPr indent="-342900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▶"/>
            </a:pPr>
            <a:r>
              <a:rPr lang="en-US" sz="2000"/>
              <a:t>Evidence:</a:t>
            </a:r>
            <a:endParaRPr sz="2000"/>
          </a:p>
          <a:p>
            <a:pPr indent="-331469" lvl="1" marL="74295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▶"/>
            </a:pPr>
            <a:r>
              <a:rPr lang="en-US" sz="2000" u="sng"/>
              <a:t>Double-membrane envelope</a:t>
            </a:r>
            <a:r>
              <a:rPr lang="en-US" sz="2000"/>
              <a:t> – similar to that of bacteria (cell wall)</a:t>
            </a:r>
            <a:endParaRPr sz="2000"/>
          </a:p>
          <a:p>
            <a:pPr indent="-331469" lvl="1" marL="74295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▶"/>
            </a:pPr>
            <a:r>
              <a:rPr lang="en-US" sz="2000"/>
              <a:t>Possess </a:t>
            </a:r>
            <a:r>
              <a:rPr lang="en-US" sz="2000" u="sng"/>
              <a:t>double stranded, circular DNA t</a:t>
            </a:r>
            <a:r>
              <a:rPr lang="en-US" sz="2000"/>
              <a:t>hat is </a:t>
            </a:r>
            <a:r>
              <a:rPr b="1" lang="en-US" sz="2000"/>
              <a:t>not </a:t>
            </a:r>
            <a:r>
              <a:rPr lang="en-US" sz="2000"/>
              <a:t>within a nuclear membrane</a:t>
            </a:r>
            <a:endParaRPr sz="2000"/>
          </a:p>
          <a:p>
            <a:pPr indent="-331469" lvl="1" marL="74295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▶"/>
            </a:pPr>
            <a:r>
              <a:rPr lang="en-US" sz="2000"/>
              <a:t>They divide by mitosis as the host cell does, but by a process of </a:t>
            </a:r>
            <a:r>
              <a:rPr lang="en-US" sz="2000" u="sng"/>
              <a:t>binary fission</a:t>
            </a:r>
            <a:r>
              <a:rPr lang="en-US" sz="2000"/>
              <a:t>, like bacteria</a:t>
            </a:r>
            <a:endParaRPr sz="2000"/>
          </a:p>
          <a:p>
            <a:pPr indent="-331469" lvl="1" marL="74295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▶"/>
            </a:pPr>
            <a:r>
              <a:rPr lang="en-US" sz="2000" u="sng"/>
              <a:t>Contain their own ribosomes</a:t>
            </a:r>
            <a:r>
              <a:rPr lang="en-US" sz="2000"/>
              <a:t> similar to those in bacteria</a:t>
            </a:r>
            <a:endParaRPr sz="2000"/>
          </a:p>
          <a:p>
            <a:pPr indent="-331469" lvl="1" marL="74295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▶"/>
            </a:pPr>
            <a:r>
              <a:rPr lang="en-US" sz="2000" u="sng"/>
              <a:t>Produce their own RNA and proteins</a:t>
            </a:r>
            <a:r>
              <a:rPr lang="en-US" sz="2000"/>
              <a:t> </a:t>
            </a:r>
            <a:endParaRPr sz="20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2"/>
          <p:cNvSpPr txBox="1"/>
          <p:nvPr>
            <p:ph type="title"/>
          </p:nvPr>
        </p:nvSpPr>
        <p:spPr>
          <a:xfrm>
            <a:off x="677335" y="2155142"/>
            <a:ext cx="8596800" cy="1826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Trebuchet MS"/>
              <a:buNone/>
            </a:pPr>
            <a:r>
              <a:rPr lang="en-US"/>
              <a:t>Lights, camera, ACTION!!!</a:t>
            </a:r>
            <a:endParaRPr/>
          </a:p>
        </p:txBody>
      </p:sp>
      <p:sp>
        <p:nvSpPr>
          <p:cNvPr id="124" name="Google Shape;124;p12"/>
          <p:cNvSpPr txBox="1"/>
          <p:nvPr>
            <p:ph idx="1" type="body"/>
          </p:nvPr>
        </p:nvSpPr>
        <p:spPr>
          <a:xfrm>
            <a:off x="677398" y="4090873"/>
            <a:ext cx="8596800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120"/>
              <a:buNone/>
            </a:pPr>
            <a:r>
              <a:rPr lang="en-US" sz="3600"/>
              <a:t>The process of photosynthesis is broken down into two stages:</a:t>
            </a:r>
            <a:endParaRPr sz="3600"/>
          </a:p>
          <a:p>
            <a:pPr indent="0" lvl="1" marL="4572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008"/>
              <a:buNone/>
            </a:pPr>
            <a:r>
              <a:rPr lang="en-US" sz="3600"/>
              <a:t>The light-dependent stage</a:t>
            </a:r>
            <a:endParaRPr sz="3600"/>
          </a:p>
          <a:p>
            <a:pPr indent="0" lvl="1" marL="4572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008"/>
              <a:buNone/>
            </a:pPr>
            <a:r>
              <a:rPr lang="en-US" sz="3600"/>
              <a:t>The light-independent stage </a:t>
            </a:r>
            <a:endParaRPr sz="3600"/>
          </a:p>
          <a:p>
            <a:pPr indent="0" lvl="0" marL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</a:pPr>
            <a:r>
              <a:t/>
            </a:r>
            <a:endParaRPr sz="1400"/>
          </a:p>
        </p:txBody>
      </p:sp>
      <p:pic>
        <p:nvPicPr>
          <p:cNvPr id="125" name="Google Shape;125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98596" y="152400"/>
            <a:ext cx="3341004" cy="3829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