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fbe950b7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fbe950b7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fbe950b7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fbe950b7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fbe950b7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fbe950b7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fbe950b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fbe950b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fbe950b7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fbe950b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f9ee6e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f9ee6e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f9ee6e48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f9ee6e4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f9ee6e4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f9ee6e4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fbe950b7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fbe950b7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f9ee6e4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f9ee6e4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f9ee6e48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f9ee6e48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f9ee6e48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f9ee6e48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fbe950b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fbe950b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a:spLocks noGrp="1"/>
          </p:cNvSpPr>
          <p:nvPr>
            <p:ph type="pic" idx="2"/>
          </p:nvPr>
        </p:nvSpPr>
        <p:spPr>
          <a:xfrm>
            <a:off x="5183188" y="987425"/>
            <a:ext cx="6172200" cy="4873625"/>
          </a:xfrm>
          <a:prstGeom prst="rect">
            <a:avLst/>
          </a:prstGeom>
          <a:noFill/>
          <a:ln>
            <a:noFill/>
          </a:ln>
        </p:spPr>
      </p:sp>
      <p:sp>
        <p:nvSpPr>
          <p:cNvPr id="54" name="Google Shape;54;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4375" y="467950"/>
            <a:ext cx="12117900" cy="177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667"/>
              <a:buNone/>
            </a:pPr>
            <a:r>
              <a:rPr lang="en-AU"/>
              <a:t>Rubisco in C3, C4 and CAM photosynthesis and adaptations</a:t>
            </a:r>
            <a:endParaRPr b="1"/>
          </a:p>
        </p:txBody>
      </p:sp>
      <p:sp>
        <p:nvSpPr>
          <p:cNvPr id="75" name="Google Shape;75;p11"/>
          <p:cNvSpPr/>
          <p:nvPr/>
        </p:nvSpPr>
        <p:spPr>
          <a:xfrm>
            <a:off x="0" y="5623050"/>
            <a:ext cx="7461900" cy="931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 the general role of enzymes and coenzymes in facilitating steps in photosynthesis and cellular respiration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 the role of Rubisco in photosynthesis, including adaptations of C</a:t>
            </a:r>
            <a:r>
              <a:rPr lang="en-AU" sz="1400" b="0" i="0" u="none" strike="noStrike" cap="none" baseline="-25000">
                <a:solidFill>
                  <a:srgbClr val="000000"/>
                </a:solidFill>
                <a:latin typeface="Arial"/>
                <a:ea typeface="Arial"/>
                <a:cs typeface="Arial"/>
                <a:sym typeface="Arial"/>
              </a:rPr>
              <a:t>3</a:t>
            </a:r>
            <a:r>
              <a:rPr lang="en-AU" sz="1400" b="0" i="0" u="none" strike="noStrike" cap="none">
                <a:solidFill>
                  <a:srgbClr val="000000"/>
                </a:solidFill>
                <a:latin typeface="Arial"/>
                <a:ea typeface="Arial"/>
                <a:cs typeface="Arial"/>
                <a:sym typeface="Arial"/>
              </a:rPr>
              <a:t>, C</a:t>
            </a:r>
            <a:r>
              <a:rPr lang="en-AU" sz="1400" b="0" i="0" u="none" strike="noStrike" cap="none" baseline="-25000">
                <a:solidFill>
                  <a:srgbClr val="000000"/>
                </a:solidFill>
                <a:latin typeface="Arial"/>
                <a:ea typeface="Arial"/>
                <a:cs typeface="Arial"/>
                <a:sym typeface="Arial"/>
              </a:rPr>
              <a:t>4</a:t>
            </a:r>
            <a:r>
              <a:rPr lang="en-AU" sz="1400" b="0" i="0" u="none" strike="noStrike" cap="none">
                <a:solidFill>
                  <a:srgbClr val="000000"/>
                </a:solidFill>
                <a:latin typeface="Arial"/>
                <a:ea typeface="Arial"/>
                <a:cs typeface="Arial"/>
                <a:sym typeface="Arial"/>
              </a:rPr>
              <a:t> and CAM plants to maximise the efficiency of photosynthesis</a:t>
            </a:r>
            <a:endParaRPr sz="2300" b="0" i="1" u="none" strike="noStrike" cap="none">
              <a:solidFill>
                <a:schemeClr val="dk1"/>
              </a:solidFill>
              <a:latin typeface="Times New Roman"/>
              <a:ea typeface="Times New Roman"/>
              <a:cs typeface="Times New Roman"/>
              <a:sym typeface="Times New Roman"/>
            </a:endParaRPr>
          </a:p>
        </p:txBody>
      </p:sp>
      <p:sp>
        <p:nvSpPr>
          <p:cNvPr id="76" name="Google Shape;76;p11"/>
          <p:cNvSpPr txBox="1"/>
          <p:nvPr/>
        </p:nvSpPr>
        <p:spPr>
          <a:xfrm>
            <a:off x="474617" y="2429691"/>
            <a:ext cx="11177400"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800" b="1" i="0" u="none" strike="noStrike" cap="none">
                <a:solidFill>
                  <a:srgbClr val="000000"/>
                </a:solidFill>
                <a:latin typeface="Times New Roman"/>
                <a:ea typeface="Times New Roman"/>
                <a:cs typeface="Times New Roman"/>
                <a:sym typeface="Times New Roman"/>
              </a:rPr>
              <a:t>Learning Intention:</a:t>
            </a:r>
            <a:endParaRPr/>
          </a:p>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To understand how the enzyme rubisco is critical to photosynthesis</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
            </a:r>
            <a:br>
              <a:rPr lang="en-AU" sz="1800" b="0" i="0" u="none" strike="noStrike" cap="none">
                <a:solidFill>
                  <a:srgbClr val="000000"/>
                </a:solidFill>
                <a:latin typeface="Times New Roman"/>
                <a:ea typeface="Times New Roman"/>
                <a:cs typeface="Times New Roman"/>
                <a:sym typeface="Times New Roman"/>
              </a:rPr>
            </a:br>
            <a:r>
              <a:rPr lang="en-AU" sz="1800" b="1" i="0" u="none" strike="noStrike" cap="none">
                <a:solidFill>
                  <a:srgbClr val="000000"/>
                </a:solidFill>
                <a:latin typeface="Times New Roman"/>
                <a:ea typeface="Times New Roman"/>
                <a:cs typeface="Times New Roman"/>
                <a:sym typeface="Times New Roman"/>
              </a:rPr>
              <a:t>Success Criteria: </a:t>
            </a:r>
            <a:r>
              <a:rPr lang="en-AU" sz="1800" b="0" i="0" u="none" strike="noStrike" cap="none">
                <a:solidFill>
                  <a:srgbClr val="000000"/>
                </a:solidFill>
                <a:latin typeface="Times New Roman"/>
                <a:ea typeface="Times New Roman"/>
                <a:cs typeface="Times New Roman"/>
                <a:sym typeface="Times New Roman"/>
              </a:rPr>
              <a:t>I can</a:t>
            </a:r>
            <a:endParaRPr/>
          </a:p>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 Define Rubisco</a:t>
            </a:r>
            <a:endParaRPr/>
          </a:p>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 List adaptations in C4 and CAM plants</a:t>
            </a:r>
            <a:endParaRPr/>
          </a:p>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 Describe why Rubisco requires plant adaptations </a:t>
            </a:r>
            <a:endParaRPr/>
          </a:p>
        </p:txBody>
      </p:sp>
      <p:sp>
        <p:nvSpPr>
          <p:cNvPr id="77" name="Google Shape;77;p11"/>
          <p:cNvSpPr txBox="1"/>
          <p:nvPr/>
        </p:nvSpPr>
        <p:spPr>
          <a:xfrm>
            <a:off x="134250" y="67750"/>
            <a:ext cx="4479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AU" sz="1400" b="0" i="0" u="none" strike="noStrike" cap="none">
                <a:solidFill>
                  <a:srgbClr val="000000"/>
                </a:solidFill>
                <a:latin typeface="Calibri"/>
                <a:ea typeface="Calibri"/>
                <a:cs typeface="Calibri"/>
                <a:sym typeface="Calibri"/>
              </a:rPr>
              <a:t>Unit 3: AoS2- Rubisco in C3, C4 and CAM photosynthesis</a:t>
            </a:r>
            <a:endParaRPr sz="1400" b="0" i="0" u="none" strike="noStrike" cap="none">
              <a:solidFill>
                <a:srgbClr val="000000"/>
              </a:solidFill>
              <a:latin typeface="Calibri"/>
              <a:ea typeface="Calibri"/>
              <a:cs typeface="Calibri"/>
              <a:sym typeface="Calibri"/>
            </a:endParaRPr>
          </a:p>
        </p:txBody>
      </p:sp>
      <p:pic>
        <p:nvPicPr>
          <p:cNvPr id="78" name="Google Shape;78;p11"/>
          <p:cNvPicPr preferRelativeResize="0"/>
          <p:nvPr/>
        </p:nvPicPr>
        <p:blipFill rotWithShape="1">
          <a:blip r:embed="rId3">
            <a:alphaModFix/>
          </a:blip>
          <a:srcRect/>
          <a:stretch/>
        </p:blipFill>
        <p:spPr>
          <a:xfrm>
            <a:off x="7878474" y="2470295"/>
            <a:ext cx="3981362" cy="39813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C3 Plants</a:t>
            </a:r>
            <a:endParaRPr/>
          </a:p>
        </p:txBody>
      </p:sp>
      <p:sp>
        <p:nvSpPr>
          <p:cNvPr id="136" name="Google Shape;136;p20"/>
          <p:cNvSpPr txBox="1"/>
          <p:nvPr/>
        </p:nvSpPr>
        <p:spPr>
          <a:xfrm>
            <a:off x="551650" y="1474425"/>
            <a:ext cx="9627600" cy="10620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alibri"/>
              <a:buChar char="-"/>
            </a:pPr>
            <a:r>
              <a:rPr lang="en-AU" sz="1900">
                <a:latin typeface="Calibri"/>
                <a:ea typeface="Calibri"/>
                <a:cs typeface="Calibri"/>
                <a:sym typeface="Calibri"/>
              </a:rPr>
              <a:t>Make up 83% of all plants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AU" sz="1900">
                <a:latin typeface="Calibri"/>
                <a:ea typeface="Calibri"/>
                <a:cs typeface="Calibri"/>
                <a:sym typeface="Calibri"/>
              </a:rPr>
              <a:t>No adaptations to reduce photorespiration</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AU" sz="1900">
                <a:latin typeface="Calibri"/>
                <a:ea typeface="Calibri"/>
                <a:cs typeface="Calibri"/>
                <a:sym typeface="Calibri"/>
              </a:rPr>
              <a:t>Rubisco is responsible for fixing carbon dioxide into three carbon compounds (3-PGA)</a:t>
            </a:r>
            <a:endParaRPr sz="1900">
              <a:latin typeface="Calibri"/>
              <a:ea typeface="Calibri"/>
              <a:cs typeface="Calibri"/>
              <a:sym typeface="Calibri"/>
            </a:endParaRPr>
          </a:p>
        </p:txBody>
      </p:sp>
      <p:pic>
        <p:nvPicPr>
          <p:cNvPr id="137" name="Google Shape;137;p20"/>
          <p:cNvPicPr preferRelativeResize="0"/>
          <p:nvPr/>
        </p:nvPicPr>
        <p:blipFill>
          <a:blip r:embed="rId3">
            <a:alphaModFix/>
          </a:blip>
          <a:stretch>
            <a:fillRect/>
          </a:stretch>
        </p:blipFill>
        <p:spPr>
          <a:xfrm>
            <a:off x="2909025" y="2981625"/>
            <a:ext cx="7458750" cy="3667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C4 Plants</a:t>
            </a:r>
            <a:endParaRPr/>
          </a:p>
        </p:txBody>
      </p:sp>
      <p:sp>
        <p:nvSpPr>
          <p:cNvPr id="143" name="Google Shape;143;p21"/>
          <p:cNvSpPr txBox="1"/>
          <p:nvPr/>
        </p:nvSpPr>
        <p:spPr>
          <a:xfrm>
            <a:off x="818225" y="1558425"/>
            <a:ext cx="50313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n-AU" sz="1800">
                <a:latin typeface="Calibri"/>
                <a:ea typeface="Calibri"/>
                <a:cs typeface="Calibri"/>
                <a:sym typeface="Calibri"/>
              </a:rPr>
              <a:t>Light dependent stage is exactly the same as C3 plants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AU" sz="1800">
                <a:latin typeface="Calibri"/>
                <a:ea typeface="Calibri"/>
                <a:cs typeface="Calibri"/>
                <a:sym typeface="Calibri"/>
              </a:rPr>
              <a:t>Light independent is different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AU" sz="1800">
                <a:latin typeface="Calibri"/>
                <a:ea typeface="Calibri"/>
                <a:cs typeface="Calibri"/>
                <a:sym typeface="Calibri"/>
              </a:rPr>
              <a:t>Initial carbon fixation happens in mesophyll cell. Remaining occurs in bundle-sheath cells. C4 is the name from the first four carbon molecule produced in the initial carbon fixation</a:t>
            </a:r>
            <a:endParaRPr sz="1800">
              <a:latin typeface="Calibri"/>
              <a:ea typeface="Calibri"/>
              <a:cs typeface="Calibri"/>
              <a:sym typeface="Calibri"/>
            </a:endParaRPr>
          </a:p>
        </p:txBody>
      </p:sp>
      <p:pic>
        <p:nvPicPr>
          <p:cNvPr id="144" name="Google Shape;144;p21"/>
          <p:cNvPicPr preferRelativeResize="0"/>
          <p:nvPr/>
        </p:nvPicPr>
        <p:blipFill>
          <a:blip r:embed="rId3">
            <a:alphaModFix/>
          </a:blip>
          <a:stretch>
            <a:fillRect/>
          </a:stretch>
        </p:blipFill>
        <p:spPr>
          <a:xfrm>
            <a:off x="6239428" y="107757"/>
            <a:ext cx="5952575" cy="604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AU"/>
              <a:t>CAM Plants</a:t>
            </a:r>
            <a:endParaRPr/>
          </a:p>
        </p:txBody>
      </p:sp>
      <p:pic>
        <p:nvPicPr>
          <p:cNvPr id="150" name="Google Shape;150;p22"/>
          <p:cNvPicPr preferRelativeResize="0"/>
          <p:nvPr/>
        </p:nvPicPr>
        <p:blipFill>
          <a:blip r:embed="rId3">
            <a:alphaModFix/>
          </a:blip>
          <a:stretch>
            <a:fillRect/>
          </a:stretch>
        </p:blipFill>
        <p:spPr>
          <a:xfrm>
            <a:off x="6875925" y="308000"/>
            <a:ext cx="5059962" cy="4862374"/>
          </a:xfrm>
          <a:prstGeom prst="rect">
            <a:avLst/>
          </a:prstGeom>
          <a:noFill/>
          <a:ln>
            <a:noFill/>
          </a:ln>
        </p:spPr>
      </p:pic>
      <p:sp>
        <p:nvSpPr>
          <p:cNvPr id="151" name="Google Shape;151;p22"/>
          <p:cNvSpPr txBox="1"/>
          <p:nvPr/>
        </p:nvSpPr>
        <p:spPr>
          <a:xfrm>
            <a:off x="750675" y="1930600"/>
            <a:ext cx="50601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AU">
                <a:latin typeface="Calibri"/>
                <a:ea typeface="Calibri"/>
                <a:cs typeface="Calibri"/>
                <a:sym typeface="Calibri"/>
              </a:rPr>
              <a:t>Minimise photorespiration by separating initial carbon fixation and the remainder of the Calvin cycle over time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AU">
                <a:latin typeface="Calibri"/>
                <a:ea typeface="Calibri"/>
                <a:cs typeface="Calibri"/>
                <a:sym typeface="Calibri"/>
              </a:rPr>
              <a:t>Light dependent stage is identical to C3 plants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AU">
                <a:latin typeface="Calibri"/>
                <a:ea typeface="Calibri"/>
                <a:cs typeface="Calibri"/>
                <a:sym typeface="Calibri"/>
              </a:rPr>
              <a:t>Light independent stage happens by separating the initial carbon fixation over time.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AU">
                <a:latin typeface="Calibri"/>
                <a:ea typeface="Calibri"/>
                <a:cs typeface="Calibri"/>
                <a:sym typeface="Calibri"/>
              </a:rPr>
              <a:t>At night CAM plants open the stomata to bring in carbon dioxide. The carbon dioxide is fixed into a four carbon molecule which is stored inside the vacuole until day time.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AU">
                <a:latin typeface="Calibri"/>
                <a:ea typeface="Calibri"/>
                <a:cs typeface="Calibri"/>
                <a:sym typeface="Calibri"/>
              </a:rPr>
              <a:t>During the day CAM plants don’t open their stomata so they can save water.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a:off x="802463" y="943725"/>
            <a:ext cx="10587076" cy="470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162" name="Google Shape;162;p24"/>
          <p:cNvPicPr preferRelativeResize="0"/>
          <p:nvPr/>
        </p:nvPicPr>
        <p:blipFill>
          <a:blip r:embed="rId3">
            <a:alphaModFix/>
          </a:blip>
          <a:stretch>
            <a:fillRect/>
          </a:stretch>
        </p:blipFill>
        <p:spPr>
          <a:xfrm>
            <a:off x="2108700" y="216625"/>
            <a:ext cx="8943975" cy="2343150"/>
          </a:xfrm>
          <a:prstGeom prst="rect">
            <a:avLst/>
          </a:prstGeom>
          <a:noFill/>
          <a:ln>
            <a:noFill/>
          </a:ln>
        </p:spPr>
      </p:pic>
      <p:pic>
        <p:nvPicPr>
          <p:cNvPr id="163" name="Google Shape;163;p24"/>
          <p:cNvPicPr preferRelativeResize="0"/>
          <p:nvPr/>
        </p:nvPicPr>
        <p:blipFill>
          <a:blip r:embed="rId4">
            <a:alphaModFix/>
          </a:blip>
          <a:stretch>
            <a:fillRect/>
          </a:stretch>
        </p:blipFill>
        <p:spPr>
          <a:xfrm>
            <a:off x="152400" y="2712175"/>
            <a:ext cx="2995069" cy="3993425"/>
          </a:xfrm>
          <a:prstGeom prst="rect">
            <a:avLst/>
          </a:prstGeom>
          <a:noFill/>
          <a:ln>
            <a:noFill/>
          </a:ln>
        </p:spPr>
      </p:pic>
      <p:pic>
        <p:nvPicPr>
          <p:cNvPr id="164" name="Google Shape;164;p24"/>
          <p:cNvPicPr preferRelativeResize="0"/>
          <p:nvPr/>
        </p:nvPicPr>
        <p:blipFill>
          <a:blip r:embed="rId5">
            <a:alphaModFix/>
          </a:blip>
          <a:stretch>
            <a:fillRect/>
          </a:stretch>
        </p:blipFill>
        <p:spPr>
          <a:xfrm>
            <a:off x="5695794" y="2712175"/>
            <a:ext cx="2935777" cy="399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subTitle" idx="1"/>
          </p:nvPr>
        </p:nvSpPr>
        <p:spPr>
          <a:xfrm>
            <a:off x="1736400" y="491667"/>
            <a:ext cx="9144000" cy="487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AU" b="1"/>
              <a:t>ACTIVITY</a:t>
            </a:r>
            <a:endParaRPr b="1"/>
          </a:p>
        </p:txBody>
      </p:sp>
      <p:sp>
        <p:nvSpPr>
          <p:cNvPr id="170" name="Google Shape;170;p25"/>
          <p:cNvSpPr txBox="1"/>
          <p:nvPr/>
        </p:nvSpPr>
        <p:spPr>
          <a:xfrm>
            <a:off x="682775" y="1274500"/>
            <a:ext cx="300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600">
                <a:solidFill>
                  <a:schemeClr val="dk1"/>
                </a:solidFill>
                <a:latin typeface="Times New Roman"/>
                <a:ea typeface="Times New Roman"/>
                <a:cs typeface="Times New Roman"/>
                <a:sym typeface="Times New Roman"/>
              </a:rPr>
              <a:t>5B 2-6, 11-14</a:t>
            </a:r>
            <a:endParaRPr sz="2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AU" sz="2600">
                <a:solidFill>
                  <a:schemeClr val="dk1"/>
                </a:solidFill>
                <a:latin typeface="Times New Roman"/>
                <a:ea typeface="Times New Roman"/>
                <a:cs typeface="Times New Roman"/>
                <a:sym typeface="Times New Roman"/>
              </a:rPr>
              <a:t>Biozone 46</a:t>
            </a:r>
            <a:endParaRPr sz="26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p:nvPr/>
        </p:nvSpPr>
        <p:spPr>
          <a:xfrm>
            <a:off x="0" y="455175"/>
            <a:ext cx="5642700" cy="609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a:latin typeface="Times New Roman"/>
                <a:ea typeface="Times New Roman"/>
                <a:cs typeface="Times New Roman"/>
                <a:sym typeface="Times New Roman"/>
              </a:rPr>
              <a:t>Photosynthesis occurs over two stages:</a:t>
            </a:r>
            <a:endParaRPr sz="2400" b="1">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eriod"/>
            </a:pPr>
            <a:r>
              <a:rPr lang="en-AU" sz="2400">
                <a:latin typeface="Times New Roman"/>
                <a:ea typeface="Times New Roman"/>
                <a:cs typeface="Times New Roman"/>
                <a:sym typeface="Times New Roman"/>
              </a:rPr>
              <a:t>The light-dependent stage – </a:t>
            </a:r>
            <a:r>
              <a:rPr lang="en-AU" sz="2400" u="sng">
                <a:latin typeface="Times New Roman"/>
                <a:ea typeface="Times New Roman"/>
                <a:cs typeface="Times New Roman"/>
                <a:sym typeface="Times New Roman"/>
              </a:rPr>
              <a:t>where light energy splits water molecules to produce ATP, NADPH, and oxygen.</a:t>
            </a:r>
            <a:r>
              <a:rPr lang="en-AU" sz="2400">
                <a:latin typeface="Times New Roman"/>
                <a:ea typeface="Times New Roman"/>
                <a:cs typeface="Times New Roman"/>
                <a:sym typeface="Times New Roman"/>
              </a:rPr>
              <a:t> This stage occurs in the t</a:t>
            </a:r>
            <a:r>
              <a:rPr lang="en-AU" sz="2400" u="sng">
                <a:latin typeface="Times New Roman"/>
                <a:ea typeface="Times New Roman"/>
                <a:cs typeface="Times New Roman"/>
                <a:sym typeface="Times New Roman"/>
              </a:rPr>
              <a:t>hylakoid membranes of the grana.</a:t>
            </a:r>
            <a:endParaRPr sz="2400" u="sng">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AutoNum type="arabicPeriod"/>
            </a:pPr>
            <a:r>
              <a:rPr lang="en-AU" sz="2400">
                <a:latin typeface="Times New Roman"/>
                <a:ea typeface="Times New Roman"/>
                <a:cs typeface="Times New Roman"/>
                <a:sym typeface="Times New Roman"/>
              </a:rPr>
              <a:t>The light-independent stage – where </a:t>
            </a:r>
            <a:r>
              <a:rPr lang="en-AU" sz="2400" u="sng">
                <a:latin typeface="Times New Roman"/>
                <a:ea typeface="Times New Roman"/>
                <a:cs typeface="Times New Roman"/>
                <a:sym typeface="Times New Roman"/>
              </a:rPr>
              <a:t>carbon dioxide is converted into organic molecules using ATP and NADPH</a:t>
            </a:r>
            <a:r>
              <a:rPr lang="en-AU" sz="2400">
                <a:latin typeface="Times New Roman"/>
                <a:ea typeface="Times New Roman"/>
                <a:cs typeface="Times New Roman"/>
                <a:sym typeface="Times New Roman"/>
              </a:rPr>
              <a:t>, and more water is produced. This stage </a:t>
            </a:r>
            <a:r>
              <a:rPr lang="en-AU" sz="2400" u="sng">
                <a:latin typeface="Times New Roman"/>
                <a:ea typeface="Times New Roman"/>
                <a:cs typeface="Times New Roman"/>
                <a:sym typeface="Times New Roman"/>
              </a:rPr>
              <a:t>occurs in the stroma, and is also known as the </a:t>
            </a:r>
            <a:r>
              <a:rPr lang="en-AU" sz="2400" b="1" u="sng">
                <a:latin typeface="Times New Roman"/>
                <a:ea typeface="Times New Roman"/>
                <a:cs typeface="Times New Roman"/>
                <a:sym typeface="Times New Roman"/>
              </a:rPr>
              <a:t>Calvin cycle.</a:t>
            </a:r>
            <a:endParaRPr sz="2400" b="1" u="sng">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Virtually all of these small steps</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in the reactions are controlled by enzymes.</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b="1">
                <a:latin typeface="Times New Roman"/>
                <a:ea typeface="Times New Roman"/>
                <a:cs typeface="Times New Roman"/>
                <a:sym typeface="Times New Roman"/>
              </a:rPr>
              <a:t>Rubisco is a crucial enzyme that is involved in the light-independent stage.</a:t>
            </a:r>
            <a:endParaRPr sz="2400" b="1">
              <a:latin typeface="Times New Roman"/>
              <a:ea typeface="Times New Roman"/>
              <a:cs typeface="Times New Roman"/>
              <a:sym typeface="Times New Roman"/>
            </a:endParaRPr>
          </a:p>
        </p:txBody>
      </p:sp>
      <p:pic>
        <p:nvPicPr>
          <p:cNvPr id="84" name="Google Shape;84;p12"/>
          <p:cNvPicPr preferRelativeResize="0"/>
          <p:nvPr/>
        </p:nvPicPr>
        <p:blipFill>
          <a:blip r:embed="rId3">
            <a:alphaModFix/>
          </a:blip>
          <a:stretch>
            <a:fillRect/>
          </a:stretch>
        </p:blipFill>
        <p:spPr>
          <a:xfrm>
            <a:off x="5802775" y="383750"/>
            <a:ext cx="6389226" cy="590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06200" y="1259325"/>
            <a:ext cx="10695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latin typeface="Times New Roman"/>
                <a:ea typeface="Times New Roman"/>
                <a:cs typeface="Times New Roman"/>
                <a:sym typeface="Times New Roman"/>
              </a:rPr>
              <a:t>Rubisco is a key enzyme of the light-independent stage of photosynthesis. It can:</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AU" sz="2400">
                <a:latin typeface="Times New Roman"/>
                <a:ea typeface="Times New Roman"/>
                <a:cs typeface="Times New Roman"/>
                <a:sym typeface="Times New Roman"/>
              </a:rPr>
              <a:t>bind to carbon dioxide and facilitates further reactions in the photosynthesis process</a:t>
            </a:r>
            <a:endParaRPr sz="2400">
              <a:latin typeface="Times New Roman"/>
              <a:ea typeface="Times New Roman"/>
              <a:cs typeface="Times New Roman"/>
              <a:sym typeface="Times New Roman"/>
            </a:endParaRPr>
          </a:p>
          <a:p>
            <a:pPr marL="457200" lvl="0" indent="-381000" algn="l" rtl="0">
              <a:spcBef>
                <a:spcPts val="0"/>
              </a:spcBef>
              <a:spcAft>
                <a:spcPts val="0"/>
              </a:spcAft>
              <a:buSzPts val="2400"/>
              <a:buFont typeface="Times New Roman"/>
              <a:buChar char="-"/>
            </a:pPr>
            <a:r>
              <a:rPr lang="en-AU" sz="2400">
                <a:latin typeface="Times New Roman"/>
                <a:ea typeface="Times New Roman"/>
                <a:cs typeface="Times New Roman"/>
                <a:sym typeface="Times New Roman"/>
              </a:rPr>
              <a:t>binds to oxygen and initiates a wasteful process called photorespiration.</a:t>
            </a: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p:txBody>
      </p:sp>
      <p:sp>
        <p:nvSpPr>
          <p:cNvPr id="90" name="Google Shape;90;p13"/>
          <p:cNvSpPr txBox="1"/>
          <p:nvPr/>
        </p:nvSpPr>
        <p:spPr>
          <a:xfrm>
            <a:off x="1485475" y="371925"/>
            <a:ext cx="8739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600" b="1">
                <a:latin typeface="Times New Roman"/>
                <a:ea typeface="Times New Roman"/>
                <a:cs typeface="Times New Roman"/>
                <a:sym typeface="Times New Roman"/>
              </a:rPr>
              <a:t>RUBISCO- ribulose bisphosphate carboxylase-oxygenase</a:t>
            </a:r>
            <a:endParaRPr sz="2600" b="1">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pic>
        <p:nvPicPr>
          <p:cNvPr id="91" name="Google Shape;91;p13"/>
          <p:cNvPicPr preferRelativeResize="0"/>
          <p:nvPr/>
        </p:nvPicPr>
        <p:blipFill>
          <a:blip r:embed="rId3">
            <a:alphaModFix/>
          </a:blip>
          <a:stretch>
            <a:fillRect/>
          </a:stretch>
        </p:blipFill>
        <p:spPr>
          <a:xfrm>
            <a:off x="7253175" y="2784375"/>
            <a:ext cx="3791026" cy="3791024"/>
          </a:xfrm>
          <a:prstGeom prst="rect">
            <a:avLst/>
          </a:prstGeom>
          <a:noFill/>
          <a:ln>
            <a:noFill/>
          </a:ln>
        </p:spPr>
      </p:pic>
      <p:pic>
        <p:nvPicPr>
          <p:cNvPr id="92" name="Google Shape;92;p13"/>
          <p:cNvPicPr preferRelativeResize="0"/>
          <p:nvPr/>
        </p:nvPicPr>
        <p:blipFill>
          <a:blip r:embed="rId4">
            <a:alphaModFix/>
          </a:blip>
          <a:stretch>
            <a:fillRect/>
          </a:stretch>
        </p:blipFill>
        <p:spPr>
          <a:xfrm>
            <a:off x="273775" y="3044076"/>
            <a:ext cx="6117275" cy="3457575"/>
          </a:xfrm>
          <a:prstGeom prst="rect">
            <a:avLst/>
          </a:prstGeom>
          <a:noFill/>
          <a:ln>
            <a:noFill/>
          </a:ln>
        </p:spPr>
      </p:pic>
      <p:sp>
        <p:nvSpPr>
          <p:cNvPr id="93" name="Google Shape;93;p13"/>
          <p:cNvSpPr txBox="1"/>
          <p:nvPr/>
        </p:nvSpPr>
        <p:spPr>
          <a:xfrm>
            <a:off x="7931650" y="6501650"/>
            <a:ext cx="3231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a:latin typeface="Calibri"/>
                <a:ea typeface="Calibri"/>
                <a:cs typeface="Calibri"/>
                <a:sym typeface="Calibri"/>
              </a:rPr>
              <a:t>Rubisco molecule</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p:nvPr/>
        </p:nvSpPr>
        <p:spPr>
          <a:xfrm>
            <a:off x="1045475" y="159525"/>
            <a:ext cx="9877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300" b="1">
                <a:latin typeface="Times New Roman"/>
                <a:ea typeface="Times New Roman"/>
                <a:cs typeface="Times New Roman"/>
                <a:sym typeface="Times New Roman"/>
              </a:rPr>
              <a:t>Role of Rubisco</a:t>
            </a:r>
            <a:endParaRPr sz="3300" b="1">
              <a:latin typeface="Times New Roman"/>
              <a:ea typeface="Times New Roman"/>
              <a:cs typeface="Times New Roman"/>
              <a:sym typeface="Times New Roman"/>
            </a:endParaRPr>
          </a:p>
        </p:txBody>
      </p:sp>
      <p:sp>
        <p:nvSpPr>
          <p:cNvPr id="99" name="Google Shape;99;p14"/>
          <p:cNvSpPr txBox="1"/>
          <p:nvPr/>
        </p:nvSpPr>
        <p:spPr>
          <a:xfrm>
            <a:off x="91050" y="726625"/>
            <a:ext cx="11620800" cy="571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300">
                <a:latin typeface="Times New Roman"/>
                <a:ea typeface="Times New Roman"/>
                <a:cs typeface="Times New Roman"/>
                <a:sym typeface="Times New Roman"/>
              </a:rPr>
              <a:t>Rubisco controls the first reaction in the light-independent stage of Photosynthesis.</a:t>
            </a:r>
            <a:endParaRPr sz="2300">
              <a:latin typeface="Times New Roman"/>
              <a:ea typeface="Times New Roman"/>
              <a:cs typeface="Times New Roman"/>
              <a:sym typeface="Times New Roman"/>
            </a:endParaRPr>
          </a:p>
          <a:p>
            <a:pPr marL="0" lvl="0" indent="0" algn="l" rtl="0">
              <a:spcBef>
                <a:spcPts val="0"/>
              </a:spcBef>
              <a:spcAft>
                <a:spcPts val="0"/>
              </a:spcAft>
              <a:buNone/>
            </a:pPr>
            <a:r>
              <a:rPr lang="en-AU" sz="2300">
                <a:latin typeface="Times New Roman"/>
                <a:ea typeface="Times New Roman"/>
                <a:cs typeface="Times New Roman"/>
                <a:sym typeface="Times New Roman"/>
              </a:rPr>
              <a:t>In the process:</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AU" sz="2300">
                <a:latin typeface="Times New Roman"/>
                <a:ea typeface="Times New Roman"/>
                <a:cs typeface="Times New Roman"/>
                <a:sym typeface="Times New Roman"/>
              </a:rPr>
              <a:t>Rubisco uses 3 × CO2 molecules and 3 × five-carbon molecules (called RuBP) to produce 6 × three-carbon molecules (called 3-PGA).</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AU" sz="2300">
                <a:latin typeface="Times New Roman"/>
                <a:ea typeface="Times New Roman"/>
                <a:cs typeface="Times New Roman"/>
                <a:sym typeface="Times New Roman"/>
              </a:rPr>
              <a:t>The </a:t>
            </a:r>
            <a:r>
              <a:rPr lang="en-AU" sz="2300" u="sng">
                <a:latin typeface="Times New Roman"/>
                <a:ea typeface="Times New Roman"/>
                <a:cs typeface="Times New Roman"/>
                <a:sym typeface="Times New Roman"/>
              </a:rPr>
              <a:t>6 × 3-PGA are then converted by ATP and NADPH</a:t>
            </a:r>
            <a:r>
              <a:rPr lang="en-AU" sz="2300">
                <a:latin typeface="Times New Roman"/>
                <a:ea typeface="Times New Roman"/>
                <a:cs typeface="Times New Roman"/>
                <a:sym typeface="Times New Roman"/>
              </a:rPr>
              <a:t> from the light-dependent reactions </a:t>
            </a:r>
            <a:r>
              <a:rPr lang="en-AU" sz="2300" u="sng">
                <a:latin typeface="Times New Roman"/>
                <a:ea typeface="Times New Roman"/>
                <a:cs typeface="Times New Roman"/>
                <a:sym typeface="Times New Roman"/>
              </a:rPr>
              <a:t>to make different 6 x three-carbon molecules (called G3P). </a:t>
            </a:r>
            <a:endParaRPr sz="2300" u="sng">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AU" sz="2300" u="sng">
                <a:latin typeface="Times New Roman"/>
                <a:ea typeface="Times New Roman"/>
                <a:cs typeface="Times New Roman"/>
                <a:sym typeface="Times New Roman"/>
              </a:rPr>
              <a:t>One G3P molecule then leaves the cycle</a:t>
            </a:r>
            <a:r>
              <a:rPr lang="en-AU" sz="2300">
                <a:latin typeface="Times New Roman"/>
                <a:ea typeface="Times New Roman"/>
                <a:cs typeface="Times New Roman"/>
                <a:sym typeface="Times New Roman"/>
              </a:rPr>
              <a:t> to undergo further reactions to contribute to </a:t>
            </a:r>
            <a:r>
              <a:rPr lang="en-AU" sz="2300" u="sng">
                <a:latin typeface="Times New Roman"/>
                <a:ea typeface="Times New Roman"/>
                <a:cs typeface="Times New Roman"/>
                <a:sym typeface="Times New Roman"/>
              </a:rPr>
              <a:t>making glucose. </a:t>
            </a:r>
            <a:endParaRPr sz="2300" u="sng">
              <a:latin typeface="Times New Roman"/>
              <a:ea typeface="Times New Roman"/>
              <a:cs typeface="Times New Roman"/>
              <a:sym typeface="Times New Roman"/>
            </a:endParaRPr>
          </a:p>
          <a:p>
            <a:pPr marL="457200" lvl="0" indent="0" algn="l" rtl="0">
              <a:spcBef>
                <a:spcPts val="0"/>
              </a:spcBef>
              <a:spcAft>
                <a:spcPts val="0"/>
              </a:spcAft>
              <a:buNone/>
            </a:pPr>
            <a:r>
              <a:rPr lang="en-AU" sz="2300">
                <a:latin typeface="Times New Roman"/>
                <a:ea typeface="Times New Roman"/>
                <a:cs typeface="Times New Roman"/>
                <a:sym typeface="Times New Roman"/>
              </a:rPr>
              <a:t>Note: 3 × CO2 molecules must cycle in order for one G3P to leave, and two G3P (three-carbon) leaving are required to build one glucose (six-carbon), therefore 6 × CO2 must enter to produce one glucose molecule.</a:t>
            </a:r>
            <a:endParaRPr sz="2300">
              <a:latin typeface="Times New Roman"/>
              <a:ea typeface="Times New Roman"/>
              <a:cs typeface="Times New Roman"/>
              <a:sym typeface="Times New Roman"/>
            </a:endParaRPr>
          </a:p>
          <a:p>
            <a:pPr marL="457200" lvl="0" indent="-374650" algn="l" rtl="0">
              <a:spcBef>
                <a:spcPts val="0"/>
              </a:spcBef>
              <a:spcAft>
                <a:spcPts val="0"/>
              </a:spcAft>
              <a:buSzPts val="2300"/>
              <a:buFont typeface="Times New Roman"/>
              <a:buChar char="-"/>
            </a:pPr>
            <a:r>
              <a:rPr lang="en-AU" sz="2300" u="sng">
                <a:latin typeface="Times New Roman"/>
                <a:ea typeface="Times New Roman"/>
                <a:cs typeface="Times New Roman"/>
                <a:sym typeface="Times New Roman"/>
              </a:rPr>
              <a:t>The remaining 5 × G3P are recycled with the help of ATP to regenerate the 3 × RuBP</a:t>
            </a:r>
            <a:r>
              <a:rPr lang="en-AU" sz="2300">
                <a:latin typeface="Times New Roman"/>
                <a:ea typeface="Times New Roman"/>
                <a:cs typeface="Times New Roman"/>
                <a:sym typeface="Times New Roman"/>
              </a:rPr>
              <a:t> we had at the start of the cycle, and the cycle begins all over again. Overall, </a:t>
            </a:r>
            <a:r>
              <a:rPr lang="en-AU" sz="2300" b="1" u="sng">
                <a:latin typeface="Times New Roman"/>
                <a:ea typeface="Times New Roman"/>
                <a:cs typeface="Times New Roman"/>
                <a:sym typeface="Times New Roman"/>
              </a:rPr>
              <a:t>the cycle must turn twice to produce one glucose molecule (3 × CO2 goes in twice, to contribute to six-carbon glucose).</a:t>
            </a:r>
            <a:endParaRPr sz="2300" b="1" u="sng">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p:nvPr/>
        </p:nvSpPr>
        <p:spPr>
          <a:xfrm>
            <a:off x="361575" y="249500"/>
            <a:ext cx="6976500" cy="60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AU" sz="2000">
                <a:latin typeface="Times New Roman"/>
                <a:ea typeface="Times New Roman"/>
                <a:cs typeface="Times New Roman"/>
                <a:sym typeface="Times New Roman"/>
              </a:rPr>
              <a:t>All of this cycling around and around between carbon molecules is to produce glucose from CO2, NADPH, and ATP. </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AU" sz="2000">
                <a:latin typeface="Times New Roman"/>
                <a:ea typeface="Times New Roman"/>
                <a:cs typeface="Times New Roman"/>
                <a:sym typeface="Times New Roman"/>
              </a:rPr>
              <a:t>Plants cannot convert CO2 directly into glucose as it would waste too much energy. Instead, the cycle allows for the most effective way to use CO2 to produce glucose.</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AU" sz="2000">
                <a:latin typeface="Times New Roman"/>
                <a:ea typeface="Times New Roman"/>
                <a:cs typeface="Times New Roman"/>
                <a:sym typeface="Times New Roman"/>
              </a:rPr>
              <a:t>To summarise, the previously mentioned steps demonstrate the chemical processes involved in the light-independent stage. Ultimately though, it can be helpful to think of the overall steps of the process as being part of three overarching stages (Figure 2):</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AU" sz="2000" b="1">
                <a:latin typeface="Times New Roman"/>
                <a:ea typeface="Times New Roman"/>
                <a:cs typeface="Times New Roman"/>
                <a:sym typeface="Times New Roman"/>
              </a:rPr>
              <a:t>1. Carbon fixation</a:t>
            </a:r>
            <a:r>
              <a:rPr lang="en-AU" sz="2000">
                <a:latin typeface="Times New Roman"/>
                <a:ea typeface="Times New Roman"/>
                <a:cs typeface="Times New Roman"/>
                <a:sym typeface="Times New Roman"/>
              </a:rPr>
              <a:t> – which refers to the conversion of CO2 and RuBP into 3-PGA. Here, we say that </a:t>
            </a:r>
            <a:r>
              <a:rPr lang="en-AU" sz="2000" u="sng">
                <a:latin typeface="Times New Roman"/>
                <a:ea typeface="Times New Roman"/>
                <a:cs typeface="Times New Roman"/>
                <a:sym typeface="Times New Roman"/>
              </a:rPr>
              <a:t>the carbon from the inorganic CO2 is ‘fixed’ into an organic compound.</a:t>
            </a:r>
            <a:r>
              <a:rPr lang="en-AU" sz="2000">
                <a:latin typeface="Times New Roman"/>
                <a:ea typeface="Times New Roman"/>
                <a:cs typeface="Times New Roman"/>
                <a:sym typeface="Times New Roman"/>
              </a:rPr>
              <a:t> Rubisco is responsible for taking carbon from an inorganic, </a:t>
            </a:r>
            <a:r>
              <a:rPr lang="en-AU" sz="2000" u="sng">
                <a:latin typeface="Times New Roman"/>
                <a:ea typeface="Times New Roman"/>
                <a:cs typeface="Times New Roman"/>
                <a:sym typeface="Times New Roman"/>
              </a:rPr>
              <a:t>gaseous form (CO2) and incorporating it into an organic compound (3-PGA)</a:t>
            </a:r>
            <a:endParaRPr sz="2000" u="sng">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AU" sz="2000" b="1">
                <a:latin typeface="Times New Roman"/>
                <a:ea typeface="Times New Roman"/>
                <a:cs typeface="Times New Roman"/>
                <a:sym typeface="Times New Roman"/>
              </a:rPr>
              <a:t>2. Reduction</a:t>
            </a:r>
            <a:r>
              <a:rPr lang="en-AU" sz="2000">
                <a:latin typeface="Times New Roman"/>
                <a:ea typeface="Times New Roman"/>
                <a:cs typeface="Times New Roman"/>
                <a:sym typeface="Times New Roman"/>
              </a:rPr>
              <a:t> – NADPH donates electrons to (aka ‘reduces’) an intermediate three-carbon molecule in the cycle to produce G3P</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AU" sz="2000" b="1">
                <a:latin typeface="Times New Roman"/>
                <a:ea typeface="Times New Roman"/>
                <a:cs typeface="Times New Roman"/>
                <a:sym typeface="Times New Roman"/>
              </a:rPr>
              <a:t>3. Regeneration</a:t>
            </a:r>
            <a:r>
              <a:rPr lang="en-AU" sz="2000">
                <a:latin typeface="Times New Roman"/>
                <a:ea typeface="Times New Roman"/>
                <a:cs typeface="Times New Roman"/>
                <a:sym typeface="Times New Roman"/>
              </a:rPr>
              <a:t> – the RuBP molecules needed to start the cycle again are reproduced.</a:t>
            </a:r>
            <a:endParaRPr sz="2000">
              <a:latin typeface="Times New Roman"/>
              <a:ea typeface="Times New Roman"/>
              <a:cs typeface="Times New Roman"/>
              <a:sym typeface="Times New Roman"/>
            </a:endParaRPr>
          </a:p>
        </p:txBody>
      </p:sp>
      <p:pic>
        <p:nvPicPr>
          <p:cNvPr id="105" name="Google Shape;105;p15"/>
          <p:cNvPicPr preferRelativeResize="0"/>
          <p:nvPr/>
        </p:nvPicPr>
        <p:blipFill>
          <a:blip r:embed="rId3">
            <a:alphaModFix/>
          </a:blip>
          <a:stretch>
            <a:fillRect/>
          </a:stretch>
        </p:blipFill>
        <p:spPr>
          <a:xfrm>
            <a:off x="7267475" y="580525"/>
            <a:ext cx="4793300" cy="466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p:nvPr/>
        </p:nvSpPr>
        <p:spPr>
          <a:xfrm>
            <a:off x="2062050" y="417450"/>
            <a:ext cx="7798800" cy="5850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AU" sz="2600" b="1">
                <a:latin typeface="Times New Roman"/>
                <a:ea typeface="Times New Roman"/>
                <a:cs typeface="Times New Roman"/>
                <a:sym typeface="Times New Roman"/>
              </a:rPr>
              <a:t>Flaw in Rubisco</a:t>
            </a:r>
            <a:endParaRPr sz="2600" b="1">
              <a:latin typeface="Times New Roman"/>
              <a:ea typeface="Times New Roman"/>
              <a:cs typeface="Times New Roman"/>
              <a:sym typeface="Times New Roman"/>
            </a:endParaRPr>
          </a:p>
        </p:txBody>
      </p:sp>
      <p:sp>
        <p:nvSpPr>
          <p:cNvPr id="111" name="Google Shape;111;p16"/>
          <p:cNvSpPr txBox="1"/>
          <p:nvPr/>
        </p:nvSpPr>
        <p:spPr>
          <a:xfrm>
            <a:off x="197250" y="1148750"/>
            <a:ext cx="57036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latin typeface="Times New Roman"/>
                <a:ea typeface="Times New Roman"/>
                <a:cs typeface="Times New Roman"/>
                <a:sym typeface="Times New Roman"/>
              </a:rPr>
              <a:t>Sometimes, rather than using CO2 as a substrate, </a:t>
            </a:r>
            <a:r>
              <a:rPr lang="en-AU" sz="2400" u="sng">
                <a:latin typeface="Times New Roman"/>
                <a:ea typeface="Times New Roman"/>
                <a:cs typeface="Times New Roman"/>
                <a:sym typeface="Times New Roman"/>
              </a:rPr>
              <a:t>it uses O2 instead.</a:t>
            </a:r>
            <a:r>
              <a:rPr lang="en-AU" sz="2400">
                <a:latin typeface="Times New Roman"/>
                <a:ea typeface="Times New Roman"/>
                <a:cs typeface="Times New Roman"/>
                <a:sym typeface="Times New Roman"/>
              </a:rPr>
              <a:t> Without the Rubisco-CO2 pairing, photosynthesis cannot proceed. </a:t>
            </a:r>
            <a:r>
              <a:rPr lang="en-AU" sz="2400" u="sng">
                <a:latin typeface="Times New Roman"/>
                <a:ea typeface="Times New Roman"/>
                <a:cs typeface="Times New Roman"/>
                <a:sym typeface="Times New Roman"/>
              </a:rPr>
              <a:t>When Rubisco binds to O2 instead, a different reaction called photorespiration occurs.</a:t>
            </a:r>
            <a:r>
              <a:rPr lang="en-AU" sz="2400">
                <a:latin typeface="Times New Roman"/>
                <a:ea typeface="Times New Roman"/>
                <a:cs typeface="Times New Roman"/>
                <a:sym typeface="Times New Roman"/>
              </a:rPr>
              <a:t> Less photosynthesis </a:t>
            </a:r>
            <a:r>
              <a:rPr lang="en-AU" sz="2400" u="sng">
                <a:latin typeface="Times New Roman"/>
                <a:ea typeface="Times New Roman"/>
                <a:cs typeface="Times New Roman"/>
                <a:sym typeface="Times New Roman"/>
              </a:rPr>
              <a:t>means less glucose is produced, which, combined with wasted energy used in the photorespiration pathway, negatively impacts a plant’s ability to grow, survive, and reproduce.</a:t>
            </a:r>
            <a:r>
              <a:rPr lang="en-AU" sz="2400">
                <a:latin typeface="Times New Roman"/>
                <a:ea typeface="Times New Roman"/>
                <a:cs typeface="Times New Roman"/>
                <a:sym typeface="Times New Roman"/>
              </a:rPr>
              <a:t> This is why we say photorespiration is an unwanted and wasteful process in plants.</a:t>
            </a:r>
            <a:endParaRPr/>
          </a:p>
        </p:txBody>
      </p:sp>
      <p:pic>
        <p:nvPicPr>
          <p:cNvPr id="112" name="Google Shape;112;p16"/>
          <p:cNvPicPr preferRelativeResize="0"/>
          <p:nvPr/>
        </p:nvPicPr>
        <p:blipFill rotWithShape="1">
          <a:blip r:embed="rId3">
            <a:alphaModFix/>
          </a:blip>
          <a:srcRect l="8909" t="15974" r="46317" b="25916"/>
          <a:stretch/>
        </p:blipFill>
        <p:spPr>
          <a:xfrm>
            <a:off x="5764300" y="1480825"/>
            <a:ext cx="6111525" cy="445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p:nvPr/>
        </p:nvSpPr>
        <p:spPr>
          <a:xfrm>
            <a:off x="0" y="0"/>
            <a:ext cx="11454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600" b="1">
                <a:latin typeface="Times New Roman"/>
                <a:ea typeface="Times New Roman"/>
                <a:cs typeface="Times New Roman"/>
                <a:sym typeface="Times New Roman"/>
              </a:rPr>
              <a:t>Factors influencing whether Rubisco binds CO2 or O2</a:t>
            </a:r>
            <a:endParaRPr sz="2600" b="1">
              <a:latin typeface="Times New Roman"/>
              <a:ea typeface="Times New Roman"/>
              <a:cs typeface="Times New Roman"/>
              <a:sym typeface="Times New Roman"/>
            </a:endParaRPr>
          </a:p>
        </p:txBody>
      </p:sp>
      <p:sp>
        <p:nvSpPr>
          <p:cNvPr id="118" name="Google Shape;118;p17"/>
          <p:cNvSpPr txBox="1"/>
          <p:nvPr/>
        </p:nvSpPr>
        <p:spPr>
          <a:xfrm>
            <a:off x="194550" y="925525"/>
            <a:ext cx="11802900" cy="526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a:latin typeface="Times New Roman"/>
                <a:ea typeface="Times New Roman"/>
                <a:cs typeface="Times New Roman"/>
                <a:sym typeface="Times New Roman"/>
              </a:rPr>
              <a:t>The two key factors that influence whether Rubisco binds CO2 or O2 are:  </a:t>
            </a:r>
            <a:endParaRPr sz="2200">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AutoNum type="arabicPeriod"/>
            </a:pPr>
            <a:r>
              <a:rPr lang="en-AU" sz="2200">
                <a:solidFill>
                  <a:schemeClr val="dk1"/>
                </a:solidFill>
                <a:latin typeface="Times New Roman"/>
                <a:ea typeface="Times New Roman"/>
                <a:cs typeface="Times New Roman"/>
                <a:sym typeface="Times New Roman"/>
              </a:rPr>
              <a:t>Substrate concentration</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SzPts val="2200"/>
              <a:buFont typeface="Times New Roman"/>
              <a:buAutoNum type="arabicPeriod"/>
            </a:pPr>
            <a:r>
              <a:rPr lang="en-AU" sz="2200">
                <a:latin typeface="Times New Roman"/>
                <a:ea typeface="Times New Roman"/>
                <a:cs typeface="Times New Roman"/>
                <a:sym typeface="Times New Roman"/>
              </a:rPr>
              <a:t>Temperature</a:t>
            </a:r>
            <a:endParaRPr sz="2200">
              <a:latin typeface="Times New Roman"/>
              <a:ea typeface="Times New Roman"/>
              <a:cs typeface="Times New Roman"/>
              <a:sym typeface="Times New Roman"/>
            </a:endParaRPr>
          </a:p>
          <a:p>
            <a:pPr marL="0" lvl="0" indent="0" algn="l" rtl="0">
              <a:spcBef>
                <a:spcPts val="0"/>
              </a:spcBef>
              <a:spcAft>
                <a:spcPts val="0"/>
              </a:spcAft>
              <a:buNone/>
            </a:pP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1. </a:t>
            </a:r>
            <a:r>
              <a:rPr lang="en-AU" sz="2200" b="1">
                <a:latin typeface="Times New Roman"/>
                <a:ea typeface="Times New Roman"/>
                <a:cs typeface="Times New Roman"/>
                <a:sym typeface="Times New Roman"/>
              </a:rPr>
              <a:t>Substrate concentration </a:t>
            </a:r>
            <a:r>
              <a:rPr lang="en-AU" sz="2200">
                <a:latin typeface="Times New Roman"/>
                <a:ea typeface="Times New Roman"/>
                <a:cs typeface="Times New Roman"/>
                <a:sym typeface="Times New Roman"/>
              </a:rPr>
              <a:t>– The more substrate is present, the greater chance it can bind to an enzyme and undergo a reaction. So, plants ‘want’ to expose Rubisco to a high CO2 concentration and a low O2 concentration. To facilitate this, the stomata of the plant leaves open to allow CO2 to enter the plant, while O2 and water vapour simultaneously diffuse out of the plant.</a:t>
            </a:r>
            <a:endParaRPr sz="2200">
              <a:latin typeface="Times New Roman"/>
              <a:ea typeface="Times New Roman"/>
              <a:cs typeface="Times New Roman"/>
              <a:sym typeface="Times New Roman"/>
            </a:endParaRPr>
          </a:p>
          <a:p>
            <a:pPr marL="0" lvl="0" indent="0" algn="l" rtl="0">
              <a:spcBef>
                <a:spcPts val="0"/>
              </a:spcBef>
              <a:spcAft>
                <a:spcPts val="0"/>
              </a:spcAft>
              <a:buNone/>
            </a:pP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2. </a:t>
            </a:r>
            <a:r>
              <a:rPr lang="en-AU" sz="2200" b="1">
                <a:latin typeface="Times New Roman"/>
                <a:ea typeface="Times New Roman"/>
                <a:cs typeface="Times New Roman"/>
                <a:sym typeface="Times New Roman"/>
              </a:rPr>
              <a:t>Temperature- </a:t>
            </a:r>
            <a:r>
              <a:rPr lang="en-AU" sz="2200">
                <a:latin typeface="Times New Roman"/>
                <a:ea typeface="Times New Roman"/>
                <a:cs typeface="Times New Roman"/>
                <a:sym typeface="Times New Roman"/>
              </a:rPr>
              <a:t>At regular temperatures, Rubisco’s affinity for CO2 is far greater than that for O2. At higher temperatures, the affinity for O2 is higher, leading to Rubisco binding oxygen more often.</a:t>
            </a:r>
            <a:endParaRPr sz="2200">
              <a:latin typeface="Times New Roman"/>
              <a:ea typeface="Times New Roman"/>
              <a:cs typeface="Times New Roman"/>
              <a:sym typeface="Times New Roman"/>
            </a:endParaRPr>
          </a:p>
          <a:p>
            <a:pPr marL="0" lvl="0" indent="0" algn="l" rtl="0">
              <a:spcBef>
                <a:spcPts val="0"/>
              </a:spcBef>
              <a:spcAft>
                <a:spcPts val="0"/>
              </a:spcAft>
              <a:buNone/>
            </a:pP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Note: When a plant needs to conserve water it will close its stomata, causing the O2 produced during the light-dependent stage of photosynthesis to build up inside its cells. A greater concentration of oxygen in the cells leads to increased photorespiration.</a:t>
            </a:r>
            <a:endParaRPr sz="22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l="8966" t="36230" r="47036" b="11907"/>
          <a:stretch/>
        </p:blipFill>
        <p:spPr>
          <a:xfrm>
            <a:off x="3417000" y="546213"/>
            <a:ext cx="8699825" cy="5765576"/>
          </a:xfrm>
          <a:prstGeom prst="rect">
            <a:avLst/>
          </a:prstGeom>
          <a:noFill/>
          <a:ln>
            <a:noFill/>
          </a:ln>
        </p:spPr>
      </p:pic>
      <p:sp>
        <p:nvSpPr>
          <p:cNvPr id="124" name="Google Shape;124;p18"/>
          <p:cNvSpPr txBox="1"/>
          <p:nvPr/>
        </p:nvSpPr>
        <p:spPr>
          <a:xfrm>
            <a:off x="0" y="257925"/>
            <a:ext cx="37614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a:latin typeface="Times New Roman"/>
                <a:ea typeface="Times New Roman"/>
                <a:cs typeface="Times New Roman"/>
                <a:sym typeface="Times New Roman"/>
              </a:rPr>
              <a:t>Note:</a:t>
            </a:r>
            <a:r>
              <a:rPr lang="en-AU" sz="2400">
                <a:latin typeface="Times New Roman"/>
                <a:ea typeface="Times New Roman"/>
                <a:cs typeface="Times New Roman"/>
                <a:sym typeface="Times New Roman"/>
              </a:rPr>
              <a:t> As temperature increases, the bonds holding Rubisco together ‘loosen’, which changes the 3D shape of the enzyme, resulting in a greater affinity towards oxygen.</a:t>
            </a: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As the temperature</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continues to increase, the</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entire enzyme will denature</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and no reactions would</a:t>
            </a:r>
            <a:endParaRPr sz="2400">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take place at all.</a:t>
            </a:r>
            <a:endParaRPr sz="2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1227575" y="900700"/>
            <a:ext cx="9958325" cy="5761450"/>
          </a:xfrm>
          <a:prstGeom prst="rect">
            <a:avLst/>
          </a:prstGeom>
          <a:noFill/>
          <a:ln>
            <a:noFill/>
          </a:ln>
        </p:spPr>
      </p:pic>
      <p:sp>
        <p:nvSpPr>
          <p:cNvPr id="130" name="Google Shape;130;p19"/>
          <p:cNvSpPr txBox="1"/>
          <p:nvPr/>
        </p:nvSpPr>
        <p:spPr>
          <a:xfrm>
            <a:off x="2062050" y="280900"/>
            <a:ext cx="873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600" b="1">
                <a:latin typeface="Times New Roman"/>
                <a:ea typeface="Times New Roman"/>
                <a:cs typeface="Times New Roman"/>
                <a:sym typeface="Times New Roman"/>
              </a:rPr>
              <a:t>C3, C4 and CAM plants</a:t>
            </a:r>
            <a:endParaRPr sz="2600"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Widescreen</PresentationFormat>
  <Paragraphs>74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Rubisco in C3, C4 and CAM photosynthesis and adaptations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C3 Plants</vt:lpstr>
      <vt:lpstr>C4 Plants</vt:lpstr>
      <vt:lpstr>CAM Plants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Rubisco in C3, C4 and CAM photosynthesis and adaptations</dc:title>
  <dc:creator>Eena Nanda</dc:creator>
  <cp:lastModifiedBy>Eena Nanda</cp:lastModifiedBy>
  <cp:revision>1</cp:revision>
  <dcterms:modified xsi:type="dcterms:W3CDTF">2022-03-31T01:41:01Z</dcterms:modified>
</cp:coreProperties>
</file>