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22f23d319f_0_359:notes"/>
          <p:cNvSpPr txBox="1"/>
          <p:nvPr>
            <p:ph idx="1" type="body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2" name="Google Shape;142;g122f23d319f_0_359:notes"/>
          <p:cNvSpPr/>
          <p:nvPr>
            <p:ph idx="2" type="sldImg"/>
          </p:nvPr>
        </p:nvSpPr>
        <p:spPr>
          <a:xfrm>
            <a:off x="426022" y="1143550"/>
            <a:ext cx="6006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22f23d319f_0_364:notes"/>
          <p:cNvSpPr txBox="1"/>
          <p:nvPr>
            <p:ph idx="1" type="body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8" name="Google Shape;148;g122f23d319f_0_364:notes"/>
          <p:cNvSpPr/>
          <p:nvPr>
            <p:ph idx="2" type="sldImg"/>
          </p:nvPr>
        </p:nvSpPr>
        <p:spPr>
          <a:xfrm>
            <a:off x="426022" y="1143550"/>
            <a:ext cx="6006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22f23d319f_0_370:notes"/>
          <p:cNvSpPr txBox="1"/>
          <p:nvPr>
            <p:ph idx="1" type="body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5" name="Google Shape;155;g122f23d319f_0_370:notes"/>
          <p:cNvSpPr/>
          <p:nvPr>
            <p:ph idx="2" type="sldImg"/>
          </p:nvPr>
        </p:nvSpPr>
        <p:spPr>
          <a:xfrm>
            <a:off x="426022" y="1143550"/>
            <a:ext cx="6006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22f23d319f_0_376:notes"/>
          <p:cNvSpPr txBox="1"/>
          <p:nvPr>
            <p:ph idx="1" type="body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2" name="Google Shape;162;g122f23d319f_0_376:notes"/>
          <p:cNvSpPr/>
          <p:nvPr>
            <p:ph idx="2" type="sldImg"/>
          </p:nvPr>
        </p:nvSpPr>
        <p:spPr>
          <a:xfrm>
            <a:off x="426022" y="1143550"/>
            <a:ext cx="6006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22f23d319f_0_9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22f23d319f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22f23d319f_0_46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22f23d319f_0_4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2eeae4ce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22eeae4ce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22f23d319f_0_13:notes"/>
          <p:cNvSpPr txBox="1"/>
          <p:nvPr>
            <p:ph idx="1" type="body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g122f23d319f_0_13:notes"/>
          <p:cNvSpPr/>
          <p:nvPr>
            <p:ph idx="2" type="sldImg"/>
          </p:nvPr>
        </p:nvSpPr>
        <p:spPr>
          <a:xfrm>
            <a:off x="426022" y="1143550"/>
            <a:ext cx="6006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2f23d319f_0_99:notes"/>
          <p:cNvSpPr/>
          <p:nvPr>
            <p:ph idx="2" type="sldImg"/>
          </p:nvPr>
        </p:nvSpPr>
        <p:spPr>
          <a:xfrm>
            <a:off x="426022" y="1143550"/>
            <a:ext cx="6006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22f23d319f_0_99:notes"/>
          <p:cNvSpPr txBox="1"/>
          <p:nvPr>
            <p:ph idx="1" type="body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g122f23d319f_0_99:notes"/>
          <p:cNvSpPr txBox="1"/>
          <p:nvPr>
            <p:ph idx="12" type="sldNum"/>
          </p:nvPr>
        </p:nvSpPr>
        <p:spPr>
          <a:xfrm>
            <a:off x="3884613" y="8685225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22f23d319f_0_182:notes"/>
          <p:cNvSpPr/>
          <p:nvPr>
            <p:ph idx="2" type="sldImg"/>
          </p:nvPr>
        </p:nvSpPr>
        <p:spPr>
          <a:xfrm>
            <a:off x="426022" y="1143550"/>
            <a:ext cx="6006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g122f23d319f_0_182:notes"/>
          <p:cNvSpPr txBox="1"/>
          <p:nvPr>
            <p:ph idx="1" type="body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g122f23d319f_0_182:notes"/>
          <p:cNvSpPr txBox="1"/>
          <p:nvPr>
            <p:ph idx="12" type="sldNum"/>
          </p:nvPr>
        </p:nvSpPr>
        <p:spPr>
          <a:xfrm>
            <a:off x="3884613" y="8685225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22f23d319f_0_263:notes"/>
          <p:cNvSpPr txBox="1"/>
          <p:nvPr>
            <p:ph idx="1" type="body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g122f23d319f_0_263:notes"/>
          <p:cNvSpPr/>
          <p:nvPr>
            <p:ph idx="2" type="sldImg"/>
          </p:nvPr>
        </p:nvSpPr>
        <p:spPr>
          <a:xfrm>
            <a:off x="426022" y="1143550"/>
            <a:ext cx="6006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22f23d319f_0_342:notes"/>
          <p:cNvSpPr/>
          <p:nvPr>
            <p:ph idx="2" type="sldImg"/>
          </p:nvPr>
        </p:nvSpPr>
        <p:spPr>
          <a:xfrm>
            <a:off x="426022" y="1143550"/>
            <a:ext cx="6006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g122f23d319f_0_342:notes"/>
          <p:cNvSpPr txBox="1"/>
          <p:nvPr>
            <p:ph idx="1" type="body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g122f23d319f_0_342:notes"/>
          <p:cNvSpPr txBox="1"/>
          <p:nvPr>
            <p:ph idx="12" type="sldNum"/>
          </p:nvPr>
        </p:nvSpPr>
        <p:spPr>
          <a:xfrm>
            <a:off x="3884613" y="8685225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22f23d319f_0_348:notes"/>
          <p:cNvSpPr txBox="1"/>
          <p:nvPr>
            <p:ph idx="1" type="body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" name="Google Shape;129;g122f23d319f_0_348:notes"/>
          <p:cNvSpPr/>
          <p:nvPr>
            <p:ph idx="2" type="sldImg"/>
          </p:nvPr>
        </p:nvSpPr>
        <p:spPr>
          <a:xfrm>
            <a:off x="426022" y="1143550"/>
            <a:ext cx="6006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22f23d319f_0_353:notes"/>
          <p:cNvSpPr txBox="1"/>
          <p:nvPr>
            <p:ph idx="1" type="body"/>
          </p:nvPr>
        </p:nvSpPr>
        <p:spPr>
          <a:xfrm>
            <a:off x="685801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5" name="Google Shape;135;g122f23d319f_0_353:notes"/>
          <p:cNvSpPr/>
          <p:nvPr>
            <p:ph idx="2" type="sldImg"/>
          </p:nvPr>
        </p:nvSpPr>
        <p:spPr>
          <a:xfrm>
            <a:off x="426022" y="1143550"/>
            <a:ext cx="6006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8" name="Google Shape;4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4" name="Google Shape;54;p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gif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9999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4375" y="467950"/>
            <a:ext cx="12117900" cy="177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667"/>
              <a:buNone/>
            </a:pPr>
            <a:r>
              <a:rPr lang="en-AU"/>
              <a:t>Light, Carbon dioxide, Water and temperature affecting photosynthesis</a:t>
            </a:r>
            <a:endParaRPr b="1"/>
          </a:p>
        </p:txBody>
      </p:sp>
      <p:sp>
        <p:nvSpPr>
          <p:cNvPr id="85" name="Google Shape;85;p13"/>
          <p:cNvSpPr/>
          <p:nvPr/>
        </p:nvSpPr>
        <p:spPr>
          <a:xfrm>
            <a:off x="0" y="5623050"/>
            <a:ext cx="10179300" cy="1235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AU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AU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general factors that impact on enzyme function in relation to photosynthesis </a:t>
            </a:r>
            <a:r>
              <a:rPr lang="en-AU" sz="1700" strike="sng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cellular respiration:</a:t>
            </a:r>
            <a:r>
              <a:rPr lang="en-AU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changes in temperature, pH, concentration, competitive </a:t>
            </a:r>
            <a:r>
              <a:rPr lang="en-AU" sz="1700" strike="sng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non-competitive enzyme inhibitors</a:t>
            </a:r>
            <a:endParaRPr sz="1700" strike="sng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600"/>
              </a:spcBef>
              <a:spcAft>
                <a:spcPts val="600"/>
              </a:spcAft>
              <a:buSzPts val="1100"/>
              <a:buNone/>
            </a:pPr>
            <a:r>
              <a:rPr lang="en-AU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AU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AU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factors that affect the rate of photosynthesis: light availability, water availability, temperature and carbon dioxide concentration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74622" y="2429700"/>
            <a:ext cx="7170900" cy="30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AU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 Intention: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AU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understand that the rate of photosynthesis is dependent on many factors.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-AU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Success Criteria:</a:t>
            </a:r>
            <a:endParaRPr b="1"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AU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can: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-"/>
            </a:pPr>
            <a:r>
              <a:rPr lang="en-AU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 factors that affect photosynthesis</a:t>
            </a:r>
            <a:endParaRPr sz="2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-"/>
            </a:pPr>
            <a:r>
              <a:rPr lang="en-AU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Explain why the amount of light, carbon dioxide, water and temperature affects the rate of photosynthesis.</a:t>
            </a:r>
            <a:endParaRPr sz="3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134250" y="677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AU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Unit 3: AoS2- </a:t>
            </a:r>
            <a:r>
              <a:rPr lang="en-AU">
                <a:latin typeface="Calibri"/>
                <a:ea typeface="Calibri"/>
                <a:cs typeface="Calibri"/>
                <a:sym typeface="Calibri"/>
              </a:rPr>
              <a:t>Factors affecting rate of </a:t>
            </a:r>
            <a:r>
              <a:rPr b="0" i="0" lang="en-AU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photosynthesis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>
            <p:ph type="title"/>
          </p:nvPr>
        </p:nvSpPr>
        <p:spPr>
          <a:xfrm>
            <a:off x="838200" y="365126"/>
            <a:ext cx="10515600" cy="12417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CARBON DIOXIDE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2"/>
          <p:cNvSpPr txBox="1"/>
          <p:nvPr>
            <p:ph idx="1" type="body"/>
          </p:nvPr>
        </p:nvSpPr>
        <p:spPr>
          <a:xfrm>
            <a:off x="838199" y="1982378"/>
            <a:ext cx="10515600" cy="43008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Usually the main limiting factor in photosynthesis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Used in the light-independent stage to build glucose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As the concentration of carbon dioxide increases, the rate of photosynthesis increases up to a point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Once all the enzyme sites are occupied, the rate of photosynthesis cannot increase any further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/>
          <p:nvPr>
            <p:ph type="title"/>
          </p:nvPr>
        </p:nvSpPr>
        <p:spPr>
          <a:xfrm>
            <a:off x="838200" y="365126"/>
            <a:ext cx="10515600" cy="12417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CARBON DIOXIDE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3"/>
          <p:cNvSpPr txBox="1"/>
          <p:nvPr>
            <p:ph idx="1" type="body"/>
          </p:nvPr>
        </p:nvSpPr>
        <p:spPr>
          <a:xfrm>
            <a:off x="6061165" y="1995441"/>
            <a:ext cx="5249100" cy="43008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An increase in carbon dioxide concentration also raises the light saturation point, because if there is more carbon dioxide available in the light-independent stage, ATP and NADPH will be used up more quickly</a:t>
            </a:r>
            <a:endParaRPr/>
          </a:p>
        </p:txBody>
      </p:sp>
      <p:pic>
        <p:nvPicPr>
          <p:cNvPr descr="Image result for photosynthesis carbon dioxide vs rate" id="152" name="Google Shape;152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199" y="1995441"/>
            <a:ext cx="4878583" cy="4300856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 txBox="1"/>
          <p:nvPr>
            <p:ph type="title"/>
          </p:nvPr>
        </p:nvSpPr>
        <p:spPr>
          <a:xfrm>
            <a:off x="838200" y="365126"/>
            <a:ext cx="10515600" cy="12417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TEMPERATURE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4"/>
          <p:cNvSpPr txBox="1"/>
          <p:nvPr>
            <p:ph idx="1" type="body"/>
          </p:nvPr>
        </p:nvSpPr>
        <p:spPr>
          <a:xfrm>
            <a:off x="838199" y="1982378"/>
            <a:ext cx="5445000" cy="43008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i</a:t>
            </a:r>
            <a:r>
              <a:rPr lang="en-AU"/>
              <a:t>ncreasing temperature increases the rate of chemical reactions because the molecules are moving around more so come into contact more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But above a certain temperature, the enzymes that catalyse reactions in photosynthesis will become denatured, and the rate of photosynthesis will reduce</a:t>
            </a:r>
            <a:endParaRPr/>
          </a:p>
        </p:txBody>
      </p:sp>
      <p:pic>
        <p:nvPicPr>
          <p:cNvPr descr="Image result for photosynthesis temperature vs rate" id="159" name="Google Shape;15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25262" y="1982378"/>
            <a:ext cx="4628538" cy="4300856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 txBox="1"/>
          <p:nvPr>
            <p:ph type="title"/>
          </p:nvPr>
        </p:nvSpPr>
        <p:spPr>
          <a:xfrm>
            <a:off x="838200" y="365126"/>
            <a:ext cx="10515600" cy="12417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SUMMARY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5"/>
          <p:cNvSpPr txBox="1"/>
          <p:nvPr>
            <p:ph idx="1" type="body"/>
          </p:nvPr>
        </p:nvSpPr>
        <p:spPr>
          <a:xfrm>
            <a:off x="838199" y="1982378"/>
            <a:ext cx="10515600" cy="43008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Temperature, carbon dioxide and light intensity affect the rate of photosynthesis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Increasing these inputs will increase the rate of photosynthesis up to a certain point: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/>
              <a:t>Until the production of ATP and NADPH reaches a saturation point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/>
              <a:t>Until all enzymes are occupied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/>
              <a:t>Until enzyme become denatured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6"/>
          <p:cNvSpPr txBox="1"/>
          <p:nvPr/>
        </p:nvSpPr>
        <p:spPr>
          <a:xfrm>
            <a:off x="1363175" y="462625"/>
            <a:ext cx="74955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4000">
                <a:latin typeface="Calibri"/>
                <a:ea typeface="Calibri"/>
                <a:cs typeface="Calibri"/>
                <a:sym typeface="Calibri"/>
              </a:rPr>
              <a:t>ACTIVITY-</a:t>
            </a:r>
            <a:endParaRPr sz="4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6"/>
          <p:cNvSpPr txBox="1"/>
          <p:nvPr/>
        </p:nvSpPr>
        <p:spPr>
          <a:xfrm>
            <a:off x="1385175" y="1803475"/>
            <a:ext cx="85944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5C 2-5, 11-15</a:t>
            </a:r>
            <a:endParaRPr sz="3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7"/>
          <p:cNvSpPr txBox="1"/>
          <p:nvPr/>
        </p:nvSpPr>
        <p:spPr>
          <a:xfrm>
            <a:off x="945550" y="418675"/>
            <a:ext cx="82647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4000">
                <a:latin typeface="Calibri"/>
                <a:ea typeface="Calibri"/>
                <a:cs typeface="Calibri"/>
                <a:sym typeface="Calibri"/>
              </a:rPr>
              <a:t>REFLECTION</a:t>
            </a:r>
            <a:endParaRPr sz="4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7"/>
          <p:cNvSpPr txBox="1"/>
          <p:nvPr/>
        </p:nvSpPr>
        <p:spPr>
          <a:xfrm>
            <a:off x="1011500" y="1671575"/>
            <a:ext cx="6330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>
                <a:latin typeface="Calibri"/>
                <a:ea typeface="Calibri"/>
                <a:cs typeface="Calibri"/>
                <a:sym typeface="Calibri"/>
              </a:rPr>
              <a:t>Prove that you’ve met the success criteria in 23 words or less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/>
              <a:t>Warm up</a:t>
            </a:r>
            <a:endParaRPr/>
          </a:p>
        </p:txBody>
      </p:sp>
      <p:sp>
        <p:nvSpPr>
          <p:cNvPr id="93" name="Google Shape;93;p14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AU"/>
              <a:t>Turn and talk- what enzymes are involved in photosynthesis?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AU"/>
              <a:t>What affects ROR for Enzymes?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/>
          </a:blip>
          <a:srcRect b="29374" l="37786" r="19141" t="39909"/>
          <a:stretch/>
        </p:blipFill>
        <p:spPr>
          <a:xfrm>
            <a:off x="287381" y="1136467"/>
            <a:ext cx="11566325" cy="463731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/>
        </p:nvSpPr>
        <p:spPr>
          <a:xfrm>
            <a:off x="4497261" y="2113281"/>
            <a:ext cx="3197400" cy="35661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Light energy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Chlorophyll or light-trapping pigments</a:t>
            </a:r>
            <a:endParaRPr b="1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Carbon dioxide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838200" y="365125"/>
            <a:ext cx="10515600" cy="11895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i="0" lang="en-AU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REQUIREMENTS OF PHOTOSYNTHESIS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sunlight" id="106" name="Google Shape;10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5841" y="2635780"/>
            <a:ext cx="3651651" cy="2275854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7" name="Google Shape;10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07531" y="2635779"/>
            <a:ext cx="3419999" cy="2275854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/>
        </p:nvSpPr>
        <p:spPr>
          <a:xfrm>
            <a:off x="3974374" y="1933302"/>
            <a:ext cx="4243200" cy="43368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Located in chloroplasts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Chlorophyll (a, b, c, d)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Accessory pigments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Caretonoids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Phychoerythrin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7"/>
          <p:cNvSpPr txBox="1"/>
          <p:nvPr/>
        </p:nvSpPr>
        <p:spPr>
          <a:xfrm>
            <a:off x="838200" y="365125"/>
            <a:ext cx="10515600" cy="11895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i="0" lang="en-AU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LIGHT TRAPPING PIGMENTS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photosynthesis absorption spectrum" id="119" name="Google Shape;119;p18"/>
          <p:cNvPicPr preferRelativeResize="0"/>
          <p:nvPr/>
        </p:nvPicPr>
        <p:blipFill rotWithShape="1">
          <a:blip r:embed="rId3">
            <a:alphaModFix/>
          </a:blip>
          <a:srcRect b="0" l="0" r="0" t="7166"/>
          <a:stretch/>
        </p:blipFill>
        <p:spPr>
          <a:xfrm>
            <a:off x="1487987" y="378824"/>
            <a:ext cx="9145178" cy="6376491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/>
        </p:nvSpPr>
        <p:spPr>
          <a:xfrm>
            <a:off x="838200" y="2063932"/>
            <a:ext cx="10515600" cy="42063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Light availability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Carbon dioxide levels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 availability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Temperature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will always be a </a:t>
            </a:r>
            <a:r>
              <a:rPr b="1" i="1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limiting factor</a:t>
            </a:r>
            <a:r>
              <a:rPr b="1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preventing photosynthesis from happening at a faster rate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9"/>
          <p:cNvSpPr txBox="1"/>
          <p:nvPr/>
        </p:nvSpPr>
        <p:spPr>
          <a:xfrm>
            <a:off x="838200" y="365125"/>
            <a:ext cx="10515600" cy="11895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i="0" lang="en-AU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FACTORS AFFECTING PHOTOSYNTHESIS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type="title"/>
          </p:nvPr>
        </p:nvSpPr>
        <p:spPr>
          <a:xfrm>
            <a:off x="838200" y="365126"/>
            <a:ext cx="10515600" cy="12417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LIGHT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0"/>
          <p:cNvSpPr txBox="1"/>
          <p:nvPr>
            <p:ph idx="1" type="body"/>
          </p:nvPr>
        </p:nvSpPr>
        <p:spPr>
          <a:xfrm>
            <a:off x="838199" y="1982378"/>
            <a:ext cx="10515600" cy="43008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Light is required in the light-dependent stage to excite chlorophyll molecules and split water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Increasing light intensity will increase the rate of photosynthesis up to a point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AU"/>
              <a:t>This point is sometimes called the </a:t>
            </a:r>
            <a:r>
              <a:rPr b="1" lang="en-AU"/>
              <a:t>light saturation point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838200" y="365126"/>
            <a:ext cx="10515600" cy="12417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LIGHT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838199" y="1982378"/>
            <a:ext cx="4987800" cy="4300800"/>
          </a:xfrm>
          <a:prstGeom prst="rect">
            <a:avLst/>
          </a:prstGeom>
          <a:solidFill>
            <a:srgbClr val="FFFFFF">
              <a:alpha val="6902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AU"/>
              <a:t>Past the saturation point, there is more ATP and NADPH being produced in the light-dependent stage than can be used in the light-independent stage</a:t>
            </a:r>
            <a:endParaRPr/>
          </a:p>
        </p:txBody>
      </p:sp>
      <p:pic>
        <p:nvPicPr>
          <p:cNvPr descr="Image result for photosynthesis light intensity vs rate" id="139" name="Google Shape;13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44491" y="1982378"/>
            <a:ext cx="4809309" cy="4303066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