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Lobster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gdQk9b5hoNUZY7BIMlhRRXVeWk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bster-regular.fntdata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ournals.asm.org/doi/10.1128/mBio.01397-17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22f07ceb5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22f07ceb5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2f07ceb5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22f07ceb5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22f07ceb5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22f07ceb5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50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*excised from viral and plasmid genomes by the Cas adaptation machinery or, alternatively, reverse transcribed from foreign RNA </a:t>
            </a:r>
            <a:r>
              <a:rPr lang="en-GB" sz="1500" u="sng">
                <a:solidFill>
                  <a:schemeClr val="hlink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https://journals.asm.org/doi/10.1128/mBio.01397-17</a:t>
            </a:r>
            <a:r>
              <a:rPr lang="en-GB" sz="150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crRNA: crispr RNA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gRNA: guide RNA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" name="Google Shape;12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" name="Google Shape;1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" name="Google Shape;26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4" name="Google Shape;34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" name="Google Shape;35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4YKFw2KZA5o" TargetMode="External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nature.com/articles/d41586-019-00726-5" TargetMode="External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2B70">
            <a:alpha val="63919"/>
          </a:srgbClr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>
            <p:ph type="title"/>
          </p:nvPr>
        </p:nvSpPr>
        <p:spPr>
          <a:xfrm>
            <a:off x="311700" y="2472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LI :To understand how CRISPR-Cas9 applications can improve the efficiency of photosynthesis in crops. </a:t>
            </a:r>
            <a:br>
              <a:rPr lang="en-GB"/>
            </a:br>
            <a:br>
              <a:rPr lang="en-GB"/>
            </a:br>
            <a:r>
              <a:rPr lang="en-GB" sz="1911"/>
              <a:t>I can:</a:t>
            </a:r>
            <a:br>
              <a:rPr lang="en-GB" sz="1911"/>
            </a:br>
            <a:r>
              <a:rPr lang="en-GB" sz="1911"/>
              <a:t>List uses of CRISPR-Cas9 </a:t>
            </a:r>
            <a:br>
              <a:rPr lang="en-GB" sz="1911"/>
            </a:br>
            <a:r>
              <a:rPr lang="en-GB" sz="1911"/>
              <a:t>Explain how CRISPR can improve efficiency of photosynthesis is crops</a:t>
            </a:r>
            <a:br>
              <a:rPr lang="en-GB"/>
            </a:br>
            <a:endParaRPr/>
          </a:p>
        </p:txBody>
      </p:sp>
      <p:sp>
        <p:nvSpPr>
          <p:cNvPr id="51" name="Google Shape;51;p1"/>
          <p:cNvSpPr/>
          <p:nvPr/>
        </p:nvSpPr>
        <p:spPr>
          <a:xfrm>
            <a:off x="0" y="4356599"/>
            <a:ext cx="4572000" cy="78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potential uses and applications of CRISPR-Cas9 technologies to improve photosynthetic efficiencies and crop yields</a:t>
            </a:r>
            <a:b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3635" y="2446050"/>
            <a:ext cx="3460365" cy="269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2B70">
            <a:alpha val="63921"/>
          </a:srgbClr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latin typeface="Lobster"/>
                <a:ea typeface="Lobster"/>
                <a:cs typeface="Lobster"/>
                <a:sym typeface="Lobster"/>
              </a:rPr>
              <a:t>Using CRISPR cas9 in Genome Editing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21" name="Google Shape;32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8922" y="985575"/>
            <a:ext cx="4846151" cy="399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2B70">
            <a:alpha val="63921"/>
          </a:srgbClr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latin typeface="Lobster"/>
                <a:ea typeface="Lobster"/>
                <a:cs typeface="Lobster"/>
                <a:sym typeface="Lobster"/>
              </a:rPr>
              <a:t>Applications of CRISPR in technology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descr="The CRISPR-Cas9 system has revolutionised gene-editing, but cutting DNA isn’t all it can do. From turning gene expression on and off to fluorescently tagging particular sequences, this animation explores some of the exciting possibilities of CRISPR.&#10; &#10;Download a poster on ‘The expanding CRISPR toolbox’ here: https://www.nature.com/posters/crisprtoolbox&#10; &#10;Produced with support from Dharmacon: https://www.dharmacon.com&#10; &#10;Nature has full responsibility for all editorial content, including Nature Video content. This content is editorially independent of sponsors.&#10;&#10;Sign up for the Nature Briefing: An essential round-up of science news, opinion and analysis, free in your inbox every weekday. https://go.nature.com/371OcVF&#10;&#10;Community contributed translations are enabled on this video. Nature is not responsible for the content of community-translated closed captions." id="327" name="Google Shape;327;p10" title="CRISPR: Gene editing and beyon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3425" y="690850"/>
            <a:ext cx="5826450" cy="43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2B70">
            <a:alpha val="63921"/>
          </a:srgbClr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latin typeface="Lobster"/>
                <a:ea typeface="Lobster"/>
                <a:cs typeface="Lobster"/>
                <a:sym typeface="Lobster"/>
              </a:rPr>
              <a:t>Gene knockout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33" name="Google Shape;333;p11"/>
          <p:cNvSpPr txBox="1"/>
          <p:nvPr>
            <p:ph idx="1" type="body"/>
          </p:nvPr>
        </p:nvSpPr>
        <p:spPr>
          <a:xfrm>
            <a:off x="311700" y="1000075"/>
            <a:ext cx="4260300" cy="38445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 knockout refers to the silencing of a gene by altering its nucleotide sequence so that it cannot be transcribed/translated into a protein. 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19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ic Sans MS"/>
              <a:buChar char="●"/>
            </a:pPr>
            <a:r>
              <a:rPr lang="en-GB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determine the function of a gene in model organisms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ic Sans MS"/>
              <a:buChar char="●"/>
            </a:pPr>
            <a:r>
              <a:rPr lang="en-GB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introduce a particular mutation which can then be studied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34" name="Google Shape;3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5750" y="1491750"/>
            <a:ext cx="4267199" cy="272351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1"/>
          <p:cNvSpPr/>
          <p:nvPr/>
        </p:nvSpPr>
        <p:spPr>
          <a:xfrm>
            <a:off x="4917900" y="3178500"/>
            <a:ext cx="1152600" cy="1099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2B70">
            <a:alpha val="63921"/>
          </a:srgbClr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latin typeface="Lobster"/>
                <a:ea typeface="Lobster"/>
                <a:cs typeface="Lobster"/>
                <a:sym typeface="Lobster"/>
              </a:rPr>
              <a:t>Gene knock-in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41" name="Google Shape;341;p12"/>
          <p:cNvSpPr txBox="1"/>
          <p:nvPr>
            <p:ph idx="1" type="body"/>
          </p:nvPr>
        </p:nvSpPr>
        <p:spPr>
          <a:xfrm>
            <a:off x="311700" y="1000075"/>
            <a:ext cx="4260300" cy="38445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675"/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Adding a gene to an organism's genome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Comic Sans MS"/>
              <a:buChar char="●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introduce foreign DNA from other organisms, can be used in agriculture or to research gene in a model organism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Comic Sans MS"/>
              <a:buChar char="○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E.g introduce a diseased human allele into a model organism to study potential therapeutics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42" name="Google Shape;34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5750" y="1263150"/>
            <a:ext cx="4267199" cy="272351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2"/>
          <p:cNvSpPr/>
          <p:nvPr/>
        </p:nvSpPr>
        <p:spPr>
          <a:xfrm>
            <a:off x="7212200" y="3041275"/>
            <a:ext cx="1164600" cy="1035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2B70">
            <a:alpha val="63921"/>
          </a:srgbClr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latin typeface="Lobster"/>
                <a:ea typeface="Lobster"/>
                <a:cs typeface="Lobster"/>
                <a:sym typeface="Lobster"/>
              </a:rPr>
              <a:t>Gene Repair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49" name="Google Shape;349;p13"/>
          <p:cNvSpPr txBox="1"/>
          <p:nvPr>
            <p:ph idx="1" type="body"/>
          </p:nvPr>
        </p:nvSpPr>
        <p:spPr>
          <a:xfrm>
            <a:off x="311700" y="1000075"/>
            <a:ext cx="4260300" cy="38445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diseased allele which has harmful nucleotide sequences can be repaired by: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Replacing a single nucleotide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Replacing a segment of the gene with a new segment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50" name="Google Shape;35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5750" y="1263150"/>
            <a:ext cx="4267199" cy="272351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3"/>
          <p:cNvSpPr/>
          <p:nvPr/>
        </p:nvSpPr>
        <p:spPr>
          <a:xfrm>
            <a:off x="6103900" y="2965075"/>
            <a:ext cx="1152600" cy="1003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2B70">
            <a:alpha val="63921"/>
          </a:srgbClr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latin typeface="Lobster"/>
                <a:ea typeface="Lobster"/>
                <a:cs typeface="Lobster"/>
                <a:sym typeface="Lobster"/>
              </a:rPr>
              <a:t>When can CRISPR be used?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57" name="Google Shape;357;p14"/>
          <p:cNvSpPr txBox="1"/>
          <p:nvPr>
            <p:ph idx="1" type="body"/>
          </p:nvPr>
        </p:nvSpPr>
        <p:spPr>
          <a:xfrm>
            <a:off x="311700" y="1000075"/>
            <a:ext cx="8470800" cy="38445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be used in vivo, ex vivo, in vitro. 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effects on the organism will be different. 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58" name="Google Shape;35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4800" y="1984825"/>
            <a:ext cx="5712849" cy="27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2B70">
            <a:alpha val="63921"/>
          </a:srgbClr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latin typeface="Lobster"/>
                <a:ea typeface="Lobster"/>
                <a:cs typeface="Lobster"/>
                <a:sym typeface="Lobster"/>
              </a:rPr>
              <a:t>Pros of CRISPR cas9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64" name="Google Shape;364;p15"/>
          <p:cNvSpPr txBox="1"/>
          <p:nvPr>
            <p:ph idx="1" type="body"/>
          </p:nvPr>
        </p:nvSpPr>
        <p:spPr>
          <a:xfrm>
            <a:off x="311700" y="1010750"/>
            <a:ext cx="4260300" cy="38445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Comic Sans MS"/>
              <a:buChar char="●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CRISPR uses targeted gene integration whereas older styles were more random in their integration of DNA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Comic Sans MS"/>
              <a:buChar char="●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Price: is relatively cheap.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Comic Sans MS"/>
              <a:buChar char="●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Ease of access: very easy to use and acquire and most reliable.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5675"/>
              <a:buNone/>
            </a:pPr>
            <a:r>
              <a:t/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75675"/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gold standard of genome editing. 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65" name="Google Shape;36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3725" y="1380550"/>
            <a:ext cx="4267199" cy="2793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2B70">
            <a:alpha val="63921"/>
          </a:srgbClr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latin typeface="Lobster"/>
                <a:ea typeface="Lobster"/>
                <a:cs typeface="Lobster"/>
                <a:sym typeface="Lobster"/>
              </a:rPr>
              <a:t>Ethics of CRISPR cas9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71" name="Google Shape;37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850" y="985700"/>
            <a:ext cx="3867886" cy="3973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17"/>
          <p:cNvCxnSpPr>
            <a:stCxn id="371" idx="3"/>
          </p:cNvCxnSpPr>
          <p:nvPr/>
        </p:nvCxnSpPr>
        <p:spPr>
          <a:xfrm>
            <a:off x="4297736" y="2972387"/>
            <a:ext cx="899100" cy="15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3" name="Google Shape;373;p17"/>
          <p:cNvSpPr txBox="1"/>
          <p:nvPr/>
        </p:nvSpPr>
        <p:spPr>
          <a:xfrm>
            <a:off x="5506950" y="2539575"/>
            <a:ext cx="361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 each approach and determine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CRISPR is ethical in human research to treat diseases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2B70">
            <a:alpha val="63921"/>
          </a:srgbClr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4307"/>
              <a:buNone/>
            </a:pPr>
            <a:r>
              <a:rPr lang="en-GB" sz="1687">
                <a:latin typeface="Lobster"/>
                <a:ea typeface="Lobster"/>
                <a:cs typeface="Lobster"/>
                <a:sym typeface="Lobster"/>
              </a:rPr>
              <a:t>Further Ethical Considerations (read and evaluate: </a:t>
            </a:r>
            <a:r>
              <a:rPr lang="en-GB" sz="1100" u="sng">
                <a:solidFill>
                  <a:srgbClr val="2200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https://www.nature.com/articles/d41586-019-00726-5</a:t>
            </a:r>
            <a:r>
              <a:rPr lang="en-GB">
                <a:latin typeface="Lobster"/>
                <a:ea typeface="Lobster"/>
                <a:cs typeface="Lobster"/>
                <a:sym typeface="Lobster"/>
              </a:rPr>
              <a:t>) 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379" name="Google Shape;37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9200" y="1017725"/>
            <a:ext cx="6604276" cy="404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22f07ceb5d_0_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122f07ceb5d_0_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122f07ceb5d_0_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7" name="Google Shape;387;g122f07ceb5d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4774"/>
            <a:ext cx="9144000" cy="463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2f07ceb5d_0_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Warm up</a:t>
            </a:r>
            <a:endParaRPr/>
          </a:p>
        </p:txBody>
      </p:sp>
      <p:sp>
        <p:nvSpPr>
          <p:cNvPr id="58" name="Google Shape;58;g122f07ceb5d_0_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122f07ceb5d_0_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22f07ceb5d_0_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endParaRPr/>
          </a:p>
        </p:txBody>
      </p:sp>
      <p:sp>
        <p:nvSpPr>
          <p:cNvPr id="393" name="Google Shape;393;g122f07ceb5d_0_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5D 1-4, 9-11, 14,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2B70">
            <a:alpha val="63921"/>
          </a:srgbClr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latin typeface="Lobster"/>
                <a:ea typeface="Lobster"/>
                <a:cs typeface="Lobster"/>
                <a:sym typeface="Lobster"/>
              </a:rPr>
              <a:t>CRISPR Cas9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5" name="Google Shape;65;p2"/>
          <p:cNvSpPr txBox="1"/>
          <p:nvPr>
            <p:ph idx="1" type="body"/>
          </p:nvPr>
        </p:nvSpPr>
        <p:spPr>
          <a:xfrm>
            <a:off x="311700" y="1000075"/>
            <a:ext cx="4260300" cy="38445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Bacteria can become infected by pathogens. 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Viruses, known as bacteriophages can infect bacteria with their genetic material. 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 bacteria overcome this by the use of an acquired immune system known as: CRISPR cas9. 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401875"/>
            <a:ext cx="42672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2B70">
            <a:alpha val="63921"/>
          </a:srgbClr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/>
          <p:nvPr/>
        </p:nvSpPr>
        <p:spPr>
          <a:xfrm>
            <a:off x="4648200" y="1208100"/>
            <a:ext cx="4352100" cy="27273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latin typeface="Lobster"/>
                <a:ea typeface="Lobster"/>
                <a:cs typeface="Lobster"/>
                <a:sym typeface="Lobster"/>
              </a:rPr>
              <a:t>What is CRISPR Cas9?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3" name="Google Shape;73;p3"/>
          <p:cNvSpPr txBox="1"/>
          <p:nvPr>
            <p:ph idx="1" type="body"/>
          </p:nvPr>
        </p:nvSpPr>
        <p:spPr>
          <a:xfrm>
            <a:off x="311700" y="1000075"/>
            <a:ext cx="4260300" cy="38445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9658"/>
              <a:buNone/>
            </a:pPr>
            <a:r>
              <a:rPr lang="en-GB" sz="190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CRISPR </a:t>
            </a:r>
            <a:r>
              <a:rPr lang="en-GB" sz="1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(Cluster regularly interspaced short palindromic repeats): are genes in a bacterial chromosome which transcribe a special type of RNA which is complementary to regions in an infecting viral genome. </a:t>
            </a:r>
            <a:endParaRPr sz="1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9658"/>
              <a:buNone/>
            </a:pPr>
            <a:r>
              <a:rPr lang="en-GB" sz="190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CAS9:</a:t>
            </a:r>
            <a:r>
              <a:rPr lang="en-GB" sz="1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 enzyme encoded by a region of DNA called CAS genes. They function to snip the viral DNA at specific points.</a:t>
            </a:r>
            <a:endParaRPr sz="1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75675"/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74" name="Google Shape;74;p3"/>
          <p:cNvGrpSpPr/>
          <p:nvPr/>
        </p:nvGrpSpPr>
        <p:grpSpPr>
          <a:xfrm>
            <a:off x="5831041" y="1768430"/>
            <a:ext cx="2166326" cy="1756403"/>
            <a:chOff x="1995500" y="977090"/>
            <a:chExt cx="3297300" cy="2684810"/>
          </a:xfrm>
        </p:grpSpPr>
        <p:sp>
          <p:nvSpPr>
            <p:cNvPr id="75" name="Google Shape;75;p3"/>
            <p:cNvSpPr/>
            <p:nvPr/>
          </p:nvSpPr>
          <p:spPr>
            <a:xfrm>
              <a:off x="1995500" y="1068700"/>
              <a:ext cx="3297300" cy="2593200"/>
            </a:xfrm>
            <a:prstGeom prst="ellipse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 rot="-1521475">
              <a:off x="2222910" y="1220461"/>
              <a:ext cx="1184529" cy="213373"/>
            </a:xfrm>
            <a:prstGeom prst="rect">
              <a:avLst/>
            </a:prstGeom>
            <a:solidFill>
              <a:srgbClr val="EAD1DC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CAS genes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830950" y="981750"/>
              <a:ext cx="224100" cy="2454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0000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 rot="685818">
              <a:off x="4211946" y="1057961"/>
              <a:ext cx="224044" cy="245459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0000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 rot="897959">
              <a:off x="4592935" y="1210281"/>
              <a:ext cx="224205" cy="2453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0000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 rot="862884">
              <a:off x="4092434" y="998341"/>
              <a:ext cx="84549" cy="287269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 rot="1129220">
              <a:off x="4473387" y="1074463"/>
              <a:ext cx="84624" cy="287279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 rot="2028541">
              <a:off x="4891696" y="1440964"/>
              <a:ext cx="240463" cy="27308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000000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 rot="1960445">
              <a:off x="4833119" y="1291196"/>
              <a:ext cx="84466" cy="287163"/>
            </a:xfrm>
            <a:prstGeom prst="rect">
              <a:avLst/>
            </a:prstGeom>
            <a:solidFill>
              <a:srgbClr val="00FFFF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 rot="6778233">
              <a:off x="4287047" y="830040"/>
              <a:ext cx="158357" cy="1472722"/>
            </a:xfrm>
            <a:prstGeom prst="rightBrace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 txBox="1"/>
            <p:nvPr/>
          </p:nvSpPr>
          <p:spPr>
            <a:xfrm rot="1358516">
              <a:off x="3219259" y="1623296"/>
              <a:ext cx="1917808" cy="9404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CRISPR locus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3"/>
          <p:cNvSpPr txBox="1"/>
          <p:nvPr/>
        </p:nvSpPr>
        <p:spPr>
          <a:xfrm>
            <a:off x="5751750" y="3445300"/>
            <a:ext cx="614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Circular bacterial chromosome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4887400" y="3935400"/>
            <a:ext cx="614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Bacterial cell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p3"/>
          <p:cNvCxnSpPr/>
          <p:nvPr/>
        </p:nvCxnSpPr>
        <p:spPr>
          <a:xfrm rot="10800000">
            <a:off x="5474341" y="2006175"/>
            <a:ext cx="543600" cy="15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9" name="Google Shape;89;p3"/>
          <p:cNvSpPr/>
          <p:nvPr/>
        </p:nvSpPr>
        <p:spPr>
          <a:xfrm>
            <a:off x="5032150" y="1768400"/>
            <a:ext cx="442200" cy="469500"/>
          </a:xfrm>
          <a:prstGeom prst="pie">
            <a:avLst>
              <a:gd fmla="val 0" name="adj1"/>
              <a:gd fmla="val 1620000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>
            <a:off x="1433250" y="949750"/>
            <a:ext cx="7016700" cy="3959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>
            <a:off x="554900" y="140225"/>
            <a:ext cx="2131651" cy="906185"/>
            <a:chOff x="2116462" y="1054629"/>
            <a:chExt cx="3389491" cy="1646113"/>
          </a:xfrm>
        </p:grpSpPr>
        <p:sp>
          <p:nvSpPr>
            <p:cNvPr id="96" name="Google Shape;96;p4"/>
            <p:cNvSpPr/>
            <p:nvPr/>
          </p:nvSpPr>
          <p:spPr>
            <a:xfrm rot="2535481">
              <a:off x="4508142" y="1214726"/>
              <a:ext cx="811486" cy="867748"/>
            </a:xfrm>
            <a:prstGeom prst="snip2DiagRect">
              <a:avLst>
                <a:gd fmla="val 11020" name="adj1"/>
                <a:gd fmla="val 50000" name="adj2"/>
              </a:avLst>
            </a:prstGeom>
            <a:solidFill>
              <a:schemeClr val="lt1"/>
            </a:solidFill>
            <a:ln cap="flat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2951522">
              <a:off x="4652646" y="2059568"/>
              <a:ext cx="298785" cy="597565"/>
            </a:xfrm>
            <a:prstGeom prst="lightningBolt">
              <a:avLst/>
            </a:prstGeom>
            <a:noFill/>
            <a:ln cap="flat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 rot="-2700000">
              <a:off x="4862771" y="2077205"/>
              <a:ext cx="292411" cy="608267"/>
            </a:xfrm>
            <a:prstGeom prst="lightningBolt">
              <a:avLst/>
            </a:prstGeom>
            <a:noFill/>
            <a:ln cap="flat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670600" y="1274563"/>
              <a:ext cx="486559" cy="748087"/>
            </a:xfrm>
            <a:custGeom>
              <a:rect b="b" l="l" r="r" t="t"/>
              <a:pathLst>
                <a:path extrusionOk="0" h="30675" w="23697">
                  <a:moveTo>
                    <a:pt x="8267" y="2573"/>
                  </a:moveTo>
                  <a:cubicBezTo>
                    <a:pt x="10365" y="998"/>
                    <a:pt x="13767" y="-589"/>
                    <a:pt x="15950" y="866"/>
                  </a:cubicBezTo>
                  <a:cubicBezTo>
                    <a:pt x="18111" y="2306"/>
                    <a:pt x="18052" y="6086"/>
                    <a:pt x="17231" y="8549"/>
                  </a:cubicBezTo>
                  <a:cubicBezTo>
                    <a:pt x="16019" y="12183"/>
                    <a:pt x="8272" y="16244"/>
                    <a:pt x="6560" y="12817"/>
                  </a:cubicBezTo>
                  <a:cubicBezTo>
                    <a:pt x="5435" y="10565"/>
                    <a:pt x="9641" y="7201"/>
                    <a:pt x="12109" y="7695"/>
                  </a:cubicBezTo>
                  <a:cubicBezTo>
                    <a:pt x="14789" y="8231"/>
                    <a:pt x="16695" y="11418"/>
                    <a:pt x="17231" y="14098"/>
                  </a:cubicBezTo>
                  <a:cubicBezTo>
                    <a:pt x="17807" y="16974"/>
                    <a:pt x="16539" y="21118"/>
                    <a:pt x="13816" y="22208"/>
                  </a:cubicBezTo>
                  <a:cubicBezTo>
                    <a:pt x="11617" y="23088"/>
                    <a:pt x="6960" y="20565"/>
                    <a:pt x="7840" y="18366"/>
                  </a:cubicBezTo>
                  <a:cubicBezTo>
                    <a:pt x="8893" y="15734"/>
                    <a:pt x="13415" y="14537"/>
                    <a:pt x="15950" y="15805"/>
                  </a:cubicBezTo>
                  <a:cubicBezTo>
                    <a:pt x="20093" y="17878"/>
                    <a:pt x="23053" y="28555"/>
                    <a:pt x="18511" y="29464"/>
                  </a:cubicBezTo>
                  <a:cubicBezTo>
                    <a:pt x="14734" y="30220"/>
                    <a:pt x="8709" y="32057"/>
                    <a:pt x="6987" y="28611"/>
                  </a:cubicBezTo>
                  <a:cubicBezTo>
                    <a:pt x="4423" y="23480"/>
                    <a:pt x="9845" y="14482"/>
                    <a:pt x="15523" y="13671"/>
                  </a:cubicBezTo>
                  <a:cubicBezTo>
                    <a:pt x="18511" y="13244"/>
                    <a:pt x="22301" y="17079"/>
                    <a:pt x="21926" y="20074"/>
                  </a:cubicBezTo>
                  <a:cubicBezTo>
                    <a:pt x="21602" y="22666"/>
                    <a:pt x="17498" y="24943"/>
                    <a:pt x="15097" y="23915"/>
                  </a:cubicBezTo>
                  <a:cubicBezTo>
                    <a:pt x="9419" y="21483"/>
                    <a:pt x="8106" y="11723"/>
                    <a:pt x="10401" y="5988"/>
                  </a:cubicBezTo>
                  <a:cubicBezTo>
                    <a:pt x="11540" y="3142"/>
                    <a:pt x="16487" y="733"/>
                    <a:pt x="18938" y="2573"/>
                  </a:cubicBezTo>
                  <a:cubicBezTo>
                    <a:pt x="22177" y="5004"/>
                    <a:pt x="18888" y="12676"/>
                    <a:pt x="15097" y="14098"/>
                  </a:cubicBezTo>
                  <a:cubicBezTo>
                    <a:pt x="10168" y="15947"/>
                    <a:pt x="1435" y="14083"/>
                    <a:pt x="157" y="8976"/>
                  </a:cubicBezTo>
                  <a:cubicBezTo>
                    <a:pt x="-1098" y="3957"/>
                    <a:pt x="9250" y="-2238"/>
                    <a:pt x="13389" y="866"/>
                  </a:cubicBezTo>
                  <a:cubicBezTo>
                    <a:pt x="16708" y="3355"/>
                    <a:pt x="18672" y="8284"/>
                    <a:pt x="18085" y="12390"/>
                  </a:cubicBezTo>
                  <a:cubicBezTo>
                    <a:pt x="17390" y="17255"/>
                    <a:pt x="8943" y="19874"/>
                    <a:pt x="4425" y="17939"/>
                  </a:cubicBezTo>
                  <a:cubicBezTo>
                    <a:pt x="1501" y="16686"/>
                    <a:pt x="3883" y="10799"/>
                    <a:pt x="6133" y="8549"/>
                  </a:cubicBezTo>
                  <a:cubicBezTo>
                    <a:pt x="8246" y="6436"/>
                    <a:pt x="13184" y="6253"/>
                    <a:pt x="15097" y="8549"/>
                  </a:cubicBezTo>
                  <a:cubicBezTo>
                    <a:pt x="17493" y="11424"/>
                    <a:pt x="19918" y="17571"/>
                    <a:pt x="16804" y="19647"/>
                  </a:cubicBezTo>
                  <a:cubicBezTo>
                    <a:pt x="15155" y="20746"/>
                    <a:pt x="11644" y="19456"/>
                    <a:pt x="11255" y="17513"/>
                  </a:cubicBezTo>
                  <a:cubicBezTo>
                    <a:pt x="10651" y="14495"/>
                    <a:pt x="13330" y="10264"/>
                    <a:pt x="16377" y="9829"/>
                  </a:cubicBezTo>
                  <a:cubicBezTo>
                    <a:pt x="21355" y="9118"/>
                    <a:pt x="25571" y="19305"/>
                    <a:pt x="22780" y="23488"/>
                  </a:cubicBezTo>
                  <a:cubicBezTo>
                    <a:pt x="20648" y="26684"/>
                    <a:pt x="13387" y="26684"/>
                    <a:pt x="11255" y="23488"/>
                  </a:cubicBezTo>
                  <a:cubicBezTo>
                    <a:pt x="9490" y="20841"/>
                    <a:pt x="9781" y="14098"/>
                    <a:pt x="12962" y="14098"/>
                  </a:cubicBez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00" name="Google Shape;100;p4"/>
            <p:cNvCxnSpPr>
              <a:stCxn id="101" idx="3"/>
            </p:cNvCxnSpPr>
            <p:nvPr/>
          </p:nvCxnSpPr>
          <p:spPr>
            <a:xfrm flipH="1" rot="10800000">
              <a:off x="4274062" y="1864192"/>
              <a:ext cx="490800" cy="361200"/>
            </a:xfrm>
            <a:prstGeom prst="straightConnector1">
              <a:avLst/>
            </a:prstGeom>
            <a:noFill/>
            <a:ln cap="flat" cmpd="sng" w="19050">
              <a:solidFill>
                <a:srgbClr val="783F04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01" name="Google Shape;101;p4"/>
            <p:cNvSpPr txBox="1"/>
            <p:nvPr/>
          </p:nvSpPr>
          <p:spPr>
            <a:xfrm>
              <a:off x="2116462" y="1750042"/>
              <a:ext cx="2157600" cy="95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rgbClr val="783F04"/>
                  </a:solidFill>
                  <a:latin typeface="Arial"/>
                  <a:ea typeface="Arial"/>
                  <a:cs typeface="Arial"/>
                  <a:sym typeface="Arial"/>
                </a:rPr>
                <a:t>(1) Bacteriophage DNA invades cell</a:t>
              </a:r>
              <a:endParaRPr b="0" i="0" sz="1100" u="none" cap="none" strike="noStrik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02" name="Google Shape;102;p4"/>
          <p:cNvCxnSpPr/>
          <p:nvPr/>
        </p:nvCxnSpPr>
        <p:spPr>
          <a:xfrm>
            <a:off x="2302492" y="753494"/>
            <a:ext cx="2400" cy="344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3" name="Google Shape;103;p4"/>
          <p:cNvSpPr/>
          <p:nvPr/>
        </p:nvSpPr>
        <p:spPr>
          <a:xfrm>
            <a:off x="2230275" y="1136628"/>
            <a:ext cx="202750" cy="560100"/>
          </a:xfrm>
          <a:custGeom>
            <a:rect b="b" l="l" r="r" t="t"/>
            <a:pathLst>
              <a:path extrusionOk="0" h="22404" w="8110">
                <a:moveTo>
                  <a:pt x="0" y="208"/>
                </a:moveTo>
                <a:cubicBezTo>
                  <a:pt x="2177" y="208"/>
                  <a:pt x="5875" y="-624"/>
                  <a:pt x="6403" y="1488"/>
                </a:cubicBezTo>
                <a:cubicBezTo>
                  <a:pt x="7007" y="3903"/>
                  <a:pt x="3674" y="5665"/>
                  <a:pt x="2561" y="7891"/>
                </a:cubicBezTo>
                <a:cubicBezTo>
                  <a:pt x="1388" y="10238"/>
                  <a:pt x="7046" y="11322"/>
                  <a:pt x="7683" y="13867"/>
                </a:cubicBezTo>
                <a:cubicBezTo>
                  <a:pt x="8340" y="16493"/>
                  <a:pt x="4630" y="21320"/>
                  <a:pt x="7256" y="21977"/>
                </a:cubicBezTo>
                <a:cubicBezTo>
                  <a:pt x="7719" y="22093"/>
                  <a:pt x="7683" y="22191"/>
                  <a:pt x="8110" y="22404"/>
                </a:cubicBez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" name="Google Shape;104;p4"/>
          <p:cNvGrpSpPr/>
          <p:nvPr/>
        </p:nvGrpSpPr>
        <p:grpSpPr>
          <a:xfrm>
            <a:off x="1690528" y="2379718"/>
            <a:ext cx="2673781" cy="2196712"/>
            <a:chOff x="1995500" y="977090"/>
            <a:chExt cx="3297300" cy="2684810"/>
          </a:xfrm>
        </p:grpSpPr>
        <p:sp>
          <p:nvSpPr>
            <p:cNvPr id="105" name="Google Shape;105;p4"/>
            <p:cNvSpPr/>
            <p:nvPr/>
          </p:nvSpPr>
          <p:spPr>
            <a:xfrm>
              <a:off x="1995500" y="1068700"/>
              <a:ext cx="3297300" cy="25932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-1521475">
              <a:off x="2222910" y="1220461"/>
              <a:ext cx="1184529" cy="213373"/>
            </a:xfrm>
            <a:prstGeom prst="rect">
              <a:avLst/>
            </a:prstGeom>
            <a:solidFill>
              <a:srgbClr val="EAD1D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CAS genes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830950" y="981750"/>
              <a:ext cx="224100" cy="2454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rot="685818">
              <a:off x="4211946" y="1057961"/>
              <a:ext cx="224044" cy="245459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897959">
              <a:off x="4592935" y="1210281"/>
              <a:ext cx="224205" cy="2453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rot="862884">
              <a:off x="4092434" y="998341"/>
              <a:ext cx="84549" cy="287269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rot="1129220">
              <a:off x="4473387" y="1074463"/>
              <a:ext cx="84624" cy="287279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2028541">
              <a:off x="4891696" y="1440964"/>
              <a:ext cx="240463" cy="27308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1960445">
              <a:off x="4833119" y="1291196"/>
              <a:ext cx="84466" cy="287163"/>
            </a:xfrm>
            <a:prstGeom prst="rect">
              <a:avLst/>
            </a:prstGeom>
            <a:solidFill>
              <a:srgbClr val="00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6778233">
              <a:off x="4287047" y="830040"/>
              <a:ext cx="158357" cy="1472722"/>
            </a:xfrm>
            <a:prstGeom prst="rightBrace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 txBox="1"/>
            <p:nvPr/>
          </p:nvSpPr>
          <p:spPr>
            <a:xfrm rot="1358516">
              <a:off x="3305959" y="1640638"/>
              <a:ext cx="1917808" cy="489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CRISPR locus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4"/>
          <p:cNvSpPr/>
          <p:nvPr/>
        </p:nvSpPr>
        <p:spPr>
          <a:xfrm>
            <a:off x="2230275" y="1291225"/>
            <a:ext cx="288000" cy="2775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4"/>
          <p:cNvCxnSpPr>
            <a:stCxn id="116" idx="6"/>
          </p:cNvCxnSpPr>
          <p:nvPr/>
        </p:nvCxnSpPr>
        <p:spPr>
          <a:xfrm>
            <a:off x="2518275" y="1429975"/>
            <a:ext cx="426900" cy="159900"/>
          </a:xfrm>
          <a:prstGeom prst="straightConnector1">
            <a:avLst/>
          </a:prstGeom>
          <a:noFill/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8" name="Google Shape;118;p4"/>
          <p:cNvSpPr txBox="1"/>
          <p:nvPr/>
        </p:nvSpPr>
        <p:spPr>
          <a:xfrm>
            <a:off x="3169325" y="1429925"/>
            <a:ext cx="70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1933613" y="4576425"/>
            <a:ext cx="21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Bacterial Chromosome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3052486" y="1525975"/>
            <a:ext cx="127525" cy="245450"/>
          </a:xfrm>
          <a:custGeom>
            <a:rect b="b" l="l" r="r" t="t"/>
            <a:pathLst>
              <a:path extrusionOk="0" h="9818" w="5101">
                <a:moveTo>
                  <a:pt x="406" y="0"/>
                </a:moveTo>
                <a:cubicBezTo>
                  <a:pt x="-1216" y="3245"/>
                  <a:pt x="5101" y="6190"/>
                  <a:pt x="5101" y="9818"/>
                </a:cubicBezTo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3076620" y="1147425"/>
            <a:ext cx="1425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(2) Spacer region of viral DNA is obtained*</a:t>
            </a:r>
            <a:endParaRPr b="0" i="0" sz="1100" u="none" cap="none" strike="noStrike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4"/>
          <p:cNvCxnSpPr>
            <a:stCxn id="105" idx="6"/>
          </p:cNvCxnSpPr>
          <p:nvPr/>
        </p:nvCxnSpPr>
        <p:spPr>
          <a:xfrm>
            <a:off x="4364309" y="3515552"/>
            <a:ext cx="8433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23" name="Google Shape;123;p4"/>
          <p:cNvGrpSpPr/>
          <p:nvPr/>
        </p:nvGrpSpPr>
        <p:grpSpPr>
          <a:xfrm>
            <a:off x="5424407" y="2455784"/>
            <a:ext cx="2838248" cy="2196712"/>
            <a:chOff x="1995500" y="977090"/>
            <a:chExt cx="3427009" cy="2684810"/>
          </a:xfrm>
        </p:grpSpPr>
        <p:sp>
          <p:nvSpPr>
            <p:cNvPr id="124" name="Google Shape;124;p4"/>
            <p:cNvSpPr/>
            <p:nvPr/>
          </p:nvSpPr>
          <p:spPr>
            <a:xfrm>
              <a:off x="1995500" y="1068700"/>
              <a:ext cx="3297300" cy="25932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 rot="-1521475">
              <a:off x="2222910" y="1220461"/>
              <a:ext cx="1184529" cy="213373"/>
            </a:xfrm>
            <a:prstGeom prst="rect">
              <a:avLst/>
            </a:prstGeom>
            <a:solidFill>
              <a:srgbClr val="EAD1D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CAS genes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3830950" y="981750"/>
              <a:ext cx="224100" cy="2454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 rot="685818">
              <a:off x="4211946" y="1057961"/>
              <a:ext cx="224044" cy="245459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 rot="897959">
              <a:off x="4592935" y="1210281"/>
              <a:ext cx="224205" cy="2453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 rot="862884">
              <a:off x="4092434" y="998341"/>
              <a:ext cx="84549" cy="287269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1129220">
              <a:off x="4473387" y="1074463"/>
              <a:ext cx="84624" cy="287279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 rot="2028541">
              <a:off x="4891696" y="1440964"/>
              <a:ext cx="240463" cy="27308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 rot="1960445">
              <a:off x="4833119" y="1291196"/>
              <a:ext cx="84466" cy="287163"/>
            </a:xfrm>
            <a:prstGeom prst="rect">
              <a:avLst/>
            </a:prstGeom>
            <a:solidFill>
              <a:srgbClr val="00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 rot="2945785">
              <a:off x="5120282" y="1821905"/>
              <a:ext cx="240536" cy="273106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 rot="2820876">
              <a:off x="5081205" y="1618852"/>
              <a:ext cx="84481" cy="287048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5" name="Google Shape;135;p4"/>
          <p:cNvCxnSpPr/>
          <p:nvPr/>
        </p:nvCxnSpPr>
        <p:spPr>
          <a:xfrm>
            <a:off x="3292925" y="1830125"/>
            <a:ext cx="42600" cy="400200"/>
          </a:xfrm>
          <a:prstGeom prst="straightConnector1">
            <a:avLst/>
          </a:prstGeom>
          <a:noFill/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6" name="Google Shape;136;p4"/>
          <p:cNvSpPr txBox="1"/>
          <p:nvPr/>
        </p:nvSpPr>
        <p:spPr>
          <a:xfrm>
            <a:off x="4295820" y="2366625"/>
            <a:ext cx="1425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(3) Spacer is integrated into bacterial chromosome CRISPR locus</a:t>
            </a:r>
            <a:endParaRPr b="0" i="0" sz="1200" u="none" cap="none" strike="noStrike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4673975" y="96050"/>
            <a:ext cx="410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1: prokaryotic cell acquiring immunity from bacteriophage infection</a:t>
            </a:r>
            <a:endParaRPr b="1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1433250" y="949750"/>
            <a:ext cx="7016700" cy="3959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" name="Google Shape;143;p5"/>
          <p:cNvGrpSpPr/>
          <p:nvPr/>
        </p:nvGrpSpPr>
        <p:grpSpPr>
          <a:xfrm>
            <a:off x="650947" y="140225"/>
            <a:ext cx="2035603" cy="1121706"/>
            <a:chOff x="2269184" y="1054629"/>
            <a:chExt cx="3236769" cy="2037613"/>
          </a:xfrm>
        </p:grpSpPr>
        <p:sp>
          <p:nvSpPr>
            <p:cNvPr id="144" name="Google Shape;144;p5"/>
            <p:cNvSpPr/>
            <p:nvPr/>
          </p:nvSpPr>
          <p:spPr>
            <a:xfrm rot="2535481">
              <a:off x="4508142" y="1214726"/>
              <a:ext cx="811486" cy="867748"/>
            </a:xfrm>
            <a:prstGeom prst="snip2DiagRect">
              <a:avLst>
                <a:gd fmla="val 11020" name="adj1"/>
                <a:gd fmla="val 50000" name="adj2"/>
              </a:avLst>
            </a:prstGeom>
            <a:solidFill>
              <a:schemeClr val="lt1"/>
            </a:solidFill>
            <a:ln cap="flat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2951522">
              <a:off x="4652646" y="2059568"/>
              <a:ext cx="298785" cy="597565"/>
            </a:xfrm>
            <a:prstGeom prst="lightningBolt">
              <a:avLst/>
            </a:prstGeom>
            <a:noFill/>
            <a:ln cap="flat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 flipH="1" rot="-2700000">
              <a:off x="4862771" y="2077205"/>
              <a:ext cx="292411" cy="608267"/>
            </a:xfrm>
            <a:prstGeom prst="lightningBolt">
              <a:avLst/>
            </a:prstGeom>
            <a:noFill/>
            <a:ln cap="flat" cmpd="sng" w="285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670600" y="1274563"/>
              <a:ext cx="486559" cy="748087"/>
            </a:xfrm>
            <a:custGeom>
              <a:rect b="b" l="l" r="r" t="t"/>
              <a:pathLst>
                <a:path extrusionOk="0" h="30675" w="23697">
                  <a:moveTo>
                    <a:pt x="8267" y="2573"/>
                  </a:moveTo>
                  <a:cubicBezTo>
                    <a:pt x="10365" y="998"/>
                    <a:pt x="13767" y="-589"/>
                    <a:pt x="15950" y="866"/>
                  </a:cubicBezTo>
                  <a:cubicBezTo>
                    <a:pt x="18111" y="2306"/>
                    <a:pt x="18052" y="6086"/>
                    <a:pt x="17231" y="8549"/>
                  </a:cubicBezTo>
                  <a:cubicBezTo>
                    <a:pt x="16019" y="12183"/>
                    <a:pt x="8272" y="16244"/>
                    <a:pt x="6560" y="12817"/>
                  </a:cubicBezTo>
                  <a:cubicBezTo>
                    <a:pt x="5435" y="10565"/>
                    <a:pt x="9641" y="7201"/>
                    <a:pt x="12109" y="7695"/>
                  </a:cubicBezTo>
                  <a:cubicBezTo>
                    <a:pt x="14789" y="8231"/>
                    <a:pt x="16695" y="11418"/>
                    <a:pt x="17231" y="14098"/>
                  </a:cubicBezTo>
                  <a:cubicBezTo>
                    <a:pt x="17807" y="16974"/>
                    <a:pt x="16539" y="21118"/>
                    <a:pt x="13816" y="22208"/>
                  </a:cubicBezTo>
                  <a:cubicBezTo>
                    <a:pt x="11617" y="23088"/>
                    <a:pt x="6960" y="20565"/>
                    <a:pt x="7840" y="18366"/>
                  </a:cubicBezTo>
                  <a:cubicBezTo>
                    <a:pt x="8893" y="15734"/>
                    <a:pt x="13415" y="14537"/>
                    <a:pt x="15950" y="15805"/>
                  </a:cubicBezTo>
                  <a:cubicBezTo>
                    <a:pt x="20093" y="17878"/>
                    <a:pt x="23053" y="28555"/>
                    <a:pt x="18511" y="29464"/>
                  </a:cubicBezTo>
                  <a:cubicBezTo>
                    <a:pt x="14734" y="30220"/>
                    <a:pt x="8709" y="32057"/>
                    <a:pt x="6987" y="28611"/>
                  </a:cubicBezTo>
                  <a:cubicBezTo>
                    <a:pt x="4423" y="23480"/>
                    <a:pt x="9845" y="14482"/>
                    <a:pt x="15523" y="13671"/>
                  </a:cubicBezTo>
                  <a:cubicBezTo>
                    <a:pt x="18511" y="13244"/>
                    <a:pt x="22301" y="17079"/>
                    <a:pt x="21926" y="20074"/>
                  </a:cubicBezTo>
                  <a:cubicBezTo>
                    <a:pt x="21602" y="22666"/>
                    <a:pt x="17498" y="24943"/>
                    <a:pt x="15097" y="23915"/>
                  </a:cubicBezTo>
                  <a:cubicBezTo>
                    <a:pt x="9419" y="21483"/>
                    <a:pt x="8106" y="11723"/>
                    <a:pt x="10401" y="5988"/>
                  </a:cubicBezTo>
                  <a:cubicBezTo>
                    <a:pt x="11540" y="3142"/>
                    <a:pt x="16487" y="733"/>
                    <a:pt x="18938" y="2573"/>
                  </a:cubicBezTo>
                  <a:cubicBezTo>
                    <a:pt x="22177" y="5004"/>
                    <a:pt x="18888" y="12676"/>
                    <a:pt x="15097" y="14098"/>
                  </a:cubicBezTo>
                  <a:cubicBezTo>
                    <a:pt x="10168" y="15947"/>
                    <a:pt x="1435" y="14083"/>
                    <a:pt x="157" y="8976"/>
                  </a:cubicBezTo>
                  <a:cubicBezTo>
                    <a:pt x="-1098" y="3957"/>
                    <a:pt x="9250" y="-2238"/>
                    <a:pt x="13389" y="866"/>
                  </a:cubicBezTo>
                  <a:cubicBezTo>
                    <a:pt x="16708" y="3355"/>
                    <a:pt x="18672" y="8284"/>
                    <a:pt x="18085" y="12390"/>
                  </a:cubicBezTo>
                  <a:cubicBezTo>
                    <a:pt x="17390" y="17255"/>
                    <a:pt x="8943" y="19874"/>
                    <a:pt x="4425" y="17939"/>
                  </a:cubicBezTo>
                  <a:cubicBezTo>
                    <a:pt x="1501" y="16686"/>
                    <a:pt x="3883" y="10799"/>
                    <a:pt x="6133" y="8549"/>
                  </a:cubicBezTo>
                  <a:cubicBezTo>
                    <a:pt x="8246" y="6436"/>
                    <a:pt x="13184" y="6253"/>
                    <a:pt x="15097" y="8549"/>
                  </a:cubicBezTo>
                  <a:cubicBezTo>
                    <a:pt x="17493" y="11424"/>
                    <a:pt x="19918" y="17571"/>
                    <a:pt x="16804" y="19647"/>
                  </a:cubicBezTo>
                  <a:cubicBezTo>
                    <a:pt x="15155" y="20746"/>
                    <a:pt x="11644" y="19456"/>
                    <a:pt x="11255" y="17513"/>
                  </a:cubicBezTo>
                  <a:cubicBezTo>
                    <a:pt x="10651" y="14495"/>
                    <a:pt x="13330" y="10264"/>
                    <a:pt x="16377" y="9829"/>
                  </a:cubicBezTo>
                  <a:cubicBezTo>
                    <a:pt x="21355" y="9118"/>
                    <a:pt x="25571" y="19305"/>
                    <a:pt x="22780" y="23488"/>
                  </a:cubicBezTo>
                  <a:cubicBezTo>
                    <a:pt x="20648" y="26684"/>
                    <a:pt x="13387" y="26684"/>
                    <a:pt x="11255" y="23488"/>
                  </a:cubicBezTo>
                  <a:cubicBezTo>
                    <a:pt x="9490" y="20841"/>
                    <a:pt x="9781" y="14098"/>
                    <a:pt x="12962" y="14098"/>
                  </a:cubicBez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48" name="Google Shape;148;p5"/>
            <p:cNvCxnSpPr>
              <a:stCxn id="149" idx="3"/>
            </p:cNvCxnSpPr>
            <p:nvPr/>
          </p:nvCxnSpPr>
          <p:spPr>
            <a:xfrm flipH="1" rot="10800000">
              <a:off x="4274084" y="2059942"/>
              <a:ext cx="490800" cy="361200"/>
            </a:xfrm>
            <a:prstGeom prst="straightConnector1">
              <a:avLst/>
            </a:prstGeom>
            <a:noFill/>
            <a:ln cap="flat" cmpd="sng" w="19050">
              <a:solidFill>
                <a:srgbClr val="783F04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49" name="Google Shape;149;p5"/>
            <p:cNvSpPr txBox="1"/>
            <p:nvPr/>
          </p:nvSpPr>
          <p:spPr>
            <a:xfrm>
              <a:off x="2269184" y="1750042"/>
              <a:ext cx="2004900" cy="134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rgbClr val="783F04"/>
                  </a:solidFill>
                  <a:latin typeface="Arial"/>
                  <a:ea typeface="Arial"/>
                  <a:cs typeface="Arial"/>
                  <a:sym typeface="Arial"/>
                </a:rPr>
                <a:t>(4) Same Bacteriophage infects bacteria again</a:t>
              </a:r>
              <a:endParaRPr b="0" i="0" sz="900" u="none" cap="none" strike="noStrik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0" name="Google Shape;150;p5"/>
          <p:cNvCxnSpPr/>
          <p:nvPr/>
        </p:nvCxnSpPr>
        <p:spPr>
          <a:xfrm>
            <a:off x="2302492" y="753494"/>
            <a:ext cx="2400" cy="344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1" name="Google Shape;151;p5"/>
          <p:cNvSpPr txBox="1"/>
          <p:nvPr/>
        </p:nvSpPr>
        <p:spPr>
          <a:xfrm>
            <a:off x="3169325" y="1429925"/>
            <a:ext cx="70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4673975" y="96050"/>
            <a:ext cx="410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2: subsequent infections by the same viral DNA</a:t>
            </a:r>
            <a:endParaRPr b="1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5"/>
          <p:cNvGrpSpPr/>
          <p:nvPr/>
        </p:nvGrpSpPr>
        <p:grpSpPr>
          <a:xfrm rot="-1093329">
            <a:off x="5297432" y="2449127"/>
            <a:ext cx="2801206" cy="2324354"/>
            <a:chOff x="1995500" y="977090"/>
            <a:chExt cx="3427009" cy="2684810"/>
          </a:xfrm>
        </p:grpSpPr>
        <p:sp>
          <p:nvSpPr>
            <p:cNvPr id="154" name="Google Shape;154;p5"/>
            <p:cNvSpPr/>
            <p:nvPr/>
          </p:nvSpPr>
          <p:spPr>
            <a:xfrm>
              <a:off x="1995500" y="1068700"/>
              <a:ext cx="3297300" cy="2593200"/>
            </a:xfrm>
            <a:prstGeom prst="ellipse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 rot="-1521475">
              <a:off x="2222910" y="1220461"/>
              <a:ext cx="1184529" cy="213373"/>
            </a:xfrm>
            <a:prstGeom prst="rect">
              <a:avLst/>
            </a:prstGeom>
            <a:solidFill>
              <a:srgbClr val="EAD1D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CAS genes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830950" y="981750"/>
              <a:ext cx="224100" cy="2454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 rot="685818">
              <a:off x="4211946" y="1057961"/>
              <a:ext cx="224044" cy="245459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 rot="897959">
              <a:off x="4592935" y="1210281"/>
              <a:ext cx="224205" cy="245385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 rot="862884">
              <a:off x="4092434" y="998341"/>
              <a:ext cx="84549" cy="287269"/>
            </a:xfrm>
            <a:prstGeom prst="rect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 rot="1129220">
              <a:off x="4473387" y="1074463"/>
              <a:ext cx="84624" cy="287279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 rot="2028541">
              <a:off x="4891696" y="1440964"/>
              <a:ext cx="240463" cy="27308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 rot="1960445">
              <a:off x="4833119" y="1291196"/>
              <a:ext cx="84466" cy="287163"/>
            </a:xfrm>
            <a:prstGeom prst="rect">
              <a:avLst/>
            </a:prstGeom>
            <a:solidFill>
              <a:srgbClr val="00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rot="2945785">
              <a:off x="5120282" y="1821905"/>
              <a:ext cx="240536" cy="273106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rot="2820876">
              <a:off x="5081205" y="1618852"/>
              <a:ext cx="84481" cy="287048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5" name="Google Shape;165;p5"/>
          <p:cNvCxnSpPr>
            <a:stCxn id="155" idx="1"/>
            <a:endCxn id="166" idx="0"/>
          </p:cNvCxnSpPr>
          <p:nvPr/>
        </p:nvCxnSpPr>
        <p:spPr>
          <a:xfrm flipH="1">
            <a:off x="4400657" y="3369113"/>
            <a:ext cx="987900" cy="459000"/>
          </a:xfrm>
          <a:prstGeom prst="straightConnector1">
            <a:avLst/>
          </a:prstGeom>
          <a:noFill/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6" name="Google Shape;166;p5"/>
          <p:cNvSpPr/>
          <p:nvPr/>
        </p:nvSpPr>
        <p:spPr>
          <a:xfrm rot="815506">
            <a:off x="3521949" y="3285686"/>
            <a:ext cx="891054" cy="875628"/>
          </a:xfrm>
          <a:prstGeom prst="pie">
            <a:avLst>
              <a:gd fmla="val 707002" name="adj1"/>
              <a:gd fmla="val 17758089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4143100" y="3977175"/>
            <a:ext cx="1224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(5) CAS genes transcribe/translate CAS proteins to form the CAS enzyme</a:t>
            </a:r>
            <a:endParaRPr b="0" i="0" sz="900" u="none" cap="none" strike="noStrike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5"/>
          <p:cNvCxnSpPr>
            <a:stCxn id="164" idx="0"/>
          </p:cNvCxnSpPr>
          <p:nvPr/>
        </p:nvCxnSpPr>
        <p:spPr>
          <a:xfrm rot="10800000">
            <a:off x="6743708" y="1961633"/>
            <a:ext cx="956700" cy="72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9" name="Google Shape;169;p5"/>
          <p:cNvSpPr txBox="1"/>
          <p:nvPr/>
        </p:nvSpPr>
        <p:spPr>
          <a:xfrm>
            <a:off x="6888900" y="949750"/>
            <a:ext cx="13947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(6) relevant CRISPR genes are transcribed to form guideRNA with complementary bases to the viral DNA </a:t>
            </a:r>
            <a:endParaRPr b="0" i="0" sz="900" u="none" cap="none" strike="noStrike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5"/>
          <p:cNvGrpSpPr/>
          <p:nvPr/>
        </p:nvGrpSpPr>
        <p:grpSpPr>
          <a:xfrm>
            <a:off x="6046090" y="1528655"/>
            <a:ext cx="919539" cy="344080"/>
            <a:chOff x="6781375" y="3204938"/>
            <a:chExt cx="1575092" cy="888637"/>
          </a:xfrm>
        </p:grpSpPr>
        <p:grpSp>
          <p:nvGrpSpPr>
            <p:cNvPr id="171" name="Google Shape;171;p5"/>
            <p:cNvGrpSpPr/>
            <p:nvPr/>
          </p:nvGrpSpPr>
          <p:grpSpPr>
            <a:xfrm>
              <a:off x="6856425" y="3224969"/>
              <a:ext cx="1425000" cy="848556"/>
              <a:chOff x="5027625" y="3377369"/>
              <a:chExt cx="1425000" cy="848556"/>
            </a:xfrm>
          </p:grpSpPr>
          <p:sp>
            <p:nvSpPr>
              <p:cNvPr id="172" name="Google Shape;172;p5"/>
              <p:cNvSpPr/>
              <p:nvPr/>
            </p:nvSpPr>
            <p:spPr>
              <a:xfrm>
                <a:off x="50276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51038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52562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53324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54086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54848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55610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56372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57134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57896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58658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63992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63230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62468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61706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60944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 rot="5400000">
                <a:off x="6069075" y="3660875"/>
                <a:ext cx="53400" cy="1332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 rot="5400000">
                <a:off x="6069075" y="3584675"/>
                <a:ext cx="53400" cy="1332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 rot="5400000">
                <a:off x="5916675" y="3660875"/>
                <a:ext cx="53400" cy="1332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 rot="5400000">
                <a:off x="6069075" y="3508475"/>
                <a:ext cx="53400" cy="1332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 rot="5400000">
                <a:off x="5916675" y="3584675"/>
                <a:ext cx="53400" cy="1332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 rot="4361062">
                <a:off x="6069075" y="3356084"/>
                <a:ext cx="53421" cy="133222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 rot="5400000">
                <a:off x="5916675" y="3508475"/>
                <a:ext cx="53400" cy="1332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 rot="7357155">
                <a:off x="5992835" y="3432208"/>
                <a:ext cx="53427" cy="133315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 rot="9783175">
                <a:off x="6002709" y="3961414"/>
                <a:ext cx="73073" cy="204708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" name="Google Shape;197;p5"/>
            <p:cNvSpPr/>
            <p:nvPr/>
          </p:nvSpPr>
          <p:spPr>
            <a:xfrm>
              <a:off x="6781375" y="3858675"/>
              <a:ext cx="53400" cy="234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7009975" y="3858675"/>
              <a:ext cx="53400" cy="234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7494975" y="3204938"/>
              <a:ext cx="861492" cy="627964"/>
            </a:xfrm>
            <a:custGeom>
              <a:rect b="b" l="l" r="r" t="t"/>
              <a:pathLst>
                <a:path extrusionOk="0" h="27422" w="29026">
                  <a:moveTo>
                    <a:pt x="0" y="24941"/>
                  </a:moveTo>
                  <a:cubicBezTo>
                    <a:pt x="3315" y="25770"/>
                    <a:pt x="8349" y="28212"/>
                    <a:pt x="10244" y="25368"/>
                  </a:cubicBezTo>
                  <a:cubicBezTo>
                    <a:pt x="12185" y="22456"/>
                    <a:pt x="6398" y="19372"/>
                    <a:pt x="5549" y="15977"/>
                  </a:cubicBezTo>
                  <a:cubicBezTo>
                    <a:pt x="4171" y="10466"/>
                    <a:pt x="6871" y="2723"/>
                    <a:pt x="11952" y="184"/>
                  </a:cubicBezTo>
                  <a:cubicBezTo>
                    <a:pt x="13329" y="-504"/>
                    <a:pt x="15104" y="1369"/>
                    <a:pt x="15793" y="2745"/>
                  </a:cubicBezTo>
                  <a:cubicBezTo>
                    <a:pt x="17712" y="6581"/>
                    <a:pt x="18114" y="11388"/>
                    <a:pt x="17074" y="15550"/>
                  </a:cubicBezTo>
                  <a:cubicBezTo>
                    <a:pt x="16277" y="18737"/>
                    <a:pt x="13289" y="21754"/>
                    <a:pt x="14086" y="24941"/>
                  </a:cubicBezTo>
                  <a:cubicBezTo>
                    <a:pt x="15296" y="29780"/>
                    <a:pt x="24038" y="25794"/>
                    <a:pt x="29026" y="25794"/>
                  </a:cubicBezTo>
                </a:path>
              </a:pathLst>
            </a:cu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0" name="Google Shape;200;p5"/>
            <p:cNvCxnSpPr>
              <a:endCxn id="197" idx="0"/>
            </p:cNvCxnSpPr>
            <p:nvPr/>
          </p:nvCxnSpPr>
          <p:spPr>
            <a:xfrm flipH="1">
              <a:off x="6808075" y="3822675"/>
              <a:ext cx="896700" cy="360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201" name="Google Shape;201;p5"/>
          <p:cNvCxnSpPr/>
          <p:nvPr/>
        </p:nvCxnSpPr>
        <p:spPr>
          <a:xfrm flipH="1">
            <a:off x="4648600" y="1824775"/>
            <a:ext cx="1231200" cy="111300"/>
          </a:xfrm>
          <a:prstGeom prst="straightConnector1">
            <a:avLst/>
          </a:prstGeom>
          <a:noFill/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2" name="Google Shape;202;p5"/>
          <p:cNvCxnSpPr/>
          <p:nvPr/>
        </p:nvCxnSpPr>
        <p:spPr>
          <a:xfrm rot="10800000">
            <a:off x="4065576" y="2742650"/>
            <a:ext cx="4800" cy="479100"/>
          </a:xfrm>
          <a:prstGeom prst="straightConnector1">
            <a:avLst/>
          </a:prstGeom>
          <a:noFill/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3" name="Google Shape;203;p5"/>
          <p:cNvSpPr/>
          <p:nvPr/>
        </p:nvSpPr>
        <p:spPr>
          <a:xfrm rot="-5827650">
            <a:off x="3734750" y="1833986"/>
            <a:ext cx="858333" cy="789382"/>
          </a:xfrm>
          <a:prstGeom prst="pie">
            <a:avLst>
              <a:gd fmla="val 0" name="adj1"/>
              <a:gd fmla="val 1620000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5"/>
          <p:cNvGrpSpPr/>
          <p:nvPr/>
        </p:nvGrpSpPr>
        <p:grpSpPr>
          <a:xfrm>
            <a:off x="3580980" y="1909728"/>
            <a:ext cx="1022235" cy="400242"/>
            <a:chOff x="6781375" y="3204938"/>
            <a:chExt cx="1575092" cy="888637"/>
          </a:xfrm>
        </p:grpSpPr>
        <p:grpSp>
          <p:nvGrpSpPr>
            <p:cNvPr id="205" name="Google Shape;205;p5"/>
            <p:cNvGrpSpPr/>
            <p:nvPr/>
          </p:nvGrpSpPr>
          <p:grpSpPr>
            <a:xfrm>
              <a:off x="6856425" y="3224969"/>
              <a:ext cx="1425000" cy="848556"/>
              <a:chOff x="5027625" y="3377369"/>
              <a:chExt cx="1425000" cy="848556"/>
            </a:xfrm>
          </p:grpSpPr>
          <p:sp>
            <p:nvSpPr>
              <p:cNvPr id="206" name="Google Shape;206;p5"/>
              <p:cNvSpPr/>
              <p:nvPr/>
            </p:nvSpPr>
            <p:spPr>
              <a:xfrm>
                <a:off x="50276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51038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52562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53324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54086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54848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55610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56372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57134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57896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58658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63992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63230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62468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61706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6094425" y="399102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 rot="5400000">
                <a:off x="6069075" y="3660875"/>
                <a:ext cx="53400" cy="1332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 rot="5400000">
                <a:off x="6069075" y="3584675"/>
                <a:ext cx="53400" cy="1332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 rot="5400000">
                <a:off x="5916675" y="3660875"/>
                <a:ext cx="53400" cy="1332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 rot="5400000">
                <a:off x="6069075" y="3508475"/>
                <a:ext cx="53400" cy="1332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 rot="5400000">
                <a:off x="5916675" y="3584675"/>
                <a:ext cx="53400" cy="1332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 rot="4361062">
                <a:off x="6069075" y="3356084"/>
                <a:ext cx="53421" cy="133222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 rot="5400000">
                <a:off x="5916675" y="3508475"/>
                <a:ext cx="53400" cy="1332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 rot="7357155">
                <a:off x="5992835" y="3432208"/>
                <a:ext cx="53427" cy="133315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 rot="9783175">
                <a:off x="6002709" y="3961414"/>
                <a:ext cx="73073" cy="204708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1" name="Google Shape;231;p5"/>
            <p:cNvSpPr/>
            <p:nvPr/>
          </p:nvSpPr>
          <p:spPr>
            <a:xfrm>
              <a:off x="6781375" y="3858675"/>
              <a:ext cx="53400" cy="234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7009975" y="3858675"/>
              <a:ext cx="53400" cy="2349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7494975" y="3204938"/>
              <a:ext cx="861492" cy="627964"/>
            </a:xfrm>
            <a:custGeom>
              <a:rect b="b" l="l" r="r" t="t"/>
              <a:pathLst>
                <a:path extrusionOk="0" h="27422" w="29026">
                  <a:moveTo>
                    <a:pt x="0" y="24941"/>
                  </a:moveTo>
                  <a:cubicBezTo>
                    <a:pt x="3315" y="25770"/>
                    <a:pt x="8349" y="28212"/>
                    <a:pt x="10244" y="25368"/>
                  </a:cubicBezTo>
                  <a:cubicBezTo>
                    <a:pt x="12185" y="22456"/>
                    <a:pt x="6398" y="19372"/>
                    <a:pt x="5549" y="15977"/>
                  </a:cubicBezTo>
                  <a:cubicBezTo>
                    <a:pt x="4171" y="10466"/>
                    <a:pt x="6871" y="2723"/>
                    <a:pt x="11952" y="184"/>
                  </a:cubicBezTo>
                  <a:cubicBezTo>
                    <a:pt x="13329" y="-504"/>
                    <a:pt x="15104" y="1369"/>
                    <a:pt x="15793" y="2745"/>
                  </a:cubicBezTo>
                  <a:cubicBezTo>
                    <a:pt x="17712" y="6581"/>
                    <a:pt x="18114" y="11388"/>
                    <a:pt x="17074" y="15550"/>
                  </a:cubicBezTo>
                  <a:cubicBezTo>
                    <a:pt x="16277" y="18737"/>
                    <a:pt x="13289" y="21754"/>
                    <a:pt x="14086" y="24941"/>
                  </a:cubicBezTo>
                  <a:cubicBezTo>
                    <a:pt x="15296" y="29780"/>
                    <a:pt x="24038" y="25794"/>
                    <a:pt x="29026" y="25794"/>
                  </a:cubicBezTo>
                </a:path>
              </a:pathLst>
            </a:cu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34" name="Google Shape;234;p5"/>
            <p:cNvCxnSpPr>
              <a:endCxn id="231" idx="0"/>
            </p:cNvCxnSpPr>
            <p:nvPr/>
          </p:nvCxnSpPr>
          <p:spPr>
            <a:xfrm flipH="1">
              <a:off x="6808075" y="3822675"/>
              <a:ext cx="896700" cy="360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235" name="Google Shape;235;p5"/>
          <p:cNvCxnSpPr/>
          <p:nvPr/>
        </p:nvCxnSpPr>
        <p:spPr>
          <a:xfrm>
            <a:off x="2497009" y="1792871"/>
            <a:ext cx="917700" cy="341400"/>
          </a:xfrm>
          <a:prstGeom prst="straightConnector1">
            <a:avLst/>
          </a:prstGeom>
          <a:noFill/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6" name="Google Shape;236;p5"/>
          <p:cNvSpPr txBox="1"/>
          <p:nvPr/>
        </p:nvSpPr>
        <p:spPr>
          <a:xfrm>
            <a:off x="2466700" y="2453175"/>
            <a:ext cx="1224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(7) CAS9 enzyme, gRNA, Viral DNA form a complex</a:t>
            </a:r>
            <a:endParaRPr b="0" i="0" sz="900" u="none" cap="none" strike="noStrike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5"/>
          <p:cNvGrpSpPr/>
          <p:nvPr/>
        </p:nvGrpSpPr>
        <p:grpSpPr>
          <a:xfrm>
            <a:off x="2202395" y="1131108"/>
            <a:ext cx="294628" cy="830891"/>
            <a:chOff x="2202325" y="1131150"/>
            <a:chExt cx="273385" cy="604153"/>
          </a:xfrm>
        </p:grpSpPr>
        <p:sp>
          <p:nvSpPr>
            <p:cNvPr id="238" name="Google Shape;238;p5"/>
            <p:cNvSpPr/>
            <p:nvPr/>
          </p:nvSpPr>
          <p:spPr>
            <a:xfrm>
              <a:off x="2202325" y="1175203"/>
              <a:ext cx="202750" cy="560100"/>
            </a:xfrm>
            <a:custGeom>
              <a:rect b="b" l="l" r="r" t="t"/>
              <a:pathLst>
                <a:path extrusionOk="0" h="22404" w="8110">
                  <a:moveTo>
                    <a:pt x="0" y="208"/>
                  </a:moveTo>
                  <a:cubicBezTo>
                    <a:pt x="2177" y="208"/>
                    <a:pt x="5875" y="-624"/>
                    <a:pt x="6403" y="1488"/>
                  </a:cubicBezTo>
                  <a:cubicBezTo>
                    <a:pt x="7007" y="3903"/>
                    <a:pt x="3674" y="5665"/>
                    <a:pt x="2561" y="7891"/>
                  </a:cubicBezTo>
                  <a:cubicBezTo>
                    <a:pt x="1388" y="10238"/>
                    <a:pt x="7046" y="11322"/>
                    <a:pt x="7683" y="13867"/>
                  </a:cubicBezTo>
                  <a:cubicBezTo>
                    <a:pt x="8340" y="16493"/>
                    <a:pt x="4630" y="21320"/>
                    <a:pt x="7256" y="21977"/>
                  </a:cubicBezTo>
                  <a:cubicBezTo>
                    <a:pt x="7719" y="22093"/>
                    <a:pt x="7683" y="22191"/>
                    <a:pt x="8110" y="22404"/>
                  </a:cubicBez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2229985" y="1131150"/>
              <a:ext cx="245725" cy="586900"/>
            </a:xfrm>
            <a:custGeom>
              <a:rect b="b" l="l" r="r" t="t"/>
              <a:pathLst>
                <a:path extrusionOk="0" h="23476" w="9829">
                  <a:moveTo>
                    <a:pt x="2146" y="0"/>
                  </a:moveTo>
                  <a:cubicBezTo>
                    <a:pt x="2146" y="2623"/>
                    <a:pt x="-1015" y="5499"/>
                    <a:pt x="439" y="7683"/>
                  </a:cubicBezTo>
                  <a:cubicBezTo>
                    <a:pt x="1603" y="9432"/>
                    <a:pt x="4823" y="8923"/>
                    <a:pt x="5988" y="10671"/>
                  </a:cubicBezTo>
                  <a:cubicBezTo>
                    <a:pt x="7543" y="13003"/>
                    <a:pt x="1018" y="16022"/>
                    <a:pt x="2573" y="18354"/>
                  </a:cubicBezTo>
                  <a:cubicBezTo>
                    <a:pt x="3209" y="19309"/>
                    <a:pt x="5033" y="18145"/>
                    <a:pt x="5988" y="18781"/>
                  </a:cubicBezTo>
                  <a:cubicBezTo>
                    <a:pt x="7670" y="19903"/>
                    <a:pt x="7807" y="23476"/>
                    <a:pt x="9829" y="23476"/>
                  </a:cubicBez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" name="Google Shape;240;p5"/>
          <p:cNvGrpSpPr/>
          <p:nvPr/>
        </p:nvGrpSpPr>
        <p:grpSpPr>
          <a:xfrm rot="5736718">
            <a:off x="3743685" y="1834477"/>
            <a:ext cx="273411" cy="1178733"/>
            <a:chOff x="2202325" y="1131150"/>
            <a:chExt cx="273385" cy="604153"/>
          </a:xfrm>
        </p:grpSpPr>
        <p:sp>
          <p:nvSpPr>
            <p:cNvPr id="241" name="Google Shape;241;p5"/>
            <p:cNvSpPr/>
            <p:nvPr/>
          </p:nvSpPr>
          <p:spPr>
            <a:xfrm>
              <a:off x="2202325" y="1175203"/>
              <a:ext cx="202750" cy="560100"/>
            </a:xfrm>
            <a:custGeom>
              <a:rect b="b" l="l" r="r" t="t"/>
              <a:pathLst>
                <a:path extrusionOk="0" h="22404" w="8110">
                  <a:moveTo>
                    <a:pt x="0" y="208"/>
                  </a:moveTo>
                  <a:cubicBezTo>
                    <a:pt x="2177" y="208"/>
                    <a:pt x="5875" y="-624"/>
                    <a:pt x="6403" y="1488"/>
                  </a:cubicBezTo>
                  <a:cubicBezTo>
                    <a:pt x="7007" y="3903"/>
                    <a:pt x="3674" y="5665"/>
                    <a:pt x="2561" y="7891"/>
                  </a:cubicBezTo>
                  <a:cubicBezTo>
                    <a:pt x="1388" y="10238"/>
                    <a:pt x="7046" y="11322"/>
                    <a:pt x="7683" y="13867"/>
                  </a:cubicBezTo>
                  <a:cubicBezTo>
                    <a:pt x="8340" y="16493"/>
                    <a:pt x="4630" y="21320"/>
                    <a:pt x="7256" y="21977"/>
                  </a:cubicBezTo>
                  <a:cubicBezTo>
                    <a:pt x="7719" y="22093"/>
                    <a:pt x="7683" y="22191"/>
                    <a:pt x="8110" y="22404"/>
                  </a:cubicBez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2229985" y="1131150"/>
              <a:ext cx="245725" cy="586900"/>
            </a:xfrm>
            <a:custGeom>
              <a:rect b="b" l="l" r="r" t="t"/>
              <a:pathLst>
                <a:path extrusionOk="0" h="23476" w="9829">
                  <a:moveTo>
                    <a:pt x="2146" y="0"/>
                  </a:moveTo>
                  <a:cubicBezTo>
                    <a:pt x="2146" y="2623"/>
                    <a:pt x="-1015" y="5499"/>
                    <a:pt x="439" y="7683"/>
                  </a:cubicBezTo>
                  <a:cubicBezTo>
                    <a:pt x="1603" y="9432"/>
                    <a:pt x="4823" y="8923"/>
                    <a:pt x="5988" y="10671"/>
                  </a:cubicBezTo>
                  <a:cubicBezTo>
                    <a:pt x="7543" y="13003"/>
                    <a:pt x="1018" y="16022"/>
                    <a:pt x="2573" y="18354"/>
                  </a:cubicBezTo>
                  <a:cubicBezTo>
                    <a:pt x="3209" y="19309"/>
                    <a:pt x="5033" y="18145"/>
                    <a:pt x="5988" y="18781"/>
                  </a:cubicBezTo>
                  <a:cubicBezTo>
                    <a:pt x="7670" y="19903"/>
                    <a:pt x="7807" y="23476"/>
                    <a:pt x="9829" y="23476"/>
                  </a:cubicBezTo>
                </a:path>
              </a:pathLst>
            </a:cu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6"/>
          <p:cNvGrpSpPr/>
          <p:nvPr/>
        </p:nvGrpSpPr>
        <p:grpSpPr>
          <a:xfrm>
            <a:off x="362853" y="213383"/>
            <a:ext cx="4257909" cy="3695385"/>
            <a:chOff x="1493950" y="1442965"/>
            <a:chExt cx="4619125" cy="3989835"/>
          </a:xfrm>
        </p:grpSpPr>
        <p:sp>
          <p:nvSpPr>
            <p:cNvPr id="248" name="Google Shape;248;p6"/>
            <p:cNvSpPr/>
            <p:nvPr/>
          </p:nvSpPr>
          <p:spPr>
            <a:xfrm rot="-6191013">
              <a:off x="3704018" y="1614031"/>
              <a:ext cx="1813907" cy="1844690"/>
            </a:xfrm>
            <a:prstGeom prst="pie">
              <a:avLst>
                <a:gd fmla="val 423141" name="adj1"/>
                <a:gd fmla="val 16200000" name="adj2"/>
              </a:avLst>
            </a:prstGeom>
            <a:solidFill>
              <a:srgbClr val="EAD1D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249;p6"/>
            <p:cNvGrpSpPr/>
            <p:nvPr/>
          </p:nvGrpSpPr>
          <p:grpSpPr>
            <a:xfrm>
              <a:off x="3581364" y="1853924"/>
              <a:ext cx="2509279" cy="913341"/>
              <a:chOff x="6781375" y="3204938"/>
              <a:chExt cx="1575092" cy="888637"/>
            </a:xfrm>
          </p:grpSpPr>
          <p:grpSp>
            <p:nvGrpSpPr>
              <p:cNvPr id="250" name="Google Shape;250;p6"/>
              <p:cNvGrpSpPr/>
              <p:nvPr/>
            </p:nvGrpSpPr>
            <p:grpSpPr>
              <a:xfrm>
                <a:off x="6856425" y="3224969"/>
                <a:ext cx="1425000" cy="848556"/>
                <a:chOff x="5027625" y="3377369"/>
                <a:chExt cx="1425000" cy="848556"/>
              </a:xfrm>
            </p:grpSpPr>
            <p:sp>
              <p:nvSpPr>
                <p:cNvPr id="251" name="Google Shape;251;p6"/>
                <p:cNvSpPr/>
                <p:nvPr/>
              </p:nvSpPr>
              <p:spPr>
                <a:xfrm>
                  <a:off x="5027625" y="3991025"/>
                  <a:ext cx="53400" cy="2349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6"/>
                <p:cNvSpPr/>
                <p:nvPr/>
              </p:nvSpPr>
              <p:spPr>
                <a:xfrm>
                  <a:off x="5103825" y="3991025"/>
                  <a:ext cx="53400" cy="2349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p6"/>
                <p:cNvSpPr/>
                <p:nvPr/>
              </p:nvSpPr>
              <p:spPr>
                <a:xfrm>
                  <a:off x="5256225" y="3991025"/>
                  <a:ext cx="53400" cy="2349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6"/>
                <p:cNvSpPr/>
                <p:nvPr/>
              </p:nvSpPr>
              <p:spPr>
                <a:xfrm>
                  <a:off x="5332425" y="3991025"/>
                  <a:ext cx="53400" cy="2349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6"/>
                <p:cNvSpPr/>
                <p:nvPr/>
              </p:nvSpPr>
              <p:spPr>
                <a:xfrm>
                  <a:off x="5408625" y="3991025"/>
                  <a:ext cx="53400" cy="2349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6"/>
                <p:cNvSpPr/>
                <p:nvPr/>
              </p:nvSpPr>
              <p:spPr>
                <a:xfrm>
                  <a:off x="5484825" y="3991025"/>
                  <a:ext cx="53400" cy="2349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p6"/>
                <p:cNvSpPr/>
                <p:nvPr/>
              </p:nvSpPr>
              <p:spPr>
                <a:xfrm>
                  <a:off x="5561025" y="3991025"/>
                  <a:ext cx="53400" cy="2349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p6"/>
                <p:cNvSpPr/>
                <p:nvPr/>
              </p:nvSpPr>
              <p:spPr>
                <a:xfrm>
                  <a:off x="5637225" y="3991025"/>
                  <a:ext cx="53400" cy="2349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259;p6"/>
                <p:cNvSpPr/>
                <p:nvPr/>
              </p:nvSpPr>
              <p:spPr>
                <a:xfrm>
                  <a:off x="5713425" y="3991025"/>
                  <a:ext cx="53400" cy="2349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p6"/>
                <p:cNvSpPr/>
                <p:nvPr/>
              </p:nvSpPr>
              <p:spPr>
                <a:xfrm>
                  <a:off x="5789625" y="3991025"/>
                  <a:ext cx="53400" cy="2349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6"/>
                <p:cNvSpPr/>
                <p:nvPr/>
              </p:nvSpPr>
              <p:spPr>
                <a:xfrm>
                  <a:off x="5865825" y="3991025"/>
                  <a:ext cx="53400" cy="2349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6"/>
                <p:cNvSpPr/>
                <p:nvPr/>
              </p:nvSpPr>
              <p:spPr>
                <a:xfrm>
                  <a:off x="6399225" y="3991025"/>
                  <a:ext cx="53400" cy="2349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6"/>
                <p:cNvSpPr/>
                <p:nvPr/>
              </p:nvSpPr>
              <p:spPr>
                <a:xfrm>
                  <a:off x="6323025" y="3991025"/>
                  <a:ext cx="53400" cy="2349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6"/>
                <p:cNvSpPr/>
                <p:nvPr/>
              </p:nvSpPr>
              <p:spPr>
                <a:xfrm>
                  <a:off x="6246825" y="3991025"/>
                  <a:ext cx="53400" cy="2349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6"/>
                <p:cNvSpPr/>
                <p:nvPr/>
              </p:nvSpPr>
              <p:spPr>
                <a:xfrm>
                  <a:off x="6170625" y="3991025"/>
                  <a:ext cx="53400" cy="2349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6"/>
                <p:cNvSpPr/>
                <p:nvPr/>
              </p:nvSpPr>
              <p:spPr>
                <a:xfrm>
                  <a:off x="6094425" y="3991025"/>
                  <a:ext cx="53400" cy="2349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6"/>
                <p:cNvSpPr/>
                <p:nvPr/>
              </p:nvSpPr>
              <p:spPr>
                <a:xfrm rot="5400000">
                  <a:off x="6069075" y="3660875"/>
                  <a:ext cx="53400" cy="1332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p6"/>
                <p:cNvSpPr/>
                <p:nvPr/>
              </p:nvSpPr>
              <p:spPr>
                <a:xfrm rot="5400000">
                  <a:off x="6069075" y="3584675"/>
                  <a:ext cx="53400" cy="1332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69;p6"/>
                <p:cNvSpPr/>
                <p:nvPr/>
              </p:nvSpPr>
              <p:spPr>
                <a:xfrm rot="5400000">
                  <a:off x="5916675" y="3660875"/>
                  <a:ext cx="53400" cy="1332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6"/>
                <p:cNvSpPr/>
                <p:nvPr/>
              </p:nvSpPr>
              <p:spPr>
                <a:xfrm rot="5400000">
                  <a:off x="6069075" y="3508475"/>
                  <a:ext cx="53400" cy="1332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6"/>
                <p:cNvSpPr/>
                <p:nvPr/>
              </p:nvSpPr>
              <p:spPr>
                <a:xfrm rot="5400000">
                  <a:off x="5916675" y="3584675"/>
                  <a:ext cx="53400" cy="1332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6"/>
                <p:cNvSpPr/>
                <p:nvPr/>
              </p:nvSpPr>
              <p:spPr>
                <a:xfrm rot="4361062">
                  <a:off x="6069075" y="3356084"/>
                  <a:ext cx="53421" cy="133222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6"/>
                <p:cNvSpPr/>
                <p:nvPr/>
              </p:nvSpPr>
              <p:spPr>
                <a:xfrm rot="5400000">
                  <a:off x="5916675" y="3508475"/>
                  <a:ext cx="53400" cy="133200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6"/>
                <p:cNvSpPr/>
                <p:nvPr/>
              </p:nvSpPr>
              <p:spPr>
                <a:xfrm rot="7357155">
                  <a:off x="5992835" y="3432208"/>
                  <a:ext cx="53427" cy="133315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6"/>
                <p:cNvSpPr/>
                <p:nvPr/>
              </p:nvSpPr>
              <p:spPr>
                <a:xfrm rot="9783175">
                  <a:off x="6002709" y="3961414"/>
                  <a:ext cx="73073" cy="204708"/>
                </a:xfrm>
                <a:prstGeom prst="rect">
                  <a:avLst/>
                </a:prstGeom>
                <a:solidFill>
                  <a:schemeClr val="lt2"/>
                </a:solidFill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6" name="Google Shape;276;p6"/>
              <p:cNvSpPr/>
              <p:nvPr/>
            </p:nvSpPr>
            <p:spPr>
              <a:xfrm>
                <a:off x="6781375" y="385867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>
                <a:off x="7009975" y="3858675"/>
                <a:ext cx="53400" cy="2349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7494975" y="3204938"/>
                <a:ext cx="861492" cy="627964"/>
              </a:xfrm>
              <a:custGeom>
                <a:rect b="b" l="l" r="r" t="t"/>
                <a:pathLst>
                  <a:path extrusionOk="0" h="27422" w="29026">
                    <a:moveTo>
                      <a:pt x="0" y="24941"/>
                    </a:moveTo>
                    <a:cubicBezTo>
                      <a:pt x="3315" y="25770"/>
                      <a:pt x="8349" y="28212"/>
                      <a:pt x="10244" y="25368"/>
                    </a:cubicBezTo>
                    <a:cubicBezTo>
                      <a:pt x="12185" y="22456"/>
                      <a:pt x="6398" y="19372"/>
                      <a:pt x="5549" y="15977"/>
                    </a:cubicBezTo>
                    <a:cubicBezTo>
                      <a:pt x="4171" y="10466"/>
                      <a:pt x="6871" y="2723"/>
                      <a:pt x="11952" y="184"/>
                    </a:cubicBezTo>
                    <a:cubicBezTo>
                      <a:pt x="13329" y="-504"/>
                      <a:pt x="15104" y="1369"/>
                      <a:pt x="15793" y="2745"/>
                    </a:cubicBezTo>
                    <a:cubicBezTo>
                      <a:pt x="17712" y="6581"/>
                      <a:pt x="18114" y="11388"/>
                      <a:pt x="17074" y="15550"/>
                    </a:cubicBezTo>
                    <a:cubicBezTo>
                      <a:pt x="16277" y="18737"/>
                      <a:pt x="13289" y="21754"/>
                      <a:pt x="14086" y="24941"/>
                    </a:cubicBezTo>
                    <a:cubicBezTo>
                      <a:pt x="15296" y="29780"/>
                      <a:pt x="24038" y="25794"/>
                      <a:pt x="29026" y="25794"/>
                    </a:cubicBezTo>
                  </a:path>
                </a:pathLst>
              </a:cu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79" name="Google Shape;279;p6"/>
              <p:cNvCxnSpPr>
                <a:endCxn id="276" idx="0"/>
              </p:cNvCxnSpPr>
              <p:nvPr/>
            </p:nvCxnSpPr>
            <p:spPr>
              <a:xfrm flipH="1">
                <a:off x="6808075" y="3822675"/>
                <a:ext cx="896700" cy="360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80" name="Google Shape;280;p6"/>
            <p:cNvSpPr/>
            <p:nvPr/>
          </p:nvSpPr>
          <p:spPr>
            <a:xfrm>
              <a:off x="2090050" y="2819249"/>
              <a:ext cx="4023025" cy="241493"/>
            </a:xfrm>
            <a:custGeom>
              <a:rect b="b" l="l" r="r" t="t"/>
              <a:pathLst>
                <a:path extrusionOk="0" h="15771" w="160921">
                  <a:moveTo>
                    <a:pt x="0" y="15771"/>
                  </a:moveTo>
                  <a:cubicBezTo>
                    <a:pt x="1169" y="9930"/>
                    <a:pt x="5746" y="666"/>
                    <a:pt x="11525" y="2112"/>
                  </a:cubicBezTo>
                  <a:cubicBezTo>
                    <a:pt x="20229" y="4289"/>
                    <a:pt x="26723" y="16666"/>
                    <a:pt x="35428" y="14490"/>
                  </a:cubicBezTo>
                  <a:cubicBezTo>
                    <a:pt x="37611" y="13944"/>
                    <a:pt x="37680" y="10532"/>
                    <a:pt x="39270" y="8941"/>
                  </a:cubicBezTo>
                  <a:cubicBezTo>
                    <a:pt x="42428" y="5781"/>
                    <a:pt x="45607" y="1915"/>
                    <a:pt x="49941" y="831"/>
                  </a:cubicBezTo>
                  <a:cubicBezTo>
                    <a:pt x="53213" y="13"/>
                    <a:pt x="56206" y="3503"/>
                    <a:pt x="58905" y="5527"/>
                  </a:cubicBezTo>
                  <a:cubicBezTo>
                    <a:pt x="63518" y="8986"/>
                    <a:pt x="69959" y="8823"/>
                    <a:pt x="75552" y="10222"/>
                  </a:cubicBezTo>
                  <a:cubicBezTo>
                    <a:pt x="84387" y="12432"/>
                    <a:pt x="94724" y="13868"/>
                    <a:pt x="102870" y="9795"/>
                  </a:cubicBezTo>
                  <a:cubicBezTo>
                    <a:pt x="108792" y="6834"/>
                    <a:pt x="113948" y="2011"/>
                    <a:pt x="120371" y="404"/>
                  </a:cubicBezTo>
                  <a:cubicBezTo>
                    <a:pt x="126833" y="-1213"/>
                    <a:pt x="133194" y="4254"/>
                    <a:pt x="139152" y="7234"/>
                  </a:cubicBezTo>
                  <a:cubicBezTo>
                    <a:pt x="145653" y="10486"/>
                    <a:pt x="154420" y="9204"/>
                    <a:pt x="160921" y="5953"/>
                  </a:cubicBez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048875" y="2186260"/>
              <a:ext cx="4023025" cy="957900"/>
            </a:xfrm>
            <a:custGeom>
              <a:rect b="b" l="l" r="r" t="t"/>
              <a:pathLst>
                <a:path extrusionOk="0" h="38316" w="160921">
                  <a:moveTo>
                    <a:pt x="0" y="26945"/>
                  </a:moveTo>
                  <a:cubicBezTo>
                    <a:pt x="5849" y="32794"/>
                    <a:pt x="14085" y="39666"/>
                    <a:pt x="22196" y="38043"/>
                  </a:cubicBezTo>
                  <a:cubicBezTo>
                    <a:pt x="29563" y="36569"/>
                    <a:pt x="32756" y="25857"/>
                    <a:pt x="40123" y="24384"/>
                  </a:cubicBezTo>
                  <a:cubicBezTo>
                    <a:pt x="47896" y="22829"/>
                    <a:pt x="55229" y="36466"/>
                    <a:pt x="62319" y="32921"/>
                  </a:cubicBezTo>
                  <a:cubicBezTo>
                    <a:pt x="68754" y="29703"/>
                    <a:pt x="66965" y="19041"/>
                    <a:pt x="71283" y="13286"/>
                  </a:cubicBezTo>
                  <a:cubicBezTo>
                    <a:pt x="76072" y="6904"/>
                    <a:pt x="83948" y="2473"/>
                    <a:pt x="91772" y="907"/>
                  </a:cubicBezTo>
                  <a:cubicBezTo>
                    <a:pt x="99023" y="-544"/>
                    <a:pt x="109103" y="-738"/>
                    <a:pt x="113541" y="5176"/>
                  </a:cubicBezTo>
                  <a:cubicBezTo>
                    <a:pt x="119500" y="13117"/>
                    <a:pt x="116714" y="29659"/>
                    <a:pt x="126346" y="32067"/>
                  </a:cubicBezTo>
                  <a:cubicBezTo>
                    <a:pt x="131365" y="33322"/>
                    <a:pt x="134951" y="26272"/>
                    <a:pt x="139578" y="23957"/>
                  </a:cubicBezTo>
                  <a:cubicBezTo>
                    <a:pt x="146185" y="20651"/>
                    <a:pt x="154313" y="21285"/>
                    <a:pt x="160921" y="17981"/>
                  </a:cubicBezTo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822320" y="2733828"/>
              <a:ext cx="85200" cy="2415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3936620" y="2733828"/>
              <a:ext cx="85200" cy="2415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4050920" y="2733828"/>
              <a:ext cx="85200" cy="2415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4165220" y="2733815"/>
              <a:ext cx="85200" cy="2415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4279520" y="2733828"/>
              <a:ext cx="85200" cy="2415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401608" y="2733828"/>
              <a:ext cx="85200" cy="2415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523695" y="2733828"/>
              <a:ext cx="85200" cy="2415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653570" y="2733828"/>
              <a:ext cx="85200" cy="2415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6"/>
            <p:cNvSpPr txBox="1"/>
            <p:nvPr/>
          </p:nvSpPr>
          <p:spPr>
            <a:xfrm>
              <a:off x="1493950" y="3372100"/>
              <a:ext cx="1898400" cy="20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7F6000"/>
                  </a:solidFill>
                  <a:latin typeface="Arial"/>
                  <a:ea typeface="Arial"/>
                  <a:cs typeface="Arial"/>
                  <a:sym typeface="Arial"/>
                </a:rPr>
                <a:t>(8) gRNA forms a complementary RNA/DNA hybrid with the viral DNA. This induces snipping at a specific nucleotide position. </a:t>
              </a:r>
              <a:endParaRPr b="0" i="0" sz="14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91" name="Google Shape;291;p6"/>
          <p:cNvCxnSpPr/>
          <p:nvPr/>
        </p:nvCxnSpPr>
        <p:spPr>
          <a:xfrm>
            <a:off x="3542825" y="1643350"/>
            <a:ext cx="1718100" cy="885600"/>
          </a:xfrm>
          <a:prstGeom prst="straightConnector1">
            <a:avLst/>
          </a:prstGeom>
          <a:noFill/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2" name="Google Shape;292;p6"/>
          <p:cNvSpPr/>
          <p:nvPr/>
        </p:nvSpPr>
        <p:spPr>
          <a:xfrm>
            <a:off x="4759350" y="2742244"/>
            <a:ext cx="1856775" cy="326000"/>
          </a:xfrm>
          <a:custGeom>
            <a:rect b="b" l="l" r="r" t="t"/>
            <a:pathLst>
              <a:path extrusionOk="0" h="13040" w="74271">
                <a:moveTo>
                  <a:pt x="0" y="7693"/>
                </a:moveTo>
                <a:cubicBezTo>
                  <a:pt x="1730" y="2498"/>
                  <a:pt x="10185" y="-1854"/>
                  <a:pt x="14939" y="863"/>
                </a:cubicBezTo>
                <a:cubicBezTo>
                  <a:pt x="20870" y="4253"/>
                  <a:pt x="24888" y="11475"/>
                  <a:pt x="31586" y="12815"/>
                </a:cubicBezTo>
                <a:cubicBezTo>
                  <a:pt x="39948" y="14487"/>
                  <a:pt x="46363" y="3785"/>
                  <a:pt x="54636" y="1717"/>
                </a:cubicBezTo>
                <a:cubicBezTo>
                  <a:pt x="57722" y="945"/>
                  <a:pt x="61777" y="1174"/>
                  <a:pt x="64026" y="3424"/>
                </a:cubicBezTo>
                <a:cubicBezTo>
                  <a:pt x="67233" y="6634"/>
                  <a:pt x="69733" y="12388"/>
                  <a:pt x="74271" y="12388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6"/>
          <p:cNvSpPr/>
          <p:nvPr/>
        </p:nvSpPr>
        <p:spPr>
          <a:xfrm>
            <a:off x="4759350" y="2731825"/>
            <a:ext cx="1878125" cy="321250"/>
          </a:xfrm>
          <a:custGeom>
            <a:rect b="b" l="l" r="r" t="t"/>
            <a:pathLst>
              <a:path extrusionOk="0" h="12850" w="75125">
                <a:moveTo>
                  <a:pt x="0" y="0"/>
                </a:moveTo>
                <a:cubicBezTo>
                  <a:pt x="3417" y="855"/>
                  <a:pt x="4766" y="5191"/>
                  <a:pt x="7256" y="7683"/>
                </a:cubicBezTo>
                <a:cubicBezTo>
                  <a:pt x="9578" y="10007"/>
                  <a:pt x="13426" y="10026"/>
                  <a:pt x="16647" y="10671"/>
                </a:cubicBezTo>
                <a:cubicBezTo>
                  <a:pt x="23161" y="11974"/>
                  <a:pt x="29729" y="6163"/>
                  <a:pt x="36281" y="7256"/>
                </a:cubicBezTo>
                <a:cubicBezTo>
                  <a:pt x="44731" y="8665"/>
                  <a:pt x="53155" y="14457"/>
                  <a:pt x="61465" y="12378"/>
                </a:cubicBezTo>
                <a:cubicBezTo>
                  <a:pt x="66343" y="11158"/>
                  <a:pt x="70096" y="5976"/>
                  <a:pt x="75125" y="5976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6"/>
          <p:cNvSpPr/>
          <p:nvPr/>
        </p:nvSpPr>
        <p:spPr>
          <a:xfrm>
            <a:off x="6893575" y="2913225"/>
            <a:ext cx="1429925" cy="341475"/>
          </a:xfrm>
          <a:custGeom>
            <a:rect b="b" l="l" r="r" t="t"/>
            <a:pathLst>
              <a:path extrusionOk="0" h="13659" w="57197">
                <a:moveTo>
                  <a:pt x="0" y="0"/>
                </a:moveTo>
                <a:cubicBezTo>
                  <a:pt x="7149" y="0"/>
                  <a:pt x="11418" y="9363"/>
                  <a:pt x="18354" y="11098"/>
                </a:cubicBezTo>
                <a:cubicBezTo>
                  <a:pt x="27098" y="13285"/>
                  <a:pt x="36075" y="3362"/>
                  <a:pt x="44819" y="5549"/>
                </a:cubicBezTo>
                <a:cubicBezTo>
                  <a:pt x="49604" y="6746"/>
                  <a:pt x="52264" y="13659"/>
                  <a:pt x="57197" y="13659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6"/>
          <p:cNvSpPr/>
          <p:nvPr/>
        </p:nvSpPr>
        <p:spPr>
          <a:xfrm>
            <a:off x="6872225" y="2932479"/>
            <a:ext cx="1504625" cy="262850"/>
          </a:xfrm>
          <a:custGeom>
            <a:rect b="b" l="l" r="r" t="t"/>
            <a:pathLst>
              <a:path extrusionOk="0" h="10514" w="60185">
                <a:moveTo>
                  <a:pt x="0" y="6913"/>
                </a:moveTo>
                <a:cubicBezTo>
                  <a:pt x="4774" y="2143"/>
                  <a:pt x="12660" y="-1123"/>
                  <a:pt x="19208" y="511"/>
                </a:cubicBezTo>
                <a:cubicBezTo>
                  <a:pt x="26123" y="2237"/>
                  <a:pt x="31502" y="8172"/>
                  <a:pt x="38416" y="9901"/>
                </a:cubicBezTo>
                <a:cubicBezTo>
                  <a:pt x="45461" y="11663"/>
                  <a:pt x="52923" y="9048"/>
                  <a:pt x="60185" y="9048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6"/>
          <p:cNvSpPr txBox="1"/>
          <p:nvPr/>
        </p:nvSpPr>
        <p:spPr>
          <a:xfrm>
            <a:off x="5707575" y="3532150"/>
            <a:ext cx="1931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7F6000"/>
                </a:solidFill>
                <a:latin typeface="Arial"/>
                <a:ea typeface="Arial"/>
                <a:cs typeface="Arial"/>
                <a:sym typeface="Arial"/>
              </a:rPr>
              <a:t>(9) Viral DNA has now been degraded and can no longer infect the host cell</a:t>
            </a:r>
            <a:endParaRPr b="0" i="0" sz="1400" u="none" cap="none" strike="noStrike">
              <a:solidFill>
                <a:srgbClr val="7F6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2B70">
            <a:alpha val="63921"/>
          </a:srgbClr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latin typeface="Lobster"/>
                <a:ea typeface="Lobster"/>
                <a:cs typeface="Lobster"/>
                <a:sym typeface="Lobster"/>
              </a:rPr>
              <a:t>Using CRISPR cas9 in Genome Editing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02" name="Google Shape;302;p7"/>
          <p:cNvSpPr txBox="1"/>
          <p:nvPr>
            <p:ph idx="1" type="body"/>
          </p:nvPr>
        </p:nvSpPr>
        <p:spPr>
          <a:xfrm>
            <a:off x="311700" y="1000075"/>
            <a:ext cx="4260300" cy="38445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Since the genetic code is universal (the same in all organisms) CRISPR cas9 can be used to target specific genes/nucleotides in other animals producing: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Knockout genes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Silence gene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Insert genes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●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Alter/repair genes  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3" name="Google Shape;3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2400" y="1593975"/>
            <a:ext cx="4267200" cy="25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2B70">
            <a:alpha val="63921"/>
          </a:srgbClr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latin typeface="Lobster"/>
                <a:ea typeface="Lobster"/>
                <a:cs typeface="Lobster"/>
                <a:sym typeface="Lobster"/>
              </a:rPr>
              <a:t>Steps for using CRISPR cas9 in genome editing 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309" name="Google Shape;309;p8"/>
          <p:cNvSpPr txBox="1"/>
          <p:nvPr>
            <p:ph idx="1" type="body"/>
          </p:nvPr>
        </p:nvSpPr>
        <p:spPr>
          <a:xfrm>
            <a:off x="845100" y="1685875"/>
            <a:ext cx="1950600" cy="19452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0419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AutoNum type="arabicPeriod"/>
            </a:pPr>
            <a:r>
              <a:rPr lang="en-GB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Scientists identify the target gene they want to remove and build a </a:t>
            </a:r>
            <a:r>
              <a:rPr lang="en-GB" sz="170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synthetic guide RNA</a:t>
            </a:r>
            <a:r>
              <a:rPr lang="en-GB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its related CAS9 enzyme complex.  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10" name="Google Shape;310;p8"/>
          <p:cNvCxnSpPr/>
          <p:nvPr/>
        </p:nvCxnSpPr>
        <p:spPr>
          <a:xfrm>
            <a:off x="2797300" y="2652475"/>
            <a:ext cx="684300" cy="120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1" name="Google Shape;311;p8"/>
          <p:cNvSpPr txBox="1"/>
          <p:nvPr>
            <p:ph idx="1" type="body"/>
          </p:nvPr>
        </p:nvSpPr>
        <p:spPr>
          <a:xfrm>
            <a:off x="3512100" y="1685875"/>
            <a:ext cx="1950600" cy="19452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89030"/>
              <a:buNone/>
            </a:pPr>
            <a:r>
              <a:rPr lang="en-GB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Cas9 complex identifies the </a:t>
            </a:r>
            <a:r>
              <a:rPr lang="en-GB" sz="170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target DNA</a:t>
            </a:r>
            <a:r>
              <a:rPr lang="en-GB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snips both strands of target DNA 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312" name="Google Shape;312;p8"/>
          <p:cNvCxnSpPr>
            <a:endCxn id="313" idx="1"/>
          </p:cNvCxnSpPr>
          <p:nvPr/>
        </p:nvCxnSpPr>
        <p:spPr>
          <a:xfrm flipH="1" rot="10800000">
            <a:off x="5437900" y="1914125"/>
            <a:ext cx="688200" cy="3633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4" name="Google Shape;314;p8"/>
          <p:cNvCxnSpPr>
            <a:endCxn id="315" idx="1"/>
          </p:cNvCxnSpPr>
          <p:nvPr/>
        </p:nvCxnSpPr>
        <p:spPr>
          <a:xfrm>
            <a:off x="5462800" y="3171150"/>
            <a:ext cx="663300" cy="8883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3" name="Google Shape;313;p8"/>
          <p:cNvSpPr txBox="1"/>
          <p:nvPr>
            <p:ph idx="1" type="body"/>
          </p:nvPr>
        </p:nvSpPr>
        <p:spPr>
          <a:xfrm>
            <a:off x="6126100" y="941525"/>
            <a:ext cx="1950600" cy="19452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96885"/>
              <a:buNone/>
            </a:pPr>
            <a:r>
              <a:rPr lang="en-GB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Scientists </a:t>
            </a:r>
            <a:r>
              <a:rPr lang="en-GB" sz="1700">
                <a:solidFill>
                  <a:schemeClr val="dk1"/>
                </a:solidFill>
                <a:highlight>
                  <a:srgbClr val="00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insert</a:t>
            </a:r>
            <a:r>
              <a:rPr lang="en-GB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replacement gene/nucleotides and cells natural DNA repair mechanisms insert additions into the genome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5" name="Google Shape;315;p8"/>
          <p:cNvSpPr txBox="1"/>
          <p:nvPr>
            <p:ph idx="1" type="body"/>
          </p:nvPr>
        </p:nvSpPr>
        <p:spPr>
          <a:xfrm>
            <a:off x="6126100" y="3086850"/>
            <a:ext cx="1950600" cy="1945200"/>
          </a:xfrm>
          <a:prstGeom prst="rect">
            <a:avLst/>
          </a:prstGeom>
          <a:solidFill>
            <a:srgbClr val="CCCCCC">
              <a:alpha val="49019"/>
            </a:srgbClr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96885"/>
              <a:buNone/>
            </a:pPr>
            <a:r>
              <a:rPr lang="en-GB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Cell induces  DNA repair mechanisms which add nucleotides causing mutations that </a:t>
            </a:r>
            <a:r>
              <a:rPr lang="en-GB" sz="1700">
                <a:solidFill>
                  <a:schemeClr val="dk1"/>
                </a:solidFill>
                <a:highlight>
                  <a:srgbClr val="00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disable</a:t>
            </a:r>
            <a:r>
              <a:rPr lang="en-GB" sz="1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gene (knockout)  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Brittney Downer</dc:creator>
</cp:coreProperties>
</file>