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y="6858000" cx="12192000"/>
  <p:notesSz cx="6797675" cy="9926625"/>
  <p:embeddedFontLst>
    <p:embeddedFont>
      <p:font typeface="Questrial"/>
      <p:regular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8" roundtripDataSignature="AMtx7mixuOyt+UkkI719C5j1/DtZJFGE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font" Target="fonts/Questrial-regular.fntdata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38" Type="http://customschemas.google.com/relationships/presentationmetadata" Target="meta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A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" name="Google Shape;62;p1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" name="Google Shape;128;p8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p9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p10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148f1ccca_0_0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g8148f1ccca_0_0:notes"/>
          <p:cNvSpPr txBox="1"/>
          <p:nvPr>
            <p:ph idx="1" type="body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g8148f1ccca_0_0:notes"/>
          <p:cNvSpPr txBox="1"/>
          <p:nvPr>
            <p:ph idx="12" type="sldNum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p11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p12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p13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4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p14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4" name="Google Shape;194;p15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1" name="Google Shape;201;p16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" name="Google Shape;70;p2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7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p17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8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5" name="Google Shape;215;p18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9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2" name="Google Shape;222;p19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0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8" name="Google Shape;228;p20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1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4" name="Google Shape;234;p21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2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0" name="Google Shape;240;p22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8" name="Google Shape;248;p23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4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0" name="Google Shape;260;p24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0" name="Google Shape;270;p25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6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7" name="Google Shape;277;p26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" name="Google Shape;75;p4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7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5" name="Google Shape;285;p27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813ea91bd7_0_195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g813ea91bd7_0_195:notes"/>
          <p:cNvSpPr txBox="1"/>
          <p:nvPr>
            <p:ph idx="1" type="body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2" name="Google Shape;292;g813ea91bd7_0_195:notes"/>
          <p:cNvSpPr txBox="1"/>
          <p:nvPr>
            <p:ph idx="12" type="sldNum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215badd8f5_0_53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1215badd8f5_0_53:notes"/>
          <p:cNvSpPr txBox="1"/>
          <p:nvPr>
            <p:ph idx="1" type="body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g1215badd8f5_0_53:notes"/>
          <p:cNvSpPr txBox="1"/>
          <p:nvPr>
            <p:ph idx="12" type="sldNum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" name="Google Shape;81;p5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13ea91bd7_0_1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g813ea91bd7_0_1:notes"/>
          <p:cNvSpPr txBox="1"/>
          <p:nvPr>
            <p:ph idx="1" type="body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" name="Google Shape;91;g813ea91bd7_0_1:notes"/>
          <p:cNvSpPr txBox="1"/>
          <p:nvPr>
            <p:ph idx="12" type="sldNum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13ea91bd7_0_14:notes"/>
          <p:cNvSpPr/>
          <p:nvPr>
            <p:ph idx="2" type="sldImg"/>
          </p:nvPr>
        </p:nvSpPr>
        <p:spPr>
          <a:xfrm>
            <a:off x="1133169" y="744497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g813ea91bd7_0_14:notes"/>
          <p:cNvSpPr txBox="1"/>
          <p:nvPr>
            <p:ph idx="1" type="body"/>
          </p:nvPr>
        </p:nvSpPr>
        <p:spPr>
          <a:xfrm>
            <a:off x="679768" y="4715147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13ea91bd7_0_105:notes"/>
          <p:cNvSpPr/>
          <p:nvPr>
            <p:ph idx="2" type="sldImg"/>
          </p:nvPr>
        </p:nvSpPr>
        <p:spPr>
          <a:xfrm>
            <a:off x="1133169" y="744497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813ea91bd7_0_105:notes"/>
          <p:cNvSpPr txBox="1"/>
          <p:nvPr>
            <p:ph idx="1" type="body"/>
          </p:nvPr>
        </p:nvSpPr>
        <p:spPr>
          <a:xfrm>
            <a:off x="679768" y="4715147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" name="Google Shape;113;p6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" name="Google Shape;120;p7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215badd8f5_0_4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5" name="Google Shape;15;g1215badd8f5_0_4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6" name="Google Shape;16;g1215badd8f5_0_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215badd8f5_0_39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g1215badd8f5_0_39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1" name="Google Shape;51;g1215badd8f5_0_3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215badd8f5_0_4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215badd8f5_0_4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g1215badd8f5_0_4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g1215badd8f5_0_4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g1215badd8f5_0_4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g1215badd8f5_0_4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1215badd8f5_0_8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g1215badd8f5_0_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215badd8f5_0_1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2" name="Google Shape;22;g1215badd8f5_0_1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3" name="Google Shape;23;g1215badd8f5_0_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1215badd8f5_0_1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6" name="Google Shape;26;g1215badd8f5_0_1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7" name="Google Shape;27;g1215badd8f5_0_1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8" name="Google Shape;28;g1215badd8f5_0_1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1215badd8f5_0_2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1" name="Google Shape;31;g1215badd8f5_0_2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215badd8f5_0_23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4" name="Google Shape;34;g1215badd8f5_0_23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5" name="Google Shape;35;g1215badd8f5_0_2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1215badd8f5_0_27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8" name="Google Shape;38;g1215badd8f5_0_2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215badd8f5_0_3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g1215badd8f5_0_30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2" name="Google Shape;42;g1215badd8f5_0_30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3" name="Google Shape;43;g1215badd8f5_0_30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4" name="Google Shape;44;g1215badd8f5_0_3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215badd8f5_0_36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7" name="Google Shape;47;g1215badd8f5_0_3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215badd8f5_0_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g1215badd8f5_0_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92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g1215badd8f5_0_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gif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gif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"/>
          <p:cNvSpPr txBox="1"/>
          <p:nvPr>
            <p:ph type="title"/>
          </p:nvPr>
        </p:nvSpPr>
        <p:spPr>
          <a:xfrm>
            <a:off x="221700" y="902950"/>
            <a:ext cx="11736300" cy="2703900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100">
                <a:latin typeface="Calibri"/>
                <a:ea typeface="Calibri"/>
                <a:cs typeface="Calibri"/>
                <a:sym typeface="Calibri"/>
              </a:rPr>
              <a:t>To understand the location, inputs, outputs of the three stages of respiration. 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100">
                <a:latin typeface="Calibri"/>
                <a:ea typeface="Calibri"/>
                <a:cs typeface="Calibri"/>
                <a:sym typeface="Calibri"/>
              </a:rPr>
              <a:t>I can: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-"/>
            </a:pPr>
            <a:r>
              <a:rPr lang="en-AU" sz="2100">
                <a:latin typeface="Calibri"/>
                <a:ea typeface="Calibri"/>
                <a:cs typeface="Calibri"/>
                <a:sym typeface="Calibri"/>
              </a:rPr>
              <a:t>List the location, inputs and outputs of glycolysis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-"/>
            </a:pPr>
            <a:r>
              <a:rPr lang="en-AU" sz="2100">
                <a:latin typeface="Calibri"/>
                <a:ea typeface="Calibri"/>
                <a:cs typeface="Calibri"/>
                <a:sym typeface="Calibri"/>
              </a:rPr>
              <a:t>List location, inputs and outputs of krebs cycle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-"/>
            </a:pPr>
            <a:r>
              <a:rPr lang="en-AU" sz="2100">
                <a:latin typeface="Calibri"/>
                <a:ea typeface="Calibri"/>
                <a:cs typeface="Calibri"/>
                <a:sym typeface="Calibri"/>
              </a:rPr>
              <a:t>List location, inputs and outputs of the Electron Transport chain</a:t>
            </a:r>
            <a:endParaRPr b="1" sz="4200"/>
          </a:p>
        </p:txBody>
      </p:sp>
      <p:sp>
        <p:nvSpPr>
          <p:cNvPr id="65" name="Google Shape;65;p1"/>
          <p:cNvSpPr/>
          <p:nvPr/>
        </p:nvSpPr>
        <p:spPr>
          <a:xfrm>
            <a:off x="0" y="6071100"/>
            <a:ext cx="5253900" cy="78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the main inputs, outputs and locations of glycolysis, Krebs Cycle and electron transport chain including ATP yield (details of biochemical pathway mechanisms are not required)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"/>
          <p:cNvSpPr txBox="1"/>
          <p:nvPr/>
        </p:nvSpPr>
        <p:spPr>
          <a:xfrm>
            <a:off x="134250" y="67750"/>
            <a:ext cx="447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AU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Unit 3: AoS2- </a:t>
            </a:r>
            <a:r>
              <a:rPr lang="en-AU">
                <a:latin typeface="Calibri"/>
                <a:ea typeface="Calibri"/>
                <a:cs typeface="Calibri"/>
                <a:sym typeface="Calibri"/>
              </a:rPr>
              <a:t>Aerobic Respiration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" name="Google Shape;67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3900" y="3606850"/>
            <a:ext cx="7312351" cy="270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"/>
          <p:cNvSpPr txBox="1"/>
          <p:nvPr>
            <p:ph type="title"/>
          </p:nvPr>
        </p:nvSpPr>
        <p:spPr>
          <a:xfrm>
            <a:off x="838200" y="365126"/>
            <a:ext cx="10515600" cy="1241606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n-AU" sz="4800">
                <a:latin typeface="Calibri"/>
                <a:ea typeface="Calibri"/>
                <a:cs typeface="Calibri"/>
                <a:sym typeface="Calibri"/>
              </a:rPr>
              <a:t>WHY NOT JUST USE GLUCOSE?</a:t>
            </a:r>
            <a:endParaRPr b="1"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8"/>
          <p:cNvSpPr txBox="1"/>
          <p:nvPr>
            <p:ph idx="1" type="body"/>
          </p:nvPr>
        </p:nvSpPr>
        <p:spPr>
          <a:xfrm>
            <a:off x="3719648" y="2335076"/>
            <a:ext cx="4752703" cy="3086009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Cells need an immediate source of energy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Too much energy – around 3000 kJ per mole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/>
          <p:nvPr>
            <p:ph type="title"/>
          </p:nvPr>
        </p:nvSpPr>
        <p:spPr>
          <a:xfrm>
            <a:off x="838200" y="365126"/>
            <a:ext cx="10515600" cy="1241606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n-AU" sz="4800">
                <a:latin typeface="Calibri"/>
                <a:ea typeface="Calibri"/>
                <a:cs typeface="Calibri"/>
                <a:sym typeface="Calibri"/>
              </a:rPr>
              <a:t>THREE STAGES OF AEROBIC RESPIRATION</a:t>
            </a:r>
            <a:endParaRPr b="1"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9"/>
          <p:cNvSpPr txBox="1"/>
          <p:nvPr>
            <p:ph idx="1" type="body"/>
          </p:nvPr>
        </p:nvSpPr>
        <p:spPr>
          <a:xfrm>
            <a:off x="3719648" y="1959430"/>
            <a:ext cx="4752703" cy="4402182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AU"/>
              <a:t>Glycolysis – occurs in the cytosol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AU"/>
              <a:t>Krebs Cycle – occurs in the mitochondrial matrix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AU"/>
              <a:t>Electron transport chain – occurs in the mitochondrial membrane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"/>
          <p:cNvSpPr txBox="1"/>
          <p:nvPr>
            <p:ph type="title"/>
          </p:nvPr>
        </p:nvSpPr>
        <p:spPr>
          <a:xfrm>
            <a:off x="838200" y="365126"/>
            <a:ext cx="10515600" cy="1241606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n-AU" sz="4800">
                <a:latin typeface="Calibri"/>
                <a:ea typeface="Calibri"/>
                <a:cs typeface="Calibri"/>
                <a:sym typeface="Calibri"/>
              </a:rPr>
              <a:t>THE MIGHTY MITOCHONDRIA</a:t>
            </a:r>
            <a:endParaRPr b="1" baseline="30000"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0"/>
          <p:cNvSpPr txBox="1"/>
          <p:nvPr>
            <p:ph idx="1" type="body"/>
          </p:nvPr>
        </p:nvSpPr>
        <p:spPr>
          <a:xfrm>
            <a:off x="838199" y="1982378"/>
            <a:ext cx="5614851" cy="4300856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Membrane-bound organelle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Only found in eukaryotes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Theorised to have originated from a symbiotic relationship between prokaryotic cells</a:t>
            </a:r>
            <a:endParaRPr/>
          </a:p>
        </p:txBody>
      </p:sp>
      <p:pic>
        <p:nvPicPr>
          <p:cNvPr descr="Image result for sad mitochondria" id="144" name="Google Shape;14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52944" y="1982378"/>
            <a:ext cx="4300856" cy="430085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148f1ccca_0_0"/>
          <p:cNvSpPr txBox="1"/>
          <p:nvPr>
            <p:ph type="title"/>
          </p:nvPr>
        </p:nvSpPr>
        <p:spPr>
          <a:xfrm>
            <a:off x="838200" y="382751"/>
            <a:ext cx="10515600" cy="1241700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n-AU" sz="4800">
                <a:latin typeface="Calibri"/>
                <a:ea typeface="Calibri"/>
                <a:cs typeface="Calibri"/>
                <a:sym typeface="Calibri"/>
              </a:rPr>
              <a:t>THE ENDOSYMBIOSIS THEORY</a:t>
            </a:r>
            <a:endParaRPr b="1"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n-AU" sz="2400"/>
              <a:t>What evidence can you see that’s similar to bacteria?</a:t>
            </a:r>
            <a:endParaRPr b="1" sz="2400"/>
          </a:p>
        </p:txBody>
      </p:sp>
      <p:pic>
        <p:nvPicPr>
          <p:cNvPr id="151" name="Google Shape;151;g8148f1ccca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1025" y="1624451"/>
            <a:ext cx="7717184" cy="4928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"/>
          <p:cNvSpPr txBox="1"/>
          <p:nvPr>
            <p:ph type="title"/>
          </p:nvPr>
        </p:nvSpPr>
        <p:spPr>
          <a:xfrm>
            <a:off x="838200" y="365126"/>
            <a:ext cx="10515600" cy="1241606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n-AU" sz="4800">
                <a:latin typeface="Calibri"/>
                <a:ea typeface="Calibri"/>
                <a:cs typeface="Calibri"/>
                <a:sym typeface="Calibri"/>
              </a:rPr>
              <a:t>THE ENDOSYMBIOSIS THEORY</a:t>
            </a:r>
            <a:endParaRPr b="1" baseline="30000" sz="4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endosymbiotic theory" id="157" name="Google Shape;157;p11"/>
          <p:cNvPicPr preferRelativeResize="0"/>
          <p:nvPr/>
        </p:nvPicPr>
        <p:blipFill rotWithShape="1">
          <a:blip r:embed="rId3">
            <a:alphaModFix/>
          </a:blip>
          <a:srcRect b="4805" l="0" r="0" t="0"/>
          <a:stretch/>
        </p:blipFill>
        <p:spPr>
          <a:xfrm>
            <a:off x="1414054" y="1734866"/>
            <a:ext cx="9363891" cy="495339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2"/>
          <p:cNvPicPr preferRelativeResize="0"/>
          <p:nvPr/>
        </p:nvPicPr>
        <p:blipFill rotWithShape="1">
          <a:blip r:embed="rId3">
            <a:alphaModFix/>
          </a:blip>
          <a:srcRect b="20982" l="30255" r="25266" t="19195"/>
          <a:stretch/>
        </p:blipFill>
        <p:spPr>
          <a:xfrm>
            <a:off x="1972490" y="209006"/>
            <a:ext cx="8569235" cy="6480122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/>
          <p:nvPr>
            <p:ph type="title"/>
          </p:nvPr>
        </p:nvSpPr>
        <p:spPr>
          <a:xfrm>
            <a:off x="903514" y="482692"/>
            <a:ext cx="10515600" cy="1241606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n-AU" sz="4800">
                <a:latin typeface="Calibri"/>
                <a:ea typeface="Calibri"/>
                <a:cs typeface="Calibri"/>
                <a:sym typeface="Calibri"/>
              </a:rPr>
              <a:t>STAGE 1: GLYCOLYSIS</a:t>
            </a:r>
            <a:endParaRPr b="1" baseline="30000"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3"/>
          <p:cNvSpPr txBox="1"/>
          <p:nvPr>
            <p:ph idx="1" type="body"/>
          </p:nvPr>
        </p:nvSpPr>
        <p:spPr>
          <a:xfrm>
            <a:off x="903514" y="1904682"/>
            <a:ext cx="10515600" cy="4516955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 u="sng"/>
              <a:t>Occurs in the </a:t>
            </a:r>
            <a:r>
              <a:rPr b="1" lang="en-AU" u="sng"/>
              <a:t>cytosol</a:t>
            </a:r>
            <a:endParaRPr u="sng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 u="sng"/>
              <a:t>Glucose is split into two </a:t>
            </a:r>
            <a:r>
              <a:rPr b="1" lang="en-AU" u="sng"/>
              <a:t>pyruvate</a:t>
            </a:r>
            <a:r>
              <a:rPr lang="en-AU" u="sng"/>
              <a:t> molecules, which are used in the next stage</a:t>
            </a:r>
            <a:endParaRPr u="sng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 u="sng"/>
              <a:t>Does not require oxygen</a:t>
            </a:r>
            <a:endParaRPr u="sng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 u="sng"/>
              <a:t>Produces two molecules of ATP</a:t>
            </a:r>
            <a:endParaRPr u="sng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"/>
          <p:cNvSpPr/>
          <p:nvPr/>
        </p:nvSpPr>
        <p:spPr>
          <a:xfrm>
            <a:off x="2486662" y="3524232"/>
            <a:ext cx="3122690" cy="1963781"/>
          </a:xfrm>
          <a:prstGeom prst="irregularSeal1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4"/>
          <p:cNvSpPr txBox="1"/>
          <p:nvPr/>
        </p:nvSpPr>
        <p:spPr>
          <a:xfrm>
            <a:off x="2907730" y="908636"/>
            <a:ext cx="2280557" cy="1022078"/>
          </a:xfrm>
          <a:prstGeom prst="rect">
            <a:avLst/>
          </a:prstGeom>
          <a:solidFill>
            <a:srgbClr val="00B050">
              <a:alpha val="6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="0" baseline="-25000" i="0" lang="en-A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0" i="0" lang="en-A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="0" baseline="-25000" i="0" lang="en-A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b="0" i="0" lang="en-A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0" baseline="-25000" i="0" lang="en-A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baseline="-2500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4"/>
          <p:cNvSpPr txBox="1"/>
          <p:nvPr/>
        </p:nvSpPr>
        <p:spPr>
          <a:xfrm>
            <a:off x="566725" y="2502154"/>
            <a:ext cx="2080260" cy="1022078"/>
          </a:xfrm>
          <a:prstGeom prst="rect">
            <a:avLst/>
          </a:prstGeom>
          <a:solidFill>
            <a:srgbClr val="00B0F0">
              <a:alpha val="6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Pyruvate</a:t>
            </a:r>
            <a:endParaRPr b="0" baseline="3000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4"/>
          <p:cNvSpPr/>
          <p:nvPr/>
        </p:nvSpPr>
        <p:spPr>
          <a:xfrm rot="8341407">
            <a:off x="2113333" y="1974659"/>
            <a:ext cx="1234153" cy="51718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4"/>
          <p:cNvSpPr txBox="1"/>
          <p:nvPr/>
        </p:nvSpPr>
        <p:spPr>
          <a:xfrm>
            <a:off x="566725" y="314327"/>
            <a:ext cx="2080260" cy="1022078"/>
          </a:xfrm>
          <a:prstGeom prst="rect">
            <a:avLst/>
          </a:prstGeom>
          <a:solidFill>
            <a:srgbClr val="00B0F0">
              <a:alpha val="6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Pyruvate</a:t>
            </a:r>
            <a:endParaRPr b="0" baseline="3000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4"/>
          <p:cNvSpPr/>
          <p:nvPr/>
        </p:nvSpPr>
        <p:spPr>
          <a:xfrm flipH="1" rot="2286292">
            <a:off x="2249790" y="823585"/>
            <a:ext cx="851761" cy="51718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4"/>
          <p:cNvSpPr/>
          <p:nvPr/>
        </p:nvSpPr>
        <p:spPr>
          <a:xfrm rot="5400000">
            <a:off x="2965528" y="2680684"/>
            <a:ext cx="2164958" cy="66501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4"/>
          <p:cNvSpPr txBox="1"/>
          <p:nvPr/>
        </p:nvSpPr>
        <p:spPr>
          <a:xfrm>
            <a:off x="3007877" y="4016198"/>
            <a:ext cx="2080260" cy="10220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</a:t>
            </a:r>
            <a:endParaRPr b="0" baseline="3000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4"/>
          <p:cNvSpPr/>
          <p:nvPr/>
        </p:nvSpPr>
        <p:spPr>
          <a:xfrm rot="8341407">
            <a:off x="2290653" y="5121509"/>
            <a:ext cx="1234153" cy="51718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4"/>
          <p:cNvSpPr/>
          <p:nvPr/>
        </p:nvSpPr>
        <p:spPr>
          <a:xfrm flipH="1" rot="-8341407">
            <a:off x="4571211" y="5022270"/>
            <a:ext cx="1234153" cy="51718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4"/>
          <p:cNvSpPr txBox="1"/>
          <p:nvPr/>
        </p:nvSpPr>
        <p:spPr>
          <a:xfrm>
            <a:off x="1030950" y="5597968"/>
            <a:ext cx="1455712" cy="764023"/>
          </a:xfrm>
          <a:prstGeom prst="rect">
            <a:avLst/>
          </a:prstGeom>
          <a:solidFill>
            <a:srgbClr val="FFC000">
              <a:alpha val="6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ATP</a:t>
            </a:r>
            <a:endParaRPr b="0" baseline="3000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4"/>
          <p:cNvSpPr txBox="1"/>
          <p:nvPr/>
        </p:nvSpPr>
        <p:spPr>
          <a:xfrm>
            <a:off x="5095883" y="5597968"/>
            <a:ext cx="1455712" cy="764023"/>
          </a:xfrm>
          <a:prstGeom prst="rect">
            <a:avLst/>
          </a:prstGeom>
          <a:solidFill>
            <a:srgbClr val="FFC000">
              <a:alpha val="6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ATP</a:t>
            </a:r>
            <a:endParaRPr b="0" baseline="3000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4"/>
          <p:cNvSpPr/>
          <p:nvPr/>
        </p:nvSpPr>
        <p:spPr>
          <a:xfrm>
            <a:off x="5188287" y="1209917"/>
            <a:ext cx="1869191" cy="51718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4"/>
          <p:cNvSpPr txBox="1"/>
          <p:nvPr/>
        </p:nvSpPr>
        <p:spPr>
          <a:xfrm>
            <a:off x="7057478" y="957469"/>
            <a:ext cx="2080260" cy="1022078"/>
          </a:xfrm>
          <a:prstGeom prst="rect">
            <a:avLst/>
          </a:prstGeom>
          <a:solidFill>
            <a:srgbClr val="00B0F0">
              <a:alpha val="6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A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hydrogen atoms</a:t>
            </a:r>
            <a:endParaRPr b="0" baseline="3000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4"/>
          <p:cNvSpPr/>
          <p:nvPr/>
        </p:nvSpPr>
        <p:spPr>
          <a:xfrm rot="2462506">
            <a:off x="8852643" y="2268770"/>
            <a:ext cx="1898129" cy="51718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4"/>
          <p:cNvSpPr/>
          <p:nvPr/>
        </p:nvSpPr>
        <p:spPr>
          <a:xfrm rot="4721793">
            <a:off x="7786808" y="2296276"/>
            <a:ext cx="1339571" cy="51718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4"/>
          <p:cNvSpPr txBox="1"/>
          <p:nvPr/>
        </p:nvSpPr>
        <p:spPr>
          <a:xfrm>
            <a:off x="7847792" y="3142220"/>
            <a:ext cx="1455712" cy="764023"/>
          </a:xfrm>
          <a:prstGeom prst="rect">
            <a:avLst/>
          </a:prstGeom>
          <a:solidFill>
            <a:srgbClr val="FFFF00">
              <a:alpha val="6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NADH</a:t>
            </a:r>
            <a:endParaRPr b="0" baseline="3000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4"/>
          <p:cNvSpPr txBox="1"/>
          <p:nvPr/>
        </p:nvSpPr>
        <p:spPr>
          <a:xfrm>
            <a:off x="9824924" y="3142219"/>
            <a:ext cx="1455712" cy="764023"/>
          </a:xfrm>
          <a:prstGeom prst="rect">
            <a:avLst/>
          </a:prstGeom>
          <a:solidFill>
            <a:srgbClr val="FFFF00">
              <a:alpha val="6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NADH</a:t>
            </a:r>
            <a:endParaRPr b="0" baseline="3000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4"/>
          <p:cNvSpPr txBox="1"/>
          <p:nvPr/>
        </p:nvSpPr>
        <p:spPr>
          <a:xfrm>
            <a:off x="7368698" y="4106133"/>
            <a:ext cx="4517728" cy="842208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A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“Loaded” acceptor molecules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"/>
          <p:cNvSpPr txBox="1"/>
          <p:nvPr>
            <p:ph type="title"/>
          </p:nvPr>
        </p:nvSpPr>
        <p:spPr>
          <a:xfrm>
            <a:off x="903514" y="482692"/>
            <a:ext cx="10515600" cy="1241606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n-AU" sz="4800">
                <a:latin typeface="Calibri"/>
                <a:ea typeface="Calibri"/>
                <a:cs typeface="Calibri"/>
                <a:sym typeface="Calibri"/>
              </a:rPr>
              <a:t>INPUTS AND OUTPUTS OF GLYCOLYSIS</a:t>
            </a:r>
            <a:endParaRPr b="1" baseline="30000"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5"/>
          <p:cNvSpPr txBox="1"/>
          <p:nvPr>
            <p:ph idx="1" type="body"/>
          </p:nvPr>
        </p:nvSpPr>
        <p:spPr>
          <a:xfrm>
            <a:off x="903514" y="2233749"/>
            <a:ext cx="4491446" cy="4187888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AU" sz="3200"/>
              <a:t>INPUTS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/>
              <a:t>Glucose</a:t>
            </a:r>
            <a:endParaRPr/>
          </a:p>
        </p:txBody>
      </p:sp>
      <p:sp>
        <p:nvSpPr>
          <p:cNvPr id="198" name="Google Shape;198;p15"/>
          <p:cNvSpPr txBox="1"/>
          <p:nvPr/>
        </p:nvSpPr>
        <p:spPr>
          <a:xfrm>
            <a:off x="6927668" y="2233749"/>
            <a:ext cx="4491446" cy="4187888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A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A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molecules of ATP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A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pyruvate molecules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A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loaded NADH molecules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"/>
          <p:cNvSpPr txBox="1"/>
          <p:nvPr>
            <p:ph type="title"/>
          </p:nvPr>
        </p:nvSpPr>
        <p:spPr>
          <a:xfrm>
            <a:off x="838200" y="365126"/>
            <a:ext cx="10515600" cy="1241606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n-AU" sz="4800">
                <a:latin typeface="Calibri"/>
                <a:ea typeface="Calibri"/>
                <a:cs typeface="Calibri"/>
                <a:sym typeface="Calibri"/>
              </a:rPr>
              <a:t>STAGE 2: KREBS CYCLE</a:t>
            </a:r>
            <a:endParaRPr b="1" baseline="30000"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6"/>
          <p:cNvSpPr txBox="1"/>
          <p:nvPr>
            <p:ph idx="1" type="body"/>
          </p:nvPr>
        </p:nvSpPr>
        <p:spPr>
          <a:xfrm>
            <a:off x="838200" y="2387328"/>
            <a:ext cx="5170714" cy="3059884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Inner matrix of the mitochondria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Also called the citric acid cycle</a:t>
            </a:r>
            <a:endParaRPr/>
          </a:p>
        </p:txBody>
      </p:sp>
      <p:pic>
        <p:nvPicPr>
          <p:cNvPr descr="Image result for mitochondrial inner matrix" id="205" name="Google Shape;20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9177" y="2387328"/>
            <a:ext cx="4874623" cy="306081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6" name="Google Shape;206;p16"/>
          <p:cNvSpPr/>
          <p:nvPr/>
        </p:nvSpPr>
        <p:spPr>
          <a:xfrm rot="-3101240">
            <a:off x="6191282" y="4245490"/>
            <a:ext cx="2974396" cy="51718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1783" y="-486374"/>
            <a:ext cx="9180467" cy="734437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7"/>
          <p:cNvSpPr txBox="1"/>
          <p:nvPr>
            <p:ph type="title"/>
          </p:nvPr>
        </p:nvSpPr>
        <p:spPr>
          <a:xfrm>
            <a:off x="838200" y="365126"/>
            <a:ext cx="10515600" cy="1241606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n-AU" sz="4800">
                <a:latin typeface="Calibri"/>
                <a:ea typeface="Calibri"/>
                <a:cs typeface="Calibri"/>
                <a:sym typeface="Calibri"/>
              </a:rPr>
              <a:t>STAGE 2: KREBS CYCLE</a:t>
            </a:r>
            <a:endParaRPr b="1" baseline="30000"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7"/>
          <p:cNvSpPr txBox="1"/>
          <p:nvPr>
            <p:ph idx="1" type="body"/>
          </p:nvPr>
        </p:nvSpPr>
        <p:spPr>
          <a:xfrm>
            <a:off x="838200" y="1851750"/>
            <a:ext cx="10515600" cy="4483735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Inner matrix of the mitochondria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Also called the citric acid cycle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The two pyruvate molecules enter the mitochondria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"/>
          <p:cNvSpPr txBox="1"/>
          <p:nvPr>
            <p:ph type="title"/>
          </p:nvPr>
        </p:nvSpPr>
        <p:spPr>
          <a:xfrm>
            <a:off x="903514" y="482692"/>
            <a:ext cx="10515600" cy="1241606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Calibri"/>
              <a:buNone/>
            </a:pPr>
            <a:r>
              <a:rPr b="1" lang="en-AU" sz="4320">
                <a:latin typeface="Calibri"/>
                <a:ea typeface="Calibri"/>
                <a:cs typeface="Calibri"/>
                <a:sym typeface="Calibri"/>
              </a:rPr>
              <a:t>INPUTS AND OUTPUTS OF THE KREBS CYCLE</a:t>
            </a:r>
            <a:endParaRPr b="1" baseline="30000" sz="432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8"/>
          <p:cNvSpPr txBox="1"/>
          <p:nvPr>
            <p:ph idx="1" type="body"/>
          </p:nvPr>
        </p:nvSpPr>
        <p:spPr>
          <a:xfrm>
            <a:off x="903514" y="2233749"/>
            <a:ext cx="4491446" cy="4187888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AU" sz="3200"/>
              <a:t>INPUTS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/>
              <a:t>2 pyruvate molecules</a:t>
            </a:r>
            <a:endParaRPr/>
          </a:p>
        </p:txBody>
      </p:sp>
      <p:sp>
        <p:nvSpPr>
          <p:cNvPr id="219" name="Google Shape;219;p18"/>
          <p:cNvSpPr txBox="1"/>
          <p:nvPr/>
        </p:nvSpPr>
        <p:spPr>
          <a:xfrm>
            <a:off x="6927668" y="2233749"/>
            <a:ext cx="4491446" cy="4187888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A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A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molecules of ATP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A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carbon dioxide molecules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A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NADH molecules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9"/>
          <p:cNvSpPr txBox="1"/>
          <p:nvPr>
            <p:ph type="title"/>
          </p:nvPr>
        </p:nvSpPr>
        <p:spPr>
          <a:xfrm>
            <a:off x="838200" y="365126"/>
            <a:ext cx="10515600" cy="1241606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n-AU" sz="4800">
                <a:latin typeface="Calibri"/>
                <a:ea typeface="Calibri"/>
                <a:cs typeface="Calibri"/>
                <a:sym typeface="Calibri"/>
              </a:rPr>
              <a:t>STAGE 3: ELECTRON TRANSPORT CHAIN</a:t>
            </a:r>
            <a:endParaRPr b="1" baseline="30000"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9"/>
          <p:cNvSpPr txBox="1"/>
          <p:nvPr>
            <p:ph idx="1" type="body"/>
          </p:nvPr>
        </p:nvSpPr>
        <p:spPr>
          <a:xfrm>
            <a:off x="838200" y="1904001"/>
            <a:ext cx="10515600" cy="4392295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Occurs on the folded inner membrane, or the </a:t>
            </a:r>
            <a:r>
              <a:rPr b="1" lang="en-AU"/>
              <a:t>cristae</a:t>
            </a:r>
            <a:r>
              <a:rPr lang="en-AU"/>
              <a:t>, of the mitochondria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Series of enzyme complexes accept electrons from NADH and FADH</a:t>
            </a:r>
            <a:r>
              <a:rPr baseline="-25000" lang="en-AU"/>
              <a:t>2</a:t>
            </a:r>
            <a:r>
              <a:rPr lang="en-AU"/>
              <a:t> – this is how the energy is passed along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Reduced when they accept electrons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Oxidised when they pass them 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AU"/>
              <a:t>Redox reactions</a:t>
            </a:r>
            <a:endParaRPr b="1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mitochondrial inner matrix" id="230" name="Google Shape;23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5634" y="1094106"/>
            <a:ext cx="7145383" cy="448663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1" name="Google Shape;231;p20"/>
          <p:cNvSpPr/>
          <p:nvPr/>
        </p:nvSpPr>
        <p:spPr>
          <a:xfrm>
            <a:off x="6858000" y="914400"/>
            <a:ext cx="2625634" cy="1267097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1"/>
          <p:cNvSpPr txBox="1"/>
          <p:nvPr>
            <p:ph type="title"/>
          </p:nvPr>
        </p:nvSpPr>
        <p:spPr>
          <a:xfrm>
            <a:off x="838200" y="365126"/>
            <a:ext cx="10515600" cy="1241606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n-AU" sz="4800">
                <a:latin typeface="Calibri"/>
                <a:ea typeface="Calibri"/>
                <a:cs typeface="Calibri"/>
                <a:sym typeface="Calibri"/>
              </a:rPr>
              <a:t>ELECTRON TRANSPORT CHAIN</a:t>
            </a:r>
            <a:endParaRPr b="1" baseline="30000" sz="4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electron transport chain" id="237" name="Google Shape;237;p21"/>
          <p:cNvPicPr preferRelativeResize="0"/>
          <p:nvPr/>
        </p:nvPicPr>
        <p:blipFill rotWithShape="1">
          <a:blip r:embed="rId3">
            <a:alphaModFix/>
          </a:blip>
          <a:srcRect b="0" l="0" r="0" t="16243"/>
          <a:stretch/>
        </p:blipFill>
        <p:spPr>
          <a:xfrm>
            <a:off x="1542505" y="1956254"/>
            <a:ext cx="9106989" cy="42905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2"/>
          <p:cNvSpPr txBox="1"/>
          <p:nvPr/>
        </p:nvSpPr>
        <p:spPr>
          <a:xfrm>
            <a:off x="2034542" y="1327646"/>
            <a:ext cx="2080260" cy="1022078"/>
          </a:xfrm>
          <a:prstGeom prst="rect">
            <a:avLst/>
          </a:prstGeom>
          <a:solidFill>
            <a:srgbClr val="FFFF00">
              <a:alpha val="6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NADH</a:t>
            </a:r>
            <a:endParaRPr b="0" baseline="3000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2"/>
          <p:cNvSpPr txBox="1"/>
          <p:nvPr/>
        </p:nvSpPr>
        <p:spPr>
          <a:xfrm>
            <a:off x="7703823" y="1327647"/>
            <a:ext cx="2080260" cy="1022078"/>
          </a:xfrm>
          <a:prstGeom prst="rect">
            <a:avLst/>
          </a:prstGeom>
          <a:solidFill>
            <a:srgbClr val="FFFF00">
              <a:alpha val="6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NAD</a:t>
            </a:r>
            <a:r>
              <a:rPr b="0" baseline="30000" i="0" lang="en-A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b="0" baseline="3000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2"/>
          <p:cNvSpPr/>
          <p:nvPr/>
        </p:nvSpPr>
        <p:spPr>
          <a:xfrm>
            <a:off x="4114801" y="1580093"/>
            <a:ext cx="3589021" cy="51718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2"/>
          <p:cNvSpPr txBox="1"/>
          <p:nvPr/>
        </p:nvSpPr>
        <p:spPr>
          <a:xfrm>
            <a:off x="4243796" y="2294336"/>
            <a:ext cx="3331029" cy="714063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A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Gives up electrons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3"/>
          <p:cNvSpPr txBox="1"/>
          <p:nvPr/>
        </p:nvSpPr>
        <p:spPr>
          <a:xfrm>
            <a:off x="2034542" y="1327646"/>
            <a:ext cx="2080260" cy="1022078"/>
          </a:xfrm>
          <a:prstGeom prst="rect">
            <a:avLst/>
          </a:prstGeom>
          <a:solidFill>
            <a:srgbClr val="FFFF00">
              <a:alpha val="6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NADH</a:t>
            </a:r>
            <a:endParaRPr b="0" baseline="3000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3"/>
          <p:cNvSpPr txBox="1"/>
          <p:nvPr/>
        </p:nvSpPr>
        <p:spPr>
          <a:xfrm>
            <a:off x="7800162" y="3008401"/>
            <a:ext cx="2080260" cy="1022078"/>
          </a:xfrm>
          <a:prstGeom prst="rect">
            <a:avLst/>
          </a:prstGeom>
          <a:solidFill>
            <a:srgbClr val="FFFF00">
              <a:alpha val="6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FAD</a:t>
            </a:r>
            <a:endParaRPr b="0" baseline="3000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3"/>
          <p:cNvSpPr txBox="1"/>
          <p:nvPr/>
        </p:nvSpPr>
        <p:spPr>
          <a:xfrm>
            <a:off x="7703823" y="1327647"/>
            <a:ext cx="2080260" cy="1022078"/>
          </a:xfrm>
          <a:prstGeom prst="rect">
            <a:avLst/>
          </a:prstGeom>
          <a:solidFill>
            <a:srgbClr val="FFFF00">
              <a:alpha val="6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NAD</a:t>
            </a:r>
            <a:r>
              <a:rPr b="0" baseline="30000" i="0" lang="en-A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b="0" baseline="3000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3"/>
          <p:cNvSpPr txBox="1"/>
          <p:nvPr/>
        </p:nvSpPr>
        <p:spPr>
          <a:xfrm>
            <a:off x="2034542" y="3008402"/>
            <a:ext cx="2080260" cy="1022078"/>
          </a:xfrm>
          <a:prstGeom prst="rect">
            <a:avLst/>
          </a:prstGeom>
          <a:solidFill>
            <a:srgbClr val="FFFF00">
              <a:alpha val="6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FADH</a:t>
            </a:r>
            <a:r>
              <a:rPr b="0" baseline="-25000" i="0" lang="en-A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baseline="-2500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3"/>
          <p:cNvSpPr/>
          <p:nvPr/>
        </p:nvSpPr>
        <p:spPr>
          <a:xfrm>
            <a:off x="4114801" y="1580093"/>
            <a:ext cx="3589021" cy="51718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3"/>
          <p:cNvSpPr/>
          <p:nvPr/>
        </p:nvSpPr>
        <p:spPr>
          <a:xfrm>
            <a:off x="4114802" y="3260848"/>
            <a:ext cx="3685360" cy="51718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3"/>
          <p:cNvSpPr txBox="1"/>
          <p:nvPr/>
        </p:nvSpPr>
        <p:spPr>
          <a:xfrm>
            <a:off x="4243796" y="2294336"/>
            <a:ext cx="3331029" cy="714063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A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Gives up electrons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3"/>
          <p:cNvSpPr txBox="1"/>
          <p:nvPr/>
        </p:nvSpPr>
        <p:spPr>
          <a:xfrm>
            <a:off x="2645773" y="4941602"/>
            <a:ext cx="6615793" cy="1115308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A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 electron acceptor is oxygen </a:t>
            </a:r>
            <a:r>
              <a:rPr b="0" i="0" lang="en-A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is free in the mitochondria matrix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4"/>
          <p:cNvSpPr txBox="1"/>
          <p:nvPr/>
        </p:nvSpPr>
        <p:spPr>
          <a:xfrm>
            <a:off x="1138990" y="2809333"/>
            <a:ext cx="2080260" cy="1022078"/>
          </a:xfrm>
          <a:prstGeom prst="rect">
            <a:avLst/>
          </a:prstGeom>
          <a:solidFill>
            <a:srgbClr val="00B0F0">
              <a:alpha val="6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0" baseline="30000" i="0" lang="en-A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</a:t>
            </a:r>
            <a:endParaRPr b="0" baseline="3000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4"/>
          <p:cNvSpPr txBox="1"/>
          <p:nvPr/>
        </p:nvSpPr>
        <p:spPr>
          <a:xfrm>
            <a:off x="3723760" y="4157485"/>
            <a:ext cx="1998011" cy="1054595"/>
          </a:xfrm>
          <a:prstGeom prst="rect">
            <a:avLst/>
          </a:prstGeom>
          <a:solidFill>
            <a:srgbClr val="FFFF00">
              <a:alpha val="6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="0" baseline="30000" i="0" lang="en-A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b="0" baseline="3000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4"/>
          <p:cNvSpPr/>
          <p:nvPr/>
        </p:nvSpPr>
        <p:spPr>
          <a:xfrm rot="-8527744">
            <a:off x="2813304" y="3644725"/>
            <a:ext cx="1234153" cy="51718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4"/>
          <p:cNvSpPr txBox="1"/>
          <p:nvPr/>
        </p:nvSpPr>
        <p:spPr>
          <a:xfrm>
            <a:off x="5539074" y="488159"/>
            <a:ext cx="6118718" cy="910005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0" baseline="-25000" i="0" lang="en-A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A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+ 4e</a:t>
            </a:r>
            <a:r>
              <a:rPr b="0" baseline="30000" i="0" lang="en-A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−</a:t>
            </a:r>
            <a:r>
              <a:rPr b="0" i="0" lang="en-A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+ 4H</a:t>
            </a:r>
            <a:r>
              <a:rPr b="0" baseline="30000" i="0" lang="en-A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b="0" i="0" lang="en-A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🡪 2H</a:t>
            </a:r>
            <a:r>
              <a:rPr b="0" baseline="-25000" i="0" lang="en-A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A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24"/>
          <p:cNvSpPr/>
          <p:nvPr/>
        </p:nvSpPr>
        <p:spPr>
          <a:xfrm rot="9340114">
            <a:off x="3179064" y="2849873"/>
            <a:ext cx="1234153" cy="51718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4"/>
          <p:cNvSpPr txBox="1"/>
          <p:nvPr/>
        </p:nvSpPr>
        <p:spPr>
          <a:xfrm>
            <a:off x="4403028" y="2132743"/>
            <a:ext cx="2272092" cy="937028"/>
          </a:xfrm>
          <a:prstGeom prst="rect">
            <a:avLst/>
          </a:prstGeom>
          <a:solidFill>
            <a:srgbClr val="FFFF00">
              <a:alpha val="6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electrons</a:t>
            </a:r>
            <a:endParaRPr b="0" baseline="-2500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5"/>
          <p:cNvSpPr txBox="1"/>
          <p:nvPr>
            <p:ph type="title"/>
          </p:nvPr>
        </p:nvSpPr>
        <p:spPr>
          <a:xfrm>
            <a:off x="903514" y="482692"/>
            <a:ext cx="10515600" cy="1737994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n-AU" sz="4800">
                <a:latin typeface="Calibri"/>
                <a:ea typeface="Calibri"/>
                <a:cs typeface="Calibri"/>
                <a:sym typeface="Calibri"/>
              </a:rPr>
              <a:t>INPUTS AND OUTPUTS OF THE ELECTRON TRANSPORT CHAIN </a:t>
            </a:r>
            <a:endParaRPr b="1" baseline="30000"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5"/>
          <p:cNvSpPr txBox="1"/>
          <p:nvPr>
            <p:ph idx="1" type="body"/>
          </p:nvPr>
        </p:nvSpPr>
        <p:spPr>
          <a:xfrm>
            <a:off x="903514" y="2651759"/>
            <a:ext cx="4491446" cy="3769877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AU" sz="3200"/>
              <a:t>INPUTS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/>
              <a:t>NADH molecules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/>
              <a:t>6 oxygen molecules</a:t>
            </a:r>
            <a:endParaRPr/>
          </a:p>
        </p:txBody>
      </p:sp>
      <p:sp>
        <p:nvSpPr>
          <p:cNvPr id="274" name="Google Shape;274;p25"/>
          <p:cNvSpPr txBox="1"/>
          <p:nvPr/>
        </p:nvSpPr>
        <p:spPr>
          <a:xfrm>
            <a:off x="6927668" y="2651759"/>
            <a:ext cx="4491446" cy="3769878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A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A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water molecules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A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 or 34 ATP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6"/>
          <p:cNvSpPr txBox="1"/>
          <p:nvPr>
            <p:ph type="title"/>
          </p:nvPr>
        </p:nvSpPr>
        <p:spPr>
          <a:xfrm>
            <a:off x="903514" y="482692"/>
            <a:ext cx="10515600" cy="1737994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n-AU" sz="4800">
                <a:latin typeface="Calibri"/>
                <a:ea typeface="Calibri"/>
                <a:cs typeface="Calibri"/>
                <a:sym typeface="Calibri"/>
              </a:rPr>
              <a:t>INPUTS AND OUTPUTS OF AEROBIC CELLULAR RESPIRATION</a:t>
            </a:r>
            <a:endParaRPr b="1" baseline="30000"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6"/>
          <p:cNvSpPr txBox="1"/>
          <p:nvPr>
            <p:ph idx="1" type="body"/>
          </p:nvPr>
        </p:nvSpPr>
        <p:spPr>
          <a:xfrm>
            <a:off x="903514" y="2534193"/>
            <a:ext cx="4491446" cy="2442755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AU" sz="3200"/>
              <a:t>INPUTS</a:t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/>
              <a:t>Glucose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/>
              <a:t>Oxygen</a:t>
            </a:r>
            <a:endParaRPr/>
          </a:p>
        </p:txBody>
      </p:sp>
      <p:sp>
        <p:nvSpPr>
          <p:cNvPr id="281" name="Google Shape;281;p26"/>
          <p:cNvSpPr txBox="1"/>
          <p:nvPr/>
        </p:nvSpPr>
        <p:spPr>
          <a:xfrm>
            <a:off x="6927668" y="2495005"/>
            <a:ext cx="4491446" cy="2442755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A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OUTPUTS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A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A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Carbon dioxide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6"/>
          <p:cNvSpPr txBox="1"/>
          <p:nvPr/>
        </p:nvSpPr>
        <p:spPr>
          <a:xfrm>
            <a:off x="903514" y="5452045"/>
            <a:ext cx="10515600" cy="910005"/>
          </a:xfrm>
          <a:prstGeom prst="rect">
            <a:avLst/>
          </a:prstGeom>
          <a:solidFill>
            <a:srgbClr val="FFFF00">
              <a:alpha val="6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="0" baseline="-25000" i="0" lang="en-A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0" i="0" lang="en-A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="0" baseline="-25000" i="0" lang="en-A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b="0" i="0" lang="en-A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0" baseline="-25000" i="0" lang="en-A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0" i="0" lang="en-A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+ 6O</a:t>
            </a:r>
            <a:r>
              <a:rPr b="0" baseline="-25000" i="0" lang="en-A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A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🡪 6CO</a:t>
            </a:r>
            <a:r>
              <a:rPr b="0" baseline="-25000" i="0" lang="en-A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A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+ 6H</a:t>
            </a:r>
            <a:r>
              <a:rPr b="0" baseline="-25000" i="0" lang="en-A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A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 txBox="1"/>
          <p:nvPr>
            <p:ph type="title"/>
          </p:nvPr>
        </p:nvSpPr>
        <p:spPr>
          <a:xfrm>
            <a:off x="838200" y="365126"/>
            <a:ext cx="10515600" cy="1241606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n-AU" sz="4800">
                <a:latin typeface="Calibri"/>
                <a:ea typeface="Calibri"/>
                <a:cs typeface="Calibri"/>
                <a:sym typeface="Calibri"/>
              </a:rPr>
              <a:t>KEY KNOWLEDGE</a:t>
            </a:r>
            <a:endParaRPr b="1" baseline="30000"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4"/>
          <p:cNvSpPr txBox="1"/>
          <p:nvPr>
            <p:ph idx="1" type="body"/>
          </p:nvPr>
        </p:nvSpPr>
        <p:spPr>
          <a:xfrm>
            <a:off x="838199" y="1982378"/>
            <a:ext cx="10515601" cy="4300856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The purpose of aerobic cellular respiration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Three stages – inputs, outputs and locations: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AU"/>
              <a:t>Glycolysis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AU"/>
              <a:t>Krebs Cycle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AU"/>
              <a:t>Electron Transport Chain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Mitochondria (the powerhouse of the cell!)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7"/>
          <p:cNvSpPr txBox="1"/>
          <p:nvPr>
            <p:ph type="title"/>
          </p:nvPr>
        </p:nvSpPr>
        <p:spPr>
          <a:xfrm>
            <a:off x="838200" y="365126"/>
            <a:ext cx="10515600" cy="1241606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n-AU" sz="4800">
                <a:latin typeface="Calibri"/>
                <a:ea typeface="Calibri"/>
                <a:cs typeface="Calibri"/>
                <a:sym typeface="Calibri"/>
              </a:rPr>
              <a:t>SUMMARY</a:t>
            </a:r>
            <a:endParaRPr b="1" baseline="30000"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27"/>
          <p:cNvSpPr txBox="1"/>
          <p:nvPr>
            <p:ph idx="1" type="body"/>
          </p:nvPr>
        </p:nvSpPr>
        <p:spPr>
          <a:xfrm>
            <a:off x="838199" y="1982378"/>
            <a:ext cx="10515601" cy="4300856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The purpose of cellular respiration is to convert the energy from glucose into the energy of ATP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Three steps of aerobic respiration: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AU"/>
              <a:t>Glycolysis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AU"/>
              <a:t>Kreb’s cycle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AU"/>
              <a:t>Electron transport chain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813ea91bd7_0_19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solidFill>
            <a:srgbClr val="999999">
              <a:alpha val="6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AU"/>
              <a:t>ACTIVITY</a:t>
            </a:r>
            <a:endParaRPr/>
          </a:p>
        </p:txBody>
      </p:sp>
      <p:sp>
        <p:nvSpPr>
          <p:cNvPr id="295" name="Google Shape;295;g813ea91bd7_0_195"/>
          <p:cNvSpPr txBox="1"/>
          <p:nvPr/>
        </p:nvSpPr>
        <p:spPr>
          <a:xfrm>
            <a:off x="2611025" y="2209475"/>
            <a:ext cx="4736400" cy="3583500"/>
          </a:xfrm>
          <a:prstGeom prst="rect">
            <a:avLst/>
          </a:prstGeom>
          <a:solidFill>
            <a:srgbClr val="999999">
              <a:alpha val="66274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6A 1-5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Biozone 52 &amp; 53</a:t>
            </a:r>
            <a:endParaRPr sz="3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215badd8f5_0_5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Reflection</a:t>
            </a:r>
            <a:endParaRPr/>
          </a:p>
        </p:txBody>
      </p:sp>
      <p:sp>
        <p:nvSpPr>
          <p:cNvPr id="302" name="Google Shape;302;g1215badd8f5_0_5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AU"/>
              <a:t>Quiz the person next to you about inputs and outputs of aerobic respiration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"/>
          <p:cNvSpPr txBox="1"/>
          <p:nvPr>
            <p:ph type="title"/>
          </p:nvPr>
        </p:nvSpPr>
        <p:spPr>
          <a:xfrm>
            <a:off x="838200" y="365126"/>
            <a:ext cx="10515600" cy="1241606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n-AU" sz="4800">
                <a:latin typeface="Calibri"/>
                <a:ea typeface="Calibri"/>
                <a:cs typeface="Calibri"/>
                <a:sym typeface="Calibri"/>
              </a:rPr>
              <a:t>PURPOSE OF CELLULAR RESPIRATION</a:t>
            </a:r>
            <a:endParaRPr b="1"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5"/>
          <p:cNvSpPr txBox="1"/>
          <p:nvPr>
            <p:ph idx="1" type="body"/>
          </p:nvPr>
        </p:nvSpPr>
        <p:spPr>
          <a:xfrm>
            <a:off x="838200" y="1995442"/>
            <a:ext cx="10515600" cy="1688284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/>
              <a:t>Transfer the chemical energy of glucose into the energy of ATP</a:t>
            </a:r>
            <a:endParaRPr/>
          </a:p>
        </p:txBody>
      </p:sp>
      <p:pic>
        <p:nvPicPr>
          <p:cNvPr descr="Image result for glucose molecule" id="85" name="Google Shape;85;p5"/>
          <p:cNvPicPr preferRelativeResize="0"/>
          <p:nvPr/>
        </p:nvPicPr>
        <p:blipFill rotWithShape="1">
          <a:blip r:embed="rId3">
            <a:alphaModFix/>
          </a:blip>
          <a:srcRect b="0" l="0" r="0" t="20044"/>
          <a:stretch/>
        </p:blipFill>
        <p:spPr>
          <a:xfrm>
            <a:off x="1724296" y="4072436"/>
            <a:ext cx="2679390" cy="214230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Image result for atp molecule" id="86" name="Google Shape;8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09507" y="4072436"/>
            <a:ext cx="4342519" cy="2142309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7" name="Google Shape;87;p5"/>
          <p:cNvSpPr/>
          <p:nvPr/>
        </p:nvSpPr>
        <p:spPr>
          <a:xfrm>
            <a:off x="4403685" y="4658957"/>
            <a:ext cx="2005821" cy="68375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13ea91bd7_0_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94" name="Google Shape;94;g813ea91bd7_0_1"/>
          <p:cNvSpPr txBox="1"/>
          <p:nvPr>
            <p:ph idx="1" type="body"/>
          </p:nvPr>
        </p:nvSpPr>
        <p:spPr>
          <a:xfrm>
            <a:off x="838200" y="365125"/>
            <a:ext cx="10515600" cy="43512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1440" lvl="0" marL="9144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3000"/>
              <a:buFont typeface="Courier New"/>
              <a:buChar char="o"/>
            </a:pPr>
            <a:r>
              <a:rPr lang="en-AU" sz="3000">
                <a:latin typeface="Questrial"/>
                <a:ea typeface="Questrial"/>
                <a:cs typeface="Questrial"/>
                <a:sym typeface="Questrial"/>
              </a:rPr>
              <a:t>To </a:t>
            </a:r>
            <a:r>
              <a:rPr lang="en-AU" sz="3000" u="sng">
                <a:latin typeface="Questrial"/>
                <a:ea typeface="Questrial"/>
                <a:cs typeface="Questrial"/>
                <a:sym typeface="Questrial"/>
              </a:rPr>
              <a:t>transfer the chemical energy stored within </a:t>
            </a:r>
            <a:r>
              <a:rPr b="1" lang="en-AU" sz="3000" u="sng">
                <a:latin typeface="Questrial"/>
                <a:ea typeface="Questrial"/>
                <a:cs typeface="Questrial"/>
                <a:sym typeface="Questrial"/>
              </a:rPr>
              <a:t>glucose</a:t>
            </a:r>
            <a:r>
              <a:rPr lang="en-AU" sz="3000" u="sng">
                <a:latin typeface="Questrial"/>
                <a:ea typeface="Questrial"/>
                <a:cs typeface="Questrial"/>
                <a:sym typeface="Questrial"/>
              </a:rPr>
              <a:t> into </a:t>
            </a:r>
            <a:r>
              <a:rPr b="1" lang="en-AU" sz="3000" u="sng">
                <a:latin typeface="Questrial"/>
                <a:ea typeface="Questrial"/>
                <a:cs typeface="Questrial"/>
                <a:sym typeface="Questrial"/>
              </a:rPr>
              <a:t>ATP</a:t>
            </a:r>
            <a:r>
              <a:rPr lang="en-AU" sz="3000" u="sng">
                <a:latin typeface="Questrial"/>
                <a:ea typeface="Questrial"/>
                <a:cs typeface="Questrial"/>
                <a:sym typeface="Questrial"/>
              </a:rPr>
              <a:t>.</a:t>
            </a:r>
            <a:endParaRPr sz="3000" u="sng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 u="sng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 u="sng">
              <a:latin typeface="Questrial"/>
              <a:ea typeface="Questrial"/>
              <a:cs typeface="Questrial"/>
              <a:sym typeface="Questrial"/>
            </a:endParaRPr>
          </a:p>
          <a:p>
            <a:pPr indent="-91440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1CADE4"/>
              </a:buClr>
              <a:buSzPts val="3000"/>
              <a:buFont typeface="Courier New"/>
              <a:buChar char="o"/>
            </a:pPr>
            <a:r>
              <a:rPr lang="en-AU" sz="3000">
                <a:latin typeface="Questrial"/>
                <a:ea typeface="Questrial"/>
                <a:cs typeface="Questrial"/>
                <a:sym typeface="Questrial"/>
              </a:rPr>
              <a:t>There are two forms of respiration</a:t>
            </a:r>
            <a:endParaRPr sz="3000">
              <a:latin typeface="Questrial"/>
              <a:ea typeface="Questrial"/>
              <a:cs typeface="Questrial"/>
              <a:sym typeface="Questrial"/>
            </a:endParaRPr>
          </a:p>
          <a:p>
            <a:pPr indent="-221932" lvl="1" marL="265176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rgbClr val="1CADE4"/>
              </a:buClr>
              <a:buSzPts val="3000"/>
              <a:buFont typeface="Courier New"/>
              <a:buChar char="o"/>
            </a:pPr>
            <a:r>
              <a:rPr lang="en-AU" sz="3000" u="sng">
                <a:latin typeface="Questrial"/>
                <a:ea typeface="Questrial"/>
                <a:cs typeface="Questrial"/>
                <a:sym typeface="Questrial"/>
              </a:rPr>
              <a:t>Aerobic respiration – occurs in the presence of oxygen</a:t>
            </a:r>
            <a:endParaRPr sz="3000" u="sng">
              <a:latin typeface="Questrial"/>
              <a:ea typeface="Questrial"/>
              <a:cs typeface="Questrial"/>
              <a:sym typeface="Questrial"/>
            </a:endParaRPr>
          </a:p>
          <a:p>
            <a:pPr indent="-221932" lvl="1" marL="265176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1CADE4"/>
              </a:buClr>
              <a:buSzPts val="3000"/>
              <a:buFont typeface="Courier New"/>
              <a:buChar char="o"/>
            </a:pPr>
            <a:r>
              <a:rPr lang="en-AU" sz="3000" u="sng">
                <a:latin typeface="Questrial"/>
                <a:ea typeface="Questrial"/>
                <a:cs typeface="Questrial"/>
                <a:sym typeface="Questrial"/>
              </a:rPr>
              <a:t>Anaerobic respiration  - occurs in the absence of oxygen </a:t>
            </a:r>
            <a:endParaRPr sz="3000" u="sng"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95" name="Google Shape;95;g813ea91bd7_0_1"/>
          <p:cNvPicPr preferRelativeResize="0"/>
          <p:nvPr/>
        </p:nvPicPr>
        <p:blipFill rotWithShape="1">
          <a:blip r:embed="rId3">
            <a:alphaModFix/>
          </a:blip>
          <a:srcRect b="0" l="0" r="0" t="37464"/>
          <a:stretch/>
        </p:blipFill>
        <p:spPr>
          <a:xfrm>
            <a:off x="2615300" y="3437125"/>
            <a:ext cx="5715000" cy="244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13ea91bd7_0_14"/>
          <p:cNvSpPr txBox="1"/>
          <p:nvPr>
            <p:ph type="title"/>
          </p:nvPr>
        </p:nvSpPr>
        <p:spPr>
          <a:xfrm>
            <a:off x="838200" y="199375"/>
            <a:ext cx="10515600" cy="1325700"/>
          </a:xfrm>
          <a:prstGeom prst="rect">
            <a:avLst/>
          </a:prstGeom>
          <a:solidFill>
            <a:srgbClr val="8888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AU"/>
              <a:t>What is it for?</a:t>
            </a:r>
            <a:endParaRPr/>
          </a:p>
        </p:txBody>
      </p:sp>
      <p:sp>
        <p:nvSpPr>
          <p:cNvPr id="101" name="Google Shape;101;g813ea91bd7_0_14"/>
          <p:cNvSpPr txBox="1"/>
          <p:nvPr>
            <p:ph idx="1" type="body"/>
          </p:nvPr>
        </p:nvSpPr>
        <p:spPr>
          <a:xfrm>
            <a:off x="1024128" y="1170450"/>
            <a:ext cx="9720000" cy="4023300"/>
          </a:xfrm>
          <a:prstGeom prst="rect">
            <a:avLst/>
          </a:prstGeom>
          <a:solidFill>
            <a:srgbClr val="88888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1932" lvl="1" marL="265176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3000"/>
              <a:buFont typeface="Courier New"/>
              <a:buChar char="o"/>
            </a:pPr>
            <a:r>
              <a:rPr lang="en-AU" sz="3000"/>
              <a:t>Homeostatic mechanisms</a:t>
            </a:r>
            <a:endParaRPr sz="3000"/>
          </a:p>
          <a:p>
            <a:pPr indent="-221932" lvl="1" marL="265176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Courier New"/>
              <a:buChar char="o"/>
            </a:pPr>
            <a:r>
              <a:rPr lang="en-AU" sz="3000"/>
              <a:t>Excretory processes</a:t>
            </a:r>
            <a:endParaRPr sz="3000"/>
          </a:p>
          <a:p>
            <a:pPr indent="-221932" lvl="1" marL="265176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Courier New"/>
              <a:buChar char="o"/>
            </a:pPr>
            <a:r>
              <a:rPr lang="en-AU" sz="3000"/>
              <a:t>Production of antibodies</a:t>
            </a:r>
            <a:endParaRPr sz="3000"/>
          </a:p>
          <a:p>
            <a:pPr indent="-221932" lvl="1" marL="265176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Courier New"/>
              <a:buChar char="o"/>
            </a:pPr>
            <a:r>
              <a:rPr lang="en-AU" sz="3000"/>
              <a:t>Transmission of nerve impulses</a:t>
            </a:r>
            <a:endParaRPr sz="3000"/>
          </a:p>
          <a:p>
            <a:pPr indent="-221932" lvl="1" marL="265176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Courier New"/>
              <a:buChar char="o"/>
            </a:pPr>
            <a:r>
              <a:rPr lang="en-AU" sz="3000"/>
              <a:t>Contraction of muscle cells</a:t>
            </a:r>
            <a:endParaRPr sz="3000"/>
          </a:p>
          <a:p>
            <a:pPr indent="0" lvl="0" marL="0" rtl="0" algn="l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02" name="Google Shape;102;g813ea91bd7_0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4125" y="4083325"/>
            <a:ext cx="4463750" cy="234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813ea91bd7_0_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68525" y="1027275"/>
            <a:ext cx="3590575" cy="2689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13ea91bd7_0_105"/>
          <p:cNvSpPr txBox="1"/>
          <p:nvPr>
            <p:ph type="title"/>
          </p:nvPr>
        </p:nvSpPr>
        <p:spPr>
          <a:xfrm>
            <a:off x="1024128" y="-9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AU" sz="4800">
                <a:solidFill>
                  <a:schemeClr val="dk1"/>
                </a:solidFill>
              </a:rPr>
              <a:t>WHY ATP?</a:t>
            </a:r>
            <a:endParaRPr/>
          </a:p>
        </p:txBody>
      </p:sp>
      <p:sp>
        <p:nvSpPr>
          <p:cNvPr id="109" name="Google Shape;109;g813ea91bd7_0_105"/>
          <p:cNvSpPr txBox="1"/>
          <p:nvPr>
            <p:ph idx="1" type="body"/>
          </p:nvPr>
        </p:nvSpPr>
        <p:spPr>
          <a:xfrm>
            <a:off x="632500" y="1056500"/>
            <a:ext cx="9720000" cy="1622700"/>
          </a:xfrm>
          <a:prstGeom prst="rect">
            <a:avLst/>
          </a:prstGeom>
          <a:solidFill>
            <a:srgbClr val="9D9898">
              <a:alpha val="5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/>
          </a:p>
          <a:p>
            <a:pPr indent="-221932" lvl="1" marL="265176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3000"/>
              <a:buFont typeface="Courier New"/>
              <a:buChar char="o"/>
            </a:pPr>
            <a:r>
              <a:rPr lang="en-AU" sz="3000"/>
              <a:t>It can be easily released in one single step, making energy  instantly available for use by cells.</a:t>
            </a:r>
            <a:endParaRPr sz="3000"/>
          </a:p>
          <a:p>
            <a:pPr indent="0" lvl="0" marL="0" rtl="0" algn="ctr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b="1" lang="en-AU" sz="3000"/>
              <a:t>ATP –&gt;  ADP + Pi + Energy</a:t>
            </a:r>
            <a:endParaRPr sz="3000"/>
          </a:p>
        </p:txBody>
      </p:sp>
      <p:pic>
        <p:nvPicPr>
          <p:cNvPr id="110" name="Google Shape;110;g813ea91bd7_0_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2463" y="3543400"/>
            <a:ext cx="6967067" cy="318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 txBox="1"/>
          <p:nvPr>
            <p:ph type="title"/>
          </p:nvPr>
        </p:nvSpPr>
        <p:spPr>
          <a:xfrm>
            <a:off x="838200" y="365126"/>
            <a:ext cx="10515600" cy="1241606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n-AU" sz="4800">
                <a:latin typeface="Calibri"/>
                <a:ea typeface="Calibri"/>
                <a:cs typeface="Calibri"/>
                <a:sym typeface="Calibri"/>
              </a:rPr>
              <a:t>INPUT: GLUCOSE</a:t>
            </a:r>
            <a:endParaRPr b="1"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6"/>
          <p:cNvSpPr txBox="1"/>
          <p:nvPr>
            <p:ph idx="1" type="body"/>
          </p:nvPr>
        </p:nvSpPr>
        <p:spPr>
          <a:xfrm>
            <a:off x="838200" y="1825625"/>
            <a:ext cx="4569823" cy="4351338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Six-carbon sugar</a:t>
            </a:r>
            <a:endParaRPr/>
          </a:p>
        </p:txBody>
      </p:sp>
      <p:pic>
        <p:nvPicPr>
          <p:cNvPr descr="Image result for glucose molecule" id="117" name="Google Shape;117;p6"/>
          <p:cNvPicPr preferRelativeResize="0"/>
          <p:nvPr/>
        </p:nvPicPr>
        <p:blipFill rotWithShape="1">
          <a:blip r:embed="rId3">
            <a:alphaModFix/>
          </a:blip>
          <a:srcRect b="0" l="0" r="0" t="20044"/>
          <a:stretch/>
        </p:blipFill>
        <p:spPr>
          <a:xfrm>
            <a:off x="5953297" y="1858985"/>
            <a:ext cx="5400503" cy="431797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"/>
          <p:cNvSpPr txBox="1"/>
          <p:nvPr>
            <p:ph type="title"/>
          </p:nvPr>
        </p:nvSpPr>
        <p:spPr>
          <a:xfrm>
            <a:off x="838200" y="365126"/>
            <a:ext cx="10515600" cy="1241606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n-AU" sz="4800">
                <a:latin typeface="Calibri"/>
                <a:ea typeface="Calibri"/>
                <a:cs typeface="Calibri"/>
                <a:sym typeface="Calibri"/>
              </a:rPr>
              <a:t>INPUT: GLUCOSE</a:t>
            </a:r>
            <a:endParaRPr b="1"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7"/>
          <p:cNvSpPr txBox="1"/>
          <p:nvPr>
            <p:ph idx="1" type="body"/>
          </p:nvPr>
        </p:nvSpPr>
        <p:spPr>
          <a:xfrm>
            <a:off x="838200" y="1825625"/>
            <a:ext cx="4569823" cy="4351338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Six-carbon sugar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Heterotrophs obtain glucose from their food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Broken down from complex carbohydrates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Autotrophs produce glucose through photosynthesis</a:t>
            </a:r>
            <a:endParaRPr/>
          </a:p>
        </p:txBody>
      </p:sp>
      <p:pic>
        <p:nvPicPr>
          <p:cNvPr descr="Image result for starch structure" id="124" name="Google Shape;12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29358" y="5138026"/>
            <a:ext cx="5424442" cy="103893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Image result for kangaroo" id="125" name="Google Shape;125;p7"/>
          <p:cNvPicPr preferRelativeResize="0"/>
          <p:nvPr/>
        </p:nvPicPr>
        <p:blipFill rotWithShape="1">
          <a:blip r:embed="rId4">
            <a:alphaModFix/>
          </a:blip>
          <a:srcRect b="8259" l="0" r="0" t="4091"/>
          <a:stretch/>
        </p:blipFill>
        <p:spPr>
          <a:xfrm>
            <a:off x="5929358" y="1825625"/>
            <a:ext cx="5424442" cy="320131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2017-03-27T04:55:22Z</dcterms:created>
  <dc:creator>Vivienne Bonnell</dc:creator>
</cp:coreProperties>
</file>