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hHa0b0N7nviNzFC8rYw9CcKfg0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ctrTitle"/>
          </p:nvPr>
        </p:nvSpPr>
        <p:spPr>
          <a:xfrm>
            <a:off x="142426" y="280818"/>
            <a:ext cx="8612689" cy="9345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AU" sz="1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Intention: </a:t>
            </a:r>
            <a:br>
              <a:rPr lang="en-AU" sz="1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understand </a:t>
            </a:r>
            <a:r>
              <a:rPr lang="en-AU" sz="1600">
                <a:latin typeface="Times New Roman"/>
                <a:ea typeface="Times New Roman"/>
                <a:cs typeface="Times New Roman"/>
                <a:sym typeface="Times New Roman"/>
              </a:rPr>
              <a:t>the significance of gene pools and allele frequencies.</a:t>
            </a:r>
            <a:br>
              <a:rPr lang="en-AU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600">
                <a:latin typeface="Times New Roman"/>
                <a:ea typeface="Times New Roman"/>
                <a:cs typeface="Times New Roman"/>
                <a:sym typeface="Times New Roman"/>
              </a:rPr>
              <a:t>To understand how gene pool of a population causes changing of allele frequency </a:t>
            </a:r>
            <a:br>
              <a:rPr lang="en-AU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600">
                <a:latin typeface="Times New Roman"/>
                <a:ea typeface="Times New Roman"/>
                <a:cs typeface="Times New Roman"/>
                <a:sym typeface="Times New Roman"/>
              </a:rPr>
              <a:t>To understand how mutations serve as the source of new alleles.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1"/>
          <p:cNvSpPr txBox="1"/>
          <p:nvPr>
            <p:ph idx="1" type="subTitle"/>
          </p:nvPr>
        </p:nvSpPr>
        <p:spPr>
          <a:xfrm>
            <a:off x="142426" y="1494554"/>
            <a:ext cx="5154786" cy="1574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A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 Criteria: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 can state the significance of gene pools and allele frequencies.</a:t>
            </a:r>
            <a:b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 can explain the causes of changing allele frequency in the gene pool of a population. </a:t>
            </a:r>
            <a:b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 can explain how mutations serve as the source of new alleles</a:t>
            </a:r>
            <a:r>
              <a:rPr lang="en-AU" sz="1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42426" y="3988586"/>
            <a:ext cx="8539116" cy="73866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design dot point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 of changing allele frequencies in a population’s gene pool, </a:t>
            </a:r>
            <a:r>
              <a:rPr b="0" i="0" lang="en-AU" sz="1400" u="none" cap="none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 environmental selection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pressures, genetic drift and gene flow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mutations as the source of new alleles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My reaction to these mutations went from fear to annoyance - 9GAG" id="50" name="Google Shape;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5075" y="1108747"/>
            <a:ext cx="2627588" cy="262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/>
          <p:nvPr/>
        </p:nvSpPr>
        <p:spPr>
          <a:xfrm>
            <a:off x="236482" y="308910"/>
            <a:ext cx="8529145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Mutations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mutations 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chromosomal changes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affecting larger sections of DNA. They involve the alteration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structure of a chromosome by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inserting, deleting, duplicating, or swapping a cluster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nucleotides, involving multiple different genes. These mutations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occur during the process of meiosis.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 effects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resulting effects of a block mutation that alters the activity or expression of a gene. </a:t>
            </a:r>
            <a:endParaRPr/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22804" l="12936" r="43725" t="44159"/>
          <a:stretch/>
        </p:blipFill>
        <p:spPr>
          <a:xfrm>
            <a:off x="1223329" y="2943647"/>
            <a:ext cx="5638800" cy="241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>
            <a:off x="462455" y="878337"/>
            <a:ext cx="7672552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Mutations are changes to genetic materials which can results in new alleles.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Mutations may occur spontaneously or be induced by exposure to a mutagen.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Mutations which occur in germline cells can continue in a population's gene pool.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Mutations can result in faulty or non-functional proteins.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Point mutations can be classified as either substitution mutations or frameshift mutations.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Substitution mutations can affect the polypeptide chain differently and result in either silent, nonsense or missense mutations.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Silent mutations do not change the amino acid in a protein.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Missense mutations lead to the change in an amino acid in a protein. This can be conservative or non-conservative, which depends on the properties of the amino acid.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Nonsense mutations introduce a stop codon, leading to a truncated protein.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Frameshift mutations change the sequence of amino acids more significantly than most substitution mutations. This is because they alter the reading frame.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Other mutations can involve large sections of chromosomes (block mutations), multiple nucleotides or even entire chromosomes.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3415862" y="178676"/>
            <a:ext cx="2606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 b="43062" l="36948" r="15195" t="33184"/>
          <a:stretch/>
        </p:blipFill>
        <p:spPr>
          <a:xfrm>
            <a:off x="1390744" y="288283"/>
            <a:ext cx="6226629" cy="173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/>
          <p:nvPr/>
        </p:nvSpPr>
        <p:spPr>
          <a:xfrm>
            <a:off x="273269" y="2375895"/>
            <a:ext cx="840827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gene pool is the sum of alleles within a given population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VCAA examination report note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term ‘gene pool’ was not well understood. It is incorrect to state that it is the genes in a population. Incorrect responses given by students included variation (this could be environmental), genotypes, allele frequency or traits in a population, or the sum of alleles in an individual, species or community. 45 per cent of students answered this question correctly.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>
            <a:off x="2454165" y="17654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819806" y="545872"/>
            <a:ext cx="78407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Edrolo 9A Q 2-4, 10-13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latin typeface="Times New Roman"/>
                <a:ea typeface="Times New Roman"/>
                <a:cs typeface="Times New Roman"/>
                <a:sym typeface="Times New Roman"/>
              </a:rPr>
              <a:t>Heinemann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worksheet </a:t>
            </a:r>
            <a:r>
              <a:rPr lang="en-AU"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type="title"/>
          </p:nvPr>
        </p:nvSpPr>
        <p:spPr>
          <a:xfrm>
            <a:off x="290679" y="2243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AU">
                <a:latin typeface="Times New Roman"/>
                <a:ea typeface="Times New Roman"/>
                <a:cs typeface="Times New Roman"/>
                <a:sym typeface="Times New Roman"/>
              </a:rPr>
              <a:t>Warm up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41131" y="1166648"/>
            <a:ext cx="779867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 of traits in the classroom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look around the classroom at their classmates and note the physical characteristics present in the room for eye colour, hair colour and hairline. 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explain these similarities and differences?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/>
        </p:nvSpPr>
        <p:spPr>
          <a:xfrm>
            <a:off x="3005958" y="199696"/>
            <a:ext cx="32371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Pool and allele frequency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0" y="720693"/>
            <a:ext cx="4472153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vocabulary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Gene-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sequence of deoxyribonucleic acid (DNA) that codes for a particular characteristic or trait. Slight variations in the DNA sequence of a gene can result in different forms of a trait. These variations of a gene are called </a:t>
            </a: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alleles. 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pool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complete set of alleles present within a particular population.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Allele frequency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proportion of certain alleles in a gene pool.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group of individuals of the same species living in the same location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Genotype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genetic composition of an organism at a particular gene locus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Phenotype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physical or biochemical characteristics of an organism that are the result of gene expression and the environment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diversity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variation in genetic makeup or alleles within a population</a:t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b="10331" l="13920" r="37052" t="24617"/>
          <a:stretch/>
        </p:blipFill>
        <p:spPr>
          <a:xfrm>
            <a:off x="4887311" y="1061544"/>
            <a:ext cx="3580720" cy="267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278524" y="239639"/>
            <a:ext cx="8497614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to allele frequency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factors which influence gene pools and alter allele frequencies are: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Mutations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Environmental selection pressures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Genetic drift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Gene flow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Artificial selection pressures.</a:t>
            </a:r>
            <a:endParaRPr/>
          </a:p>
        </p:txBody>
      </p:sp>
      <p:pic>
        <p:nvPicPr>
          <p:cNvPr descr="Types and Examples of DNA Mutations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3182" y="974834"/>
            <a:ext cx="5275942" cy="395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3310759" y="136634"/>
            <a:ext cx="26170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Mutation</a:t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278525" y="475188"/>
            <a:ext cx="846608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Mutations is a permanent change to the DNA sequence of an individual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occurrence it is of two types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Spontaneous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Induced – Induced by agents known as mutagens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mutation can be categorised as </a:t>
            </a:r>
            <a:r>
              <a:rPr b="1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beneficial, neutral, or deleterious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depending on the mutation’s overall effect on individual fitness.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content2.learnon.com.au/secure/ebooks/97807303/9780730371281/images/c07f72.png"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202" y="1860183"/>
            <a:ext cx="6281565" cy="309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ontent2.learnon.com.au/secure/ebooks/97807303/9780730371281/images/lightwindow/c07f23.png" id="81" name="Google Shape;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299" y="589348"/>
            <a:ext cx="7149387" cy="381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>
            <a:off x="430924" y="699966"/>
            <a:ext cx="256452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A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mutations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i="0" lang="en-A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mutation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i="0" lang="en-AU" sz="1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mutation</a:t>
            </a:r>
            <a:r>
              <a:rPr b="1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 a single base in DNA by either:</a:t>
            </a:r>
            <a:endParaRPr/>
          </a:p>
          <a:p>
            <a:pPr indent="0" lvl="0" marL="3006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Substitution mutations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006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Frame shift mutations</a:t>
            </a:r>
            <a:endParaRPr/>
          </a:p>
          <a:p>
            <a:pPr indent="0" lvl="0" marL="3006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Insertion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006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Deletion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may occur in structural or regulatory genes.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2995449" y="168166"/>
            <a:ext cx="30164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mutation</a:t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357" y="1065576"/>
            <a:ext cx="4519120" cy="303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/>
          <p:nvPr/>
        </p:nvSpPr>
        <p:spPr>
          <a:xfrm>
            <a:off x="194441" y="318559"/>
            <a:ext cx="3736428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Substitution mutations: </a:t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type: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Silent mutations</a:t>
            </a:r>
            <a:r>
              <a:rPr b="0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mutation that does not result in the change of a polypeptide product encoded by a gene. (doesn’t change amino acid as still codes for same amino acid)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Nonsense mutations</a:t>
            </a:r>
            <a:r>
              <a:rPr b="0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base substitution that changes the DNA triplet, so that instead of coding for an amino acid it </a:t>
            </a:r>
            <a:r>
              <a:rPr b="0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codes for a STOP signal. 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Missense mutations</a:t>
            </a:r>
            <a:r>
              <a:rPr b="0" i="0" lang="en-A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base substitution resulting in a single amino acid alteration within the polypeptide product. (One amino acid changes so protein will change). Can be further of two types:</a:t>
            </a:r>
            <a:endParaRPr/>
          </a:p>
          <a:p>
            <a:pPr indent="-88900" lvl="0" marL="3006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Conservative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change in amino acids with similar chemical properties – can be tolerated</a:t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3006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Non-conservative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change in amino acids with different chemical properties – polypeptide unable to carry out normal function</a:t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b="5784" l="14191" r="47908" t="16927"/>
          <a:stretch/>
        </p:blipFill>
        <p:spPr>
          <a:xfrm>
            <a:off x="4288221" y="40089"/>
            <a:ext cx="4645572" cy="517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9"/>
          <p:cNvPicPr preferRelativeResize="0"/>
          <p:nvPr/>
        </p:nvPicPr>
        <p:blipFill rotWithShape="1">
          <a:blip r:embed="rId3">
            <a:alphaModFix/>
          </a:blip>
          <a:srcRect b="44085" l="14778" r="47321" t="17820"/>
          <a:stretch/>
        </p:blipFill>
        <p:spPr>
          <a:xfrm>
            <a:off x="4212772" y="1693668"/>
            <a:ext cx="4931228" cy="278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4">
            <a:alphaModFix/>
          </a:blip>
          <a:srcRect b="62694" l="15166" r="50785" t="16926"/>
          <a:stretch/>
        </p:blipFill>
        <p:spPr>
          <a:xfrm>
            <a:off x="4292162" y="188736"/>
            <a:ext cx="4604282" cy="1504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9"/>
          <p:cNvSpPr/>
          <p:nvPr/>
        </p:nvSpPr>
        <p:spPr>
          <a:xfrm>
            <a:off x="268014" y="523241"/>
            <a:ext cx="3944758" cy="3734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Frameshift mutation: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Frameshift mutations involve the addition or deletion of one or two nucleotides, which alters the reading frame.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base insertions and deletions that have a major effect on genes, as they alter the codon at the point of insertion or deletion and each codon thereafter.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when one nucleotide base is inserted into the DNA strand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</a:t>
            </a: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when one nucleotide base is deleted from the DNA strand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Eena Nanda</dc:creator>
</cp:coreProperties>
</file>