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hMAYaJrfMmLT86ZpaBdF4WowCa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 name="Shape 18"/>
        <p:cNvGrpSpPr/>
        <p:nvPr/>
      </p:nvGrpSpPr>
      <p:grpSpPr>
        <a:xfrm>
          <a:off x="0" y="0"/>
          <a:ext cx="0" cy="0"/>
          <a:chOff x="0" y="0"/>
          <a:chExt cx="0" cy="0"/>
        </a:xfrm>
      </p:grpSpPr>
      <p:sp>
        <p:nvSpPr>
          <p:cNvPr id="19" name="Google Shape;19;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 name="Google Shape;20;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 name="Shape 22"/>
        <p:cNvGrpSpPr/>
        <p:nvPr/>
      </p:nvGrpSpPr>
      <p:grpSpPr>
        <a:xfrm>
          <a:off x="0" y="0"/>
          <a:ext cx="0" cy="0"/>
          <a:chOff x="0" y="0"/>
          <a:chExt cx="0" cy="0"/>
        </a:xfrm>
      </p:grpSpPr>
      <p:sp>
        <p:nvSpPr>
          <p:cNvPr id="23" name="Google Shape;23;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4" name="Google Shape;2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8" name="Google Shape;28;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 name="Google Shape;29;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sp>
        <p:nvSpPr>
          <p:cNvPr id="32" name="Google Shape;32;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3" name="Google Shape;3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7" name="Google Shape;3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179200" y="273275"/>
            <a:ext cx="6213300" cy="158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AU" sz="1800">
                <a:solidFill>
                  <a:srgbClr val="1C4587"/>
                </a:solidFill>
                <a:latin typeface="Times New Roman"/>
                <a:ea typeface="Times New Roman"/>
                <a:cs typeface="Times New Roman"/>
                <a:sym typeface="Times New Roman"/>
              </a:rPr>
              <a:t>Learning Intention: </a:t>
            </a:r>
            <a:br>
              <a:rPr lang="en-AU" sz="1800">
                <a:solidFill>
                  <a:srgbClr val="1C4587"/>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To study and interpret human fossil as an example of classification</a:t>
            </a:r>
            <a:br>
              <a:rPr lang="en-AU" sz="1200">
                <a:solidFill>
                  <a:schemeClr val="dk1"/>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To understand ways fossils and DNA are used to explain migration of human population</a:t>
            </a:r>
            <a:br>
              <a:rPr lang="en-AU" sz="1200">
                <a:solidFill>
                  <a:schemeClr val="dk1"/>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To state the evidence of interbreeding between different Homo species</a:t>
            </a:r>
            <a:br>
              <a:rPr lang="en-AU" sz="1200">
                <a:solidFill>
                  <a:schemeClr val="dk1"/>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To explain </a:t>
            </a:r>
            <a:r>
              <a:rPr lang="en-AU" sz="1200">
                <a:latin typeface="Times New Roman"/>
                <a:ea typeface="Times New Roman"/>
                <a:cs typeface="Times New Roman"/>
                <a:sym typeface="Times New Roman"/>
              </a:rPr>
              <a:t>migration of Aboriginal and Torres Strait Islander populations and their connection to Country and Place</a:t>
            </a:r>
            <a:br>
              <a:rPr lang="en-AU" sz="12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p:txBody>
      </p:sp>
      <p:sp>
        <p:nvSpPr>
          <p:cNvPr id="43" name="Google Shape;43;p1"/>
          <p:cNvSpPr txBox="1"/>
          <p:nvPr>
            <p:ph idx="1" type="subTitle"/>
          </p:nvPr>
        </p:nvSpPr>
        <p:spPr>
          <a:xfrm>
            <a:off x="105650" y="1855925"/>
            <a:ext cx="6045000" cy="157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AU" sz="1800">
                <a:solidFill>
                  <a:srgbClr val="002060"/>
                </a:solidFill>
                <a:latin typeface="Times New Roman"/>
                <a:ea typeface="Times New Roman"/>
                <a:cs typeface="Times New Roman"/>
                <a:sym typeface="Times New Roman"/>
              </a:rPr>
              <a:t>Success Criteria:</a:t>
            </a:r>
            <a:endParaRPr sz="1800">
              <a:solidFill>
                <a:srgbClr val="00206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800"/>
              <a:buNone/>
            </a:pPr>
            <a:r>
              <a:rPr lang="en-AU" sz="1200">
                <a:solidFill>
                  <a:schemeClr val="dk1"/>
                </a:solidFill>
                <a:latin typeface="Times New Roman"/>
                <a:ea typeface="Times New Roman"/>
                <a:cs typeface="Times New Roman"/>
                <a:sym typeface="Times New Roman"/>
              </a:rPr>
              <a:t>- I can interpret human fossil as an example of classification</a:t>
            </a:r>
            <a:br>
              <a:rPr lang="en-AU" sz="1200">
                <a:solidFill>
                  <a:schemeClr val="dk1"/>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I can explain the ways fossils and DNA are used to explain migration of human population</a:t>
            </a:r>
            <a:br>
              <a:rPr lang="en-AU" sz="1200">
                <a:solidFill>
                  <a:schemeClr val="dk1"/>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I can state the evidence of interbreeding between different Homo species</a:t>
            </a:r>
            <a:br>
              <a:rPr lang="en-AU" sz="1200">
                <a:solidFill>
                  <a:schemeClr val="dk1"/>
                </a:solidFill>
                <a:latin typeface="Times New Roman"/>
                <a:ea typeface="Times New Roman"/>
                <a:cs typeface="Times New Roman"/>
                <a:sym typeface="Times New Roman"/>
              </a:rPr>
            </a:br>
            <a:r>
              <a:rPr lang="en-AU" sz="1200">
                <a:solidFill>
                  <a:schemeClr val="dk1"/>
                </a:solidFill>
                <a:latin typeface="Times New Roman"/>
                <a:ea typeface="Times New Roman"/>
                <a:cs typeface="Times New Roman"/>
                <a:sym typeface="Times New Roman"/>
              </a:rPr>
              <a:t>- I can explain migration of Aboriginal and Torres Strait Islander populations and their connection to Country and Place</a:t>
            </a:r>
            <a:endParaRPr sz="1200">
              <a:solidFill>
                <a:schemeClr val="dk1"/>
              </a:solidFill>
              <a:latin typeface="Times New Roman"/>
              <a:ea typeface="Times New Roman"/>
              <a:cs typeface="Times New Roman"/>
              <a:sym typeface="Times New Roman"/>
            </a:endParaRPr>
          </a:p>
        </p:txBody>
      </p:sp>
      <p:sp>
        <p:nvSpPr>
          <p:cNvPr id="44" name="Google Shape;44;p1"/>
          <p:cNvSpPr/>
          <p:nvPr/>
        </p:nvSpPr>
        <p:spPr>
          <a:xfrm>
            <a:off x="179210" y="3408580"/>
            <a:ext cx="8698089" cy="160043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Study design dot point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human fossil record as an example of a classification scheme that is open to differing interpretations that are contested, refined, or replaced when challenged by new evidence, including evidence for interbreeding between </a:t>
            </a:r>
            <a:r>
              <a:rPr b="0" i="1" lang="en-AU" sz="1400" u="none" cap="none" strike="noStrike">
                <a:solidFill>
                  <a:srgbClr val="000000"/>
                </a:solidFill>
                <a:latin typeface="Times New Roman"/>
                <a:ea typeface="Times New Roman"/>
                <a:cs typeface="Times New Roman"/>
                <a:sym typeface="Times New Roman"/>
              </a:rPr>
              <a:t>Homo sapiens </a:t>
            </a:r>
            <a:r>
              <a:rPr b="0" i="0" lang="en-AU" sz="1400" u="none" cap="none" strike="noStrike">
                <a:solidFill>
                  <a:srgbClr val="000000"/>
                </a:solidFill>
                <a:latin typeface="Times New Roman"/>
                <a:ea typeface="Times New Roman"/>
                <a:cs typeface="Times New Roman"/>
                <a:sym typeface="Times New Roman"/>
              </a:rPr>
              <a:t>and </a:t>
            </a:r>
            <a:r>
              <a:rPr b="0" i="1" lang="en-AU" sz="1400" u="none" cap="none" strike="noStrike">
                <a:solidFill>
                  <a:srgbClr val="000000"/>
                </a:solidFill>
                <a:latin typeface="Times New Roman"/>
                <a:ea typeface="Times New Roman"/>
                <a:cs typeface="Times New Roman"/>
                <a:sym typeface="Times New Roman"/>
              </a:rPr>
              <a:t>Homo neanderthalensis </a:t>
            </a:r>
            <a:r>
              <a:rPr b="0" i="0" lang="en-AU" sz="1400" u="none" cap="none" strike="noStrike">
                <a:solidFill>
                  <a:srgbClr val="000000"/>
                </a:solidFill>
                <a:latin typeface="Times New Roman"/>
                <a:ea typeface="Times New Roman"/>
                <a:cs typeface="Times New Roman"/>
                <a:sym typeface="Times New Roman"/>
              </a:rPr>
              <a:t>and evidence of new putative </a:t>
            </a:r>
            <a:r>
              <a:rPr b="0" i="1" lang="en-AU" sz="1400" u="none" cap="none" strike="noStrike">
                <a:solidFill>
                  <a:srgbClr val="000000"/>
                </a:solidFill>
                <a:latin typeface="Times New Roman"/>
                <a:ea typeface="Times New Roman"/>
                <a:cs typeface="Times New Roman"/>
                <a:sym typeface="Times New Roman"/>
              </a:rPr>
              <a:t>Homo </a:t>
            </a:r>
            <a:r>
              <a:rPr b="0" i="0" lang="en-AU" sz="1400" u="none" cap="none" strike="noStrike">
                <a:solidFill>
                  <a:srgbClr val="000000"/>
                </a:solidFill>
                <a:latin typeface="Times New Roman"/>
                <a:ea typeface="Times New Roman"/>
                <a:cs typeface="Times New Roman"/>
                <a:sym typeface="Times New Roman"/>
              </a:rPr>
              <a:t>species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ways of using fossil and DNA evidence (mtDNA and whole genomes) to explain the migration of modern human populations around the world, including the migration of Aboriginal and Torres Strait Islander populations and their connection to Country and Place</a:t>
            </a:r>
            <a:endParaRPr b="0" i="0" sz="1400" u="none" cap="none" strike="noStrike">
              <a:solidFill>
                <a:schemeClr val="dk1"/>
              </a:solidFill>
              <a:latin typeface="Times New Roman"/>
              <a:ea typeface="Times New Roman"/>
              <a:cs typeface="Times New Roman"/>
              <a:sym typeface="Times New Roman"/>
            </a:endParaRPr>
          </a:p>
        </p:txBody>
      </p:sp>
      <p:pic>
        <p:nvPicPr>
          <p:cNvPr descr="stop evolution! |  EVOLUTION MUST BE; STOPPED !!!!! SEE WHAT I MEAN? | image tagged in angry white male yelling,planet of the apes,trump 2020,human evolution,liberal hypocrisy | made w/ Imgflip meme maker" id="45" name="Google Shape;45;p1"/>
          <p:cNvPicPr preferRelativeResize="0"/>
          <p:nvPr/>
        </p:nvPicPr>
        <p:blipFill rotWithShape="1">
          <a:blip r:embed="rId3">
            <a:alphaModFix/>
          </a:blip>
          <a:srcRect b="0" l="0" r="0" t="0"/>
          <a:stretch/>
        </p:blipFill>
        <p:spPr>
          <a:xfrm>
            <a:off x="6822200" y="82150"/>
            <a:ext cx="2055100" cy="3247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0"/>
          <p:cNvSpPr/>
          <p:nvPr/>
        </p:nvSpPr>
        <p:spPr>
          <a:xfrm>
            <a:off x="215463" y="320447"/>
            <a:ext cx="2748456"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Neanderthal genes identified in the genome of modern humans today include those: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involved in features relating to skin and hair — thicker skin, paler skin and thicker hair</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related to the function of the innate immune system.</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All modern humans today — except Africans — carry in their genomes evidence of gene flow between</a:t>
            </a:r>
            <a:r>
              <a:rPr b="0" i="1" lang="en-AU" sz="1400" u="none" cap="none" strike="noStrike">
                <a:solidFill>
                  <a:srgbClr val="000000"/>
                </a:solidFill>
                <a:latin typeface="Times New Roman"/>
                <a:ea typeface="Times New Roman"/>
                <a:cs typeface="Times New Roman"/>
                <a:sym typeface="Times New Roman"/>
              </a:rPr>
              <a:t>H</a:t>
            </a:r>
            <a:r>
              <a:rPr b="0" i="0" lang="en-AU" sz="1400" u="none" cap="none" strike="noStrike">
                <a:solidFill>
                  <a:srgbClr val="000000"/>
                </a:solidFill>
                <a:latin typeface="Times New Roman"/>
                <a:ea typeface="Times New Roman"/>
                <a:cs typeface="Times New Roman"/>
                <a:sym typeface="Times New Roman"/>
              </a:rPr>
              <a:t>. </a:t>
            </a:r>
            <a:r>
              <a:rPr b="0" i="1" lang="en-AU" sz="1400" u="none" cap="none" strike="noStrike">
                <a:solidFill>
                  <a:srgbClr val="000000"/>
                </a:solidFill>
                <a:latin typeface="Times New Roman"/>
                <a:ea typeface="Times New Roman"/>
                <a:cs typeface="Times New Roman"/>
                <a:sym typeface="Times New Roman"/>
              </a:rPr>
              <a:t>neanderthalensis</a:t>
            </a:r>
            <a:r>
              <a:rPr b="0" i="0" lang="en-AU" sz="1400" u="none" cap="none" strike="noStrike">
                <a:solidFill>
                  <a:srgbClr val="000000"/>
                </a:solidFill>
                <a:latin typeface="Times New Roman"/>
                <a:ea typeface="Times New Roman"/>
                <a:cs typeface="Times New Roman"/>
                <a:sym typeface="Times New Roman"/>
              </a:rPr>
              <a:t> and </a:t>
            </a:r>
            <a:r>
              <a:rPr b="0" i="1" lang="en-AU" sz="1400" u="none" cap="none" strike="noStrike">
                <a:solidFill>
                  <a:srgbClr val="000000"/>
                </a:solidFill>
                <a:latin typeface="Times New Roman"/>
                <a:ea typeface="Times New Roman"/>
                <a:cs typeface="Times New Roman"/>
                <a:sym typeface="Times New Roman"/>
              </a:rPr>
              <a:t>H</a:t>
            </a:r>
            <a:r>
              <a:rPr b="0" i="0" lang="en-AU" sz="1400" u="none" cap="none" strike="noStrike">
                <a:solidFill>
                  <a:srgbClr val="000000"/>
                </a:solidFill>
                <a:latin typeface="Times New Roman"/>
                <a:ea typeface="Times New Roman"/>
                <a:cs typeface="Times New Roman"/>
                <a:sym typeface="Times New Roman"/>
              </a:rPr>
              <a:t>. </a:t>
            </a:r>
            <a:r>
              <a:rPr b="0" i="1" lang="en-AU" sz="1400" u="none" cap="none" strike="noStrike">
                <a:solidFill>
                  <a:srgbClr val="000000"/>
                </a:solidFill>
                <a:latin typeface="Times New Roman"/>
                <a:ea typeface="Times New Roman"/>
                <a:cs typeface="Times New Roman"/>
                <a:sym typeface="Times New Roman"/>
              </a:rPr>
              <a:t>sapiens</a:t>
            </a:r>
            <a:r>
              <a:rPr b="0" i="0" lang="en-AU" sz="1400" u="none" cap="none" strike="noStrike">
                <a:solidFill>
                  <a:srgbClr val="000000"/>
                </a:solidFill>
                <a:latin typeface="Times New Roman"/>
                <a:ea typeface="Times New Roman"/>
                <a:cs typeface="Times New Roman"/>
                <a:sym typeface="Times New Roman"/>
              </a:rPr>
              <a:t>, particularly humans of European or Asian background. In all, about 30 per cent of the total Neanderthal genome is represented in the gene pool of non-African modern humans.</a:t>
            </a:r>
            <a:endParaRPr/>
          </a:p>
        </p:txBody>
      </p:sp>
      <p:pic>
        <p:nvPicPr>
          <p:cNvPr descr="https://content2.learnon.com.au/secure/ebooks/97807303/9780730371281/images/lightwindow/c10f68.png" id="109" name="Google Shape;109;p10"/>
          <p:cNvPicPr preferRelativeResize="0"/>
          <p:nvPr/>
        </p:nvPicPr>
        <p:blipFill rotWithShape="1">
          <a:blip r:embed="rId3">
            <a:alphaModFix/>
          </a:blip>
          <a:srcRect b="0" l="0" r="0" t="0"/>
          <a:stretch/>
        </p:blipFill>
        <p:spPr>
          <a:xfrm>
            <a:off x="3150526" y="990381"/>
            <a:ext cx="5741226" cy="3350392"/>
          </a:xfrm>
          <a:prstGeom prst="rect">
            <a:avLst/>
          </a:prstGeom>
          <a:noFill/>
          <a:ln>
            <a:noFill/>
          </a:ln>
        </p:spPr>
      </p:pic>
      <p:sp>
        <p:nvSpPr>
          <p:cNvPr id="110" name="Google Shape;110;p10"/>
          <p:cNvSpPr/>
          <p:nvPr/>
        </p:nvSpPr>
        <p:spPr>
          <a:xfrm>
            <a:off x="3241658" y="229620"/>
            <a:ext cx="30636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Neanderthal and modern human</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p:nvPr/>
        </p:nvSpPr>
        <p:spPr>
          <a:xfrm>
            <a:off x="3769659" y="210690"/>
            <a:ext cx="201048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New hominin species</a:t>
            </a:r>
            <a:endParaRPr b="0" i="0" sz="1600" u="none" cap="none" strike="noStrike">
              <a:solidFill>
                <a:srgbClr val="000000"/>
              </a:solidFill>
              <a:latin typeface="Times New Roman"/>
              <a:ea typeface="Times New Roman"/>
              <a:cs typeface="Times New Roman"/>
              <a:sym typeface="Times New Roman"/>
            </a:endParaRPr>
          </a:p>
        </p:txBody>
      </p:sp>
      <p:sp>
        <p:nvSpPr>
          <p:cNvPr id="116" name="Google Shape;116;p11"/>
          <p:cNvSpPr/>
          <p:nvPr/>
        </p:nvSpPr>
        <p:spPr>
          <a:xfrm>
            <a:off x="202902" y="549244"/>
            <a:ext cx="868885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Some relatively recent discoveries of hominins of the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genus are:</a:t>
            </a:r>
            <a:endParaRPr/>
          </a:p>
          <a:p>
            <a:pPr indent="0" lvl="0" marL="0" marR="0" rtl="0" algn="l">
              <a:lnSpc>
                <a:spcPct val="100000"/>
              </a:lnSpc>
              <a:spcBef>
                <a:spcPts val="0"/>
              </a:spcBef>
              <a:spcAft>
                <a:spcPts val="0"/>
              </a:spcAft>
              <a:buNone/>
            </a:pPr>
            <a:r>
              <a:rPr b="0" i="1" lang="en-AU" sz="1400" u="none" cap="none" strike="noStrike">
                <a:solidFill>
                  <a:srgbClr val="000000"/>
                </a:solidFill>
                <a:latin typeface="Times New Roman"/>
                <a:ea typeface="Times New Roman"/>
                <a:cs typeface="Times New Roman"/>
                <a:sym typeface="Times New Roman"/>
              </a:rPr>
              <a:t>- Homo naledi</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1" lang="en-AU" sz="1400" u="none" cap="none" strike="noStrike">
                <a:solidFill>
                  <a:srgbClr val="000000"/>
                </a:solidFill>
                <a:latin typeface="Times New Roman"/>
                <a:ea typeface="Times New Roman"/>
                <a:cs typeface="Times New Roman"/>
                <a:sym typeface="Times New Roman"/>
              </a:rPr>
              <a:t>- Homo luzonensis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 Denisovans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Cro-Magnon (early </a:t>
            </a:r>
            <a:r>
              <a:rPr b="0" i="1" lang="en-AU" sz="1400" u="none" cap="none" strike="noStrike">
                <a:solidFill>
                  <a:srgbClr val="000000"/>
                </a:solidFill>
                <a:latin typeface="Times New Roman"/>
                <a:ea typeface="Times New Roman"/>
                <a:cs typeface="Times New Roman"/>
                <a:sym typeface="Times New Roman"/>
              </a:rPr>
              <a:t>Homo sapiens).</a:t>
            </a:r>
            <a:endParaRPr/>
          </a:p>
        </p:txBody>
      </p:sp>
      <p:sp>
        <p:nvSpPr>
          <p:cNvPr id="117" name="Google Shape;117;p11"/>
          <p:cNvSpPr/>
          <p:nvPr/>
        </p:nvSpPr>
        <p:spPr>
          <a:xfrm>
            <a:off x="202902" y="1905584"/>
            <a:ext cx="457200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1400" u="none" cap="none" strike="noStrike">
                <a:solidFill>
                  <a:srgbClr val="000000"/>
                </a:solidFill>
                <a:latin typeface="Times New Roman"/>
                <a:ea typeface="Times New Roman"/>
                <a:cs typeface="Times New Roman"/>
                <a:sym typeface="Times New Roman"/>
              </a:rPr>
              <a:t>Homo naledi</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characteristics of the bones that are similar to the australopithecines are: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 species' small brain (based on cranial capacity)</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their upper body (well-suited to climbing)</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their curved fingers.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In contrast, the characteristics similar to species in the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genus include: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their feet</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their long legs (suited to walking long distances)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their hands (well-suited to toolmaking)</a:t>
            </a:r>
            <a:endParaRPr/>
          </a:p>
        </p:txBody>
      </p:sp>
      <p:pic>
        <p:nvPicPr>
          <p:cNvPr descr="https://content2.learnon.com.au/secure/ebooks/97807303/9780730371281/images/c10f70.jpg" id="118" name="Google Shape;118;p11"/>
          <p:cNvPicPr preferRelativeResize="0"/>
          <p:nvPr/>
        </p:nvPicPr>
        <p:blipFill rotWithShape="1">
          <a:blip r:embed="rId3">
            <a:alphaModFix/>
          </a:blip>
          <a:srcRect b="0" l="0" r="0" t="0"/>
          <a:stretch/>
        </p:blipFill>
        <p:spPr>
          <a:xfrm>
            <a:off x="5780146" y="887798"/>
            <a:ext cx="2171700" cy="2962276"/>
          </a:xfrm>
          <a:prstGeom prst="rect">
            <a:avLst/>
          </a:prstGeom>
          <a:noFill/>
          <a:ln>
            <a:noFill/>
          </a:ln>
        </p:spPr>
      </p:pic>
      <p:sp>
        <p:nvSpPr>
          <p:cNvPr id="119" name="Google Shape;119;p11"/>
          <p:cNvSpPr/>
          <p:nvPr/>
        </p:nvSpPr>
        <p:spPr>
          <a:xfrm>
            <a:off x="5659576" y="4034739"/>
            <a:ext cx="24128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right hand of </a:t>
            </a:r>
            <a:r>
              <a:rPr b="0" i="1" lang="en-AU" sz="1400" u="none" cap="none" strike="noStrike">
                <a:solidFill>
                  <a:srgbClr val="000000"/>
                </a:solidFill>
                <a:latin typeface="Times New Roman"/>
                <a:ea typeface="Times New Roman"/>
                <a:cs typeface="Times New Roman"/>
                <a:sym typeface="Times New Roman"/>
              </a:rPr>
              <a:t>Homo naledi</a:t>
            </a:r>
            <a:endParaRPr b="0" i="0" sz="1400" u="none" cap="none" strike="noStrike">
              <a:solidFill>
                <a:srgbClr val="000000"/>
              </a:solidFill>
              <a:latin typeface="Times New Roman"/>
              <a:ea typeface="Times New Roman"/>
              <a:cs typeface="Times New Roman"/>
              <a:sym typeface="Times New Roman"/>
            </a:endParaRPr>
          </a:p>
        </p:txBody>
      </p:sp>
      <p:sp>
        <p:nvSpPr>
          <p:cNvPr id="120" name="Google Shape;120;p11"/>
          <p:cNvSpPr/>
          <p:nvPr/>
        </p:nvSpPr>
        <p:spPr>
          <a:xfrm>
            <a:off x="3769659" y="4342516"/>
            <a:ext cx="54443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Note: The hand has a very similar shape to a modern human hand, but the curved fingers and the strong thumb are more primitive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p:nvPr/>
        </p:nvSpPr>
        <p:spPr>
          <a:xfrm>
            <a:off x="114159" y="294773"/>
            <a:ext cx="16530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AU" sz="1600" u="none" cap="none" strike="noStrike">
                <a:solidFill>
                  <a:schemeClr val="dk1"/>
                </a:solidFill>
                <a:latin typeface="Times New Roman"/>
                <a:ea typeface="Times New Roman"/>
                <a:cs typeface="Times New Roman"/>
                <a:sym typeface="Times New Roman"/>
              </a:rPr>
              <a:t>Homo luzonensis</a:t>
            </a:r>
            <a:endParaRPr b="1" i="0" sz="1600" u="none" cap="none" strike="noStrike">
              <a:solidFill>
                <a:schemeClr val="dk1"/>
              </a:solidFill>
              <a:latin typeface="Times New Roman"/>
              <a:ea typeface="Times New Roman"/>
              <a:cs typeface="Times New Roman"/>
              <a:sym typeface="Times New Roman"/>
            </a:endParaRPr>
          </a:p>
        </p:txBody>
      </p:sp>
      <p:sp>
        <p:nvSpPr>
          <p:cNvPr id="126" name="Google Shape;126;p12"/>
          <p:cNvSpPr/>
          <p:nvPr/>
        </p:nvSpPr>
        <p:spPr>
          <a:xfrm>
            <a:off x="114159" y="778323"/>
            <a:ext cx="457200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On the island of Luzon, which is part of the Philippines archipelago, seven teeth and six small bones consisting of finger bones, part of a foot and part of a femur were discovered in the Callao Cave. Palaeoarchaeologists were able to classify the fossils as belonging to </a:t>
            </a:r>
            <a:r>
              <a:rPr b="0" i="1" lang="en-AU" sz="1400" u="none" cap="none" strike="noStrike">
                <a:solidFill>
                  <a:srgbClr val="000000"/>
                </a:solidFill>
                <a:latin typeface="Times New Roman"/>
                <a:ea typeface="Times New Roman"/>
                <a:cs typeface="Times New Roman"/>
                <a:sym typeface="Times New Roman"/>
              </a:rPr>
              <a:t>Homo luzonensis.</a:t>
            </a:r>
            <a:endParaRPr b="0" i="0" sz="1400" u="none" cap="none" strike="noStrike">
              <a:solidFill>
                <a:srgbClr val="000000"/>
              </a:solidFill>
              <a:latin typeface="Times New Roman"/>
              <a:ea typeface="Times New Roman"/>
              <a:cs typeface="Times New Roman"/>
              <a:sym typeface="Times New Roman"/>
            </a:endParaRPr>
          </a:p>
        </p:txBody>
      </p:sp>
      <p:pic>
        <p:nvPicPr>
          <p:cNvPr id="127" name="Google Shape;127;p12"/>
          <p:cNvPicPr preferRelativeResize="0"/>
          <p:nvPr/>
        </p:nvPicPr>
        <p:blipFill rotWithShape="1">
          <a:blip r:embed="rId3">
            <a:alphaModFix/>
          </a:blip>
          <a:srcRect b="16534" l="23813" r="40881" t="26323"/>
          <a:stretch/>
        </p:blipFill>
        <p:spPr>
          <a:xfrm>
            <a:off x="4966138" y="639367"/>
            <a:ext cx="3765331" cy="3426274"/>
          </a:xfrm>
          <a:prstGeom prst="rect">
            <a:avLst/>
          </a:prstGeom>
          <a:noFill/>
          <a:ln>
            <a:noFill/>
          </a:ln>
        </p:spPr>
      </p:pic>
      <p:sp>
        <p:nvSpPr>
          <p:cNvPr id="128" name="Google Shape;128;p12"/>
          <p:cNvSpPr/>
          <p:nvPr/>
        </p:nvSpPr>
        <p:spPr>
          <a:xfrm>
            <a:off x="114159" y="2123647"/>
            <a:ext cx="45720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Characteristics of the fossil to classify as genus </a:t>
            </a:r>
            <a:r>
              <a:rPr b="0" i="1" lang="en-AU" sz="1400" u="none" cap="none" strike="noStrike">
                <a:solidFill>
                  <a:srgbClr val="000000"/>
                </a:solidFill>
                <a:latin typeface="Times New Roman"/>
                <a:ea typeface="Times New Roman"/>
                <a:cs typeface="Times New Roman"/>
                <a:sym typeface="Times New Roman"/>
              </a:rPr>
              <a:t>Homo</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fossilised teeth have structures in common with ancient hominin species, but other structures that are similar to modern humans. The teeth are similar in size and shape to modern humans but one of the premolars found has three roots, which is more similar to older hominin species.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one of the foot bones was curved like an australopithecine rather than straight like species in the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genus.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p:nvPr/>
        </p:nvSpPr>
        <p:spPr>
          <a:xfrm>
            <a:off x="204952" y="431481"/>
            <a:ext cx="4572000"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 tiny finger bone found in Denisova Cave in south-western Siberia came from a human female who lived about 40 000 years ago.</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DNA extracted from this bone yielded a partial mitochondrial DNA sequence. This DNA did not match that of modern humans, Neanderthals or any other known hominin.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DNA was identified as that of a new human group that has been called the Denisovans.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Denisovan female, her DNA included the gene variants (alleles) that would have made her brown-eyed, with brown hair and dark skin.</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Comparative genomic studies revealed that the modern humans of that period interbred with Denisovans.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This interbreeding probably occurred when the ancestors of these present-day humans were migrating across southern regions of Asia.</a:t>
            </a:r>
            <a:endParaRPr/>
          </a:p>
          <a:p>
            <a:pPr indent="0" lvl="0" marL="0" marR="0" rtl="0" algn="l">
              <a:lnSpc>
                <a:spcPct val="100000"/>
              </a:lnSpc>
              <a:spcBef>
                <a:spcPts val="0"/>
              </a:spcBef>
              <a:spcAft>
                <a:spcPts val="0"/>
              </a:spcAft>
              <a:buNone/>
            </a:pPr>
            <a:br>
              <a:rPr b="0" i="0" lang="en-AU" sz="1400" u="none" cap="none" strike="noStrike">
                <a:solidFill>
                  <a:srgbClr val="000000"/>
                </a:solidFill>
                <a:latin typeface="Arial"/>
                <a:ea typeface="Arial"/>
                <a:cs typeface="Arial"/>
                <a:sym typeface="Arial"/>
              </a:rPr>
            </a:br>
            <a:endParaRPr b="0" i="0" sz="1400" u="none" cap="none" strike="noStrike">
              <a:solidFill>
                <a:srgbClr val="000000"/>
              </a:solidFill>
              <a:latin typeface="Times New Roman"/>
              <a:ea typeface="Times New Roman"/>
              <a:cs typeface="Times New Roman"/>
              <a:sym typeface="Times New Roman"/>
            </a:endParaRPr>
          </a:p>
        </p:txBody>
      </p:sp>
      <p:sp>
        <p:nvSpPr>
          <p:cNvPr id="134" name="Google Shape;134;p13"/>
          <p:cNvSpPr/>
          <p:nvPr/>
        </p:nvSpPr>
        <p:spPr>
          <a:xfrm>
            <a:off x="204952" y="123704"/>
            <a:ext cx="11769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Denisovans</a:t>
            </a:r>
            <a:endParaRPr b="1" i="0" sz="1600" u="none" cap="none" strike="noStrike">
              <a:solidFill>
                <a:srgbClr val="000000"/>
              </a:solidFill>
              <a:latin typeface="Times New Roman"/>
              <a:ea typeface="Times New Roman"/>
              <a:cs typeface="Times New Roman"/>
              <a:sym typeface="Times New Roman"/>
            </a:endParaRPr>
          </a:p>
        </p:txBody>
      </p:sp>
      <p:pic>
        <p:nvPicPr>
          <p:cNvPr descr="c10f74" id="135" name="Google Shape;135;p13"/>
          <p:cNvPicPr preferRelativeResize="0"/>
          <p:nvPr/>
        </p:nvPicPr>
        <p:blipFill rotWithShape="1">
          <a:blip r:embed="rId3">
            <a:alphaModFix/>
          </a:blip>
          <a:srcRect b="0" l="0" r="0" t="0"/>
          <a:stretch/>
        </p:blipFill>
        <p:spPr>
          <a:xfrm>
            <a:off x="4776952" y="462258"/>
            <a:ext cx="3957818" cy="3246782"/>
          </a:xfrm>
          <a:prstGeom prst="rect">
            <a:avLst/>
          </a:prstGeom>
          <a:noFill/>
          <a:ln>
            <a:noFill/>
          </a:ln>
        </p:spPr>
      </p:pic>
      <p:sp>
        <p:nvSpPr>
          <p:cNvPr id="136" name="Google Shape;136;p13"/>
          <p:cNvSpPr/>
          <p:nvPr/>
        </p:nvSpPr>
        <p:spPr>
          <a:xfrm>
            <a:off x="4572000" y="3709040"/>
            <a:ext cx="457200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Gene flow or interbreeding (denoted by dotted arrows) between hominin species. Neanderthals are shown as two geographically separated groups, but they are the one species. The fading of the lines for most groups denotes their extinction.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p:nvPr/>
        </p:nvSpPr>
        <p:spPr>
          <a:xfrm>
            <a:off x="2945945" y="221200"/>
            <a:ext cx="388439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Measures used to demonstrate relatedness</a:t>
            </a:r>
            <a:endParaRPr b="1" i="0" sz="1600" u="none" cap="none" strike="noStrike">
              <a:solidFill>
                <a:srgbClr val="000000"/>
              </a:solidFill>
              <a:latin typeface="Times New Roman"/>
              <a:ea typeface="Times New Roman"/>
              <a:cs typeface="Times New Roman"/>
              <a:sym typeface="Times New Roman"/>
            </a:endParaRPr>
          </a:p>
        </p:txBody>
      </p:sp>
      <p:sp>
        <p:nvSpPr>
          <p:cNvPr id="142" name="Google Shape;142;p14"/>
          <p:cNvSpPr/>
          <p:nvPr/>
        </p:nvSpPr>
        <p:spPr>
          <a:xfrm>
            <a:off x="194442" y="559754"/>
            <a:ext cx="871833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1. The fossil record – we can use fossils as evidence for relatedness by pointing to comparative anatomy, particularly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the presence of homologous structures.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2. Molecular homology – we can use similarities between nucleotides in DNA sequences or amino acid sequences in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proteins as evidence for relatedness.</a:t>
            </a:r>
            <a:endParaRPr/>
          </a:p>
        </p:txBody>
      </p:sp>
      <p:sp>
        <p:nvSpPr>
          <p:cNvPr id="143" name="Google Shape;143;p14"/>
          <p:cNvSpPr/>
          <p:nvPr/>
        </p:nvSpPr>
        <p:spPr>
          <a:xfrm>
            <a:off x="4129762" y="1852415"/>
            <a:ext cx="176683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Human migration</a:t>
            </a:r>
            <a:endParaRPr/>
          </a:p>
        </p:txBody>
      </p:sp>
      <p:sp>
        <p:nvSpPr>
          <p:cNvPr id="144" name="Google Shape;144;p14"/>
          <p:cNvSpPr/>
          <p:nvPr/>
        </p:nvSpPr>
        <p:spPr>
          <a:xfrm>
            <a:off x="275897" y="2336583"/>
            <a:ext cx="8555420" cy="181588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earliest known hominins namely the </a:t>
            </a:r>
            <a:r>
              <a:rPr b="0" i="1" lang="en-AU" sz="1400" u="none" cap="none" strike="noStrike">
                <a:solidFill>
                  <a:srgbClr val="000000"/>
                </a:solidFill>
                <a:latin typeface="Times New Roman"/>
                <a:ea typeface="Times New Roman"/>
                <a:cs typeface="Times New Roman"/>
                <a:sym typeface="Times New Roman"/>
              </a:rPr>
              <a:t>Australopithecines </a:t>
            </a:r>
            <a:r>
              <a:rPr b="0" i="0" lang="en-AU" sz="1400" u="none" cap="none" strike="noStrike">
                <a:solidFill>
                  <a:srgbClr val="000000"/>
                </a:solidFill>
                <a:latin typeface="Times New Roman"/>
                <a:ea typeface="Times New Roman"/>
                <a:cs typeface="Times New Roman"/>
                <a:sym typeface="Times New Roman"/>
              </a:rPr>
              <a:t>first evolved in Africa approximately 4 million years ago. These remained solely in separate regions of Africa and continued to evolve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Evolution resulted in the emergence of new species over time, including the earliest members of the </a:t>
            </a:r>
            <a:r>
              <a:rPr b="0" i="1" lang="en-AU" sz="1400" u="none" cap="none" strike="noStrike">
                <a:solidFill>
                  <a:srgbClr val="000000"/>
                </a:solidFill>
                <a:latin typeface="Times New Roman"/>
                <a:ea typeface="Times New Roman"/>
                <a:cs typeface="Times New Roman"/>
                <a:sym typeface="Times New Roman"/>
              </a:rPr>
              <a:t>Homo </a:t>
            </a:r>
            <a:r>
              <a:rPr b="0" i="0" lang="en-AU" sz="1400" u="none" cap="none" strike="noStrike">
                <a:solidFill>
                  <a:srgbClr val="000000"/>
                </a:solidFill>
                <a:latin typeface="Times New Roman"/>
                <a:ea typeface="Times New Roman"/>
                <a:cs typeface="Times New Roman"/>
                <a:sym typeface="Times New Roman"/>
              </a:rPr>
              <a:t>species (such as </a:t>
            </a:r>
            <a:r>
              <a:rPr b="0" i="1" lang="en-AU" sz="1400" u="none" cap="none" strike="noStrike">
                <a:solidFill>
                  <a:srgbClr val="000000"/>
                </a:solidFill>
                <a:latin typeface="Times New Roman"/>
                <a:ea typeface="Times New Roman"/>
                <a:cs typeface="Times New Roman"/>
                <a:sym typeface="Times New Roman"/>
              </a:rPr>
              <a:t>Homo habilis</a:t>
            </a:r>
            <a:r>
              <a:rPr b="0" i="0" lang="en-AU"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around 2–2.25 million years later these early hominin species began to migrate out of Africa and into the nearby regions of Europe and Asia. This feat is currently believed to have been accomplished by a small population of </a:t>
            </a:r>
            <a:r>
              <a:rPr b="0" i="1" lang="en-AU" sz="1400" u="none" cap="none" strike="noStrike">
                <a:solidFill>
                  <a:srgbClr val="000000"/>
                </a:solidFill>
                <a:latin typeface="Times New Roman"/>
                <a:ea typeface="Times New Roman"/>
                <a:cs typeface="Times New Roman"/>
                <a:sym typeface="Times New Roman"/>
              </a:rPr>
              <a:t>Homo erectus</a:t>
            </a:r>
            <a:r>
              <a:rPr b="0" i="0" lang="en-AU" sz="1400" u="none" cap="none" strike="noStrike">
                <a:solidFill>
                  <a:srgbClr val="000000"/>
                </a:solidFill>
                <a:latin typeface="Times New Roman"/>
                <a:ea typeface="Times New Roman"/>
                <a:cs typeface="Times New Roman"/>
                <a:sym typeface="Times New Roman"/>
              </a:rPr>
              <a:t>, whose fossils were the first to be found outside of the African continent (in China and Indonesia).</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Fast forward another 2 million years and we </a:t>
            </a:r>
            <a:r>
              <a:rPr b="0" i="1" lang="en-AU" sz="1400" u="none" cap="none" strike="noStrike">
                <a:solidFill>
                  <a:srgbClr val="000000"/>
                </a:solidFill>
                <a:latin typeface="Times New Roman"/>
                <a:ea typeface="Times New Roman"/>
                <a:cs typeface="Times New Roman"/>
                <a:sym typeface="Times New Roman"/>
              </a:rPr>
              <a:t>Homo sapiens </a:t>
            </a:r>
            <a:r>
              <a:rPr b="0" i="0" lang="en-AU" sz="1400" u="none" cap="none" strike="noStrike">
                <a:solidFill>
                  <a:srgbClr val="000000"/>
                </a:solidFill>
                <a:latin typeface="Times New Roman"/>
                <a:ea typeface="Times New Roman"/>
                <a:cs typeface="Times New Roman"/>
                <a:sym typeface="Times New Roman"/>
              </a:rPr>
              <a:t>are the last remaining lineage of the </a:t>
            </a:r>
            <a:r>
              <a:rPr b="0" i="1" lang="en-AU" sz="1400" u="none" cap="none" strike="noStrike">
                <a:solidFill>
                  <a:srgbClr val="000000"/>
                </a:solidFill>
                <a:latin typeface="Times New Roman"/>
                <a:ea typeface="Times New Roman"/>
                <a:cs typeface="Times New Roman"/>
                <a:sym typeface="Times New Roman"/>
              </a:rPr>
              <a:t>Homo </a:t>
            </a:r>
            <a:r>
              <a:rPr b="0" i="0" lang="en-AU" sz="1400" u="none" cap="none" strike="noStrike">
                <a:solidFill>
                  <a:srgbClr val="000000"/>
                </a:solidFill>
                <a:latin typeface="Times New Roman"/>
                <a:ea typeface="Times New Roman"/>
                <a:cs typeface="Times New Roman"/>
                <a:sym typeface="Times New Roman"/>
              </a:rPr>
              <a:t>genus.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p:nvPr/>
        </p:nvSpPr>
        <p:spPr>
          <a:xfrm>
            <a:off x="120869" y="331577"/>
            <a:ext cx="45720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Two main hypotheses about how </a:t>
            </a:r>
            <a:r>
              <a:rPr b="0" i="1" lang="en-AU" sz="1400" u="none" cap="none" strike="noStrike">
                <a:solidFill>
                  <a:srgbClr val="000000"/>
                </a:solidFill>
                <a:latin typeface="Times New Roman"/>
                <a:ea typeface="Times New Roman"/>
                <a:cs typeface="Times New Roman"/>
                <a:sym typeface="Times New Roman"/>
              </a:rPr>
              <a:t>Homo sapiens </a:t>
            </a:r>
            <a:r>
              <a:rPr b="0" i="0" lang="en-AU" sz="1400" u="none" cap="none" strike="noStrike">
                <a:solidFill>
                  <a:srgbClr val="000000"/>
                </a:solidFill>
                <a:latin typeface="Times New Roman"/>
                <a:ea typeface="Times New Roman"/>
                <a:cs typeface="Times New Roman"/>
                <a:sym typeface="Times New Roman"/>
              </a:rPr>
              <a:t>made their way out of Africa–</a:t>
            </a:r>
            <a:endParaRPr b="0" i="0" sz="14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1400"/>
              <a:buFont typeface="Arial"/>
              <a:buAutoNum type="arabicParenBoth"/>
            </a:pPr>
            <a:r>
              <a:rPr b="0" i="0" lang="en-AU" sz="1400" u="none" cap="none" strike="noStrike">
                <a:solidFill>
                  <a:srgbClr val="000000"/>
                </a:solidFill>
                <a:latin typeface="Times New Roman"/>
                <a:ea typeface="Times New Roman"/>
                <a:cs typeface="Times New Roman"/>
                <a:sym typeface="Times New Roman"/>
              </a:rPr>
              <a:t>the ‘multiregional’ hypothesis (Figure a)</a:t>
            </a:r>
            <a:endParaRPr/>
          </a:p>
          <a:p>
            <a:pPr indent="-342900" lvl="0" marL="342900" marR="0" rtl="0" algn="l">
              <a:lnSpc>
                <a:spcPct val="100000"/>
              </a:lnSpc>
              <a:spcBef>
                <a:spcPts val="0"/>
              </a:spcBef>
              <a:spcAft>
                <a:spcPts val="0"/>
              </a:spcAft>
              <a:buClr>
                <a:srgbClr val="000000"/>
              </a:buClr>
              <a:buSzPts val="1400"/>
              <a:buFont typeface="Arial"/>
              <a:buAutoNum type="arabicParenBoth"/>
            </a:pPr>
            <a:r>
              <a:rPr b="0" i="0" lang="en-AU" sz="1400" u="none" cap="none" strike="noStrike">
                <a:solidFill>
                  <a:srgbClr val="000000"/>
                </a:solidFill>
                <a:latin typeface="Times New Roman"/>
                <a:ea typeface="Times New Roman"/>
                <a:cs typeface="Times New Roman"/>
                <a:sym typeface="Times New Roman"/>
              </a:rPr>
              <a:t>the ‘Out of Africa’ hypothesis (Figure b)</a:t>
            </a:r>
            <a:endParaRPr b="0" i="0" sz="1400" u="none" cap="none" strike="noStrike">
              <a:solidFill>
                <a:srgbClr val="000000"/>
              </a:solidFill>
              <a:latin typeface="Times New Roman"/>
              <a:ea typeface="Times New Roman"/>
              <a:cs typeface="Times New Roman"/>
              <a:sym typeface="Times New Roman"/>
            </a:endParaRPr>
          </a:p>
        </p:txBody>
      </p:sp>
      <p:pic>
        <p:nvPicPr>
          <p:cNvPr id="150" name="Google Shape;150;p15"/>
          <p:cNvPicPr preferRelativeResize="0"/>
          <p:nvPr/>
        </p:nvPicPr>
        <p:blipFill rotWithShape="1">
          <a:blip r:embed="rId3">
            <a:alphaModFix/>
          </a:blip>
          <a:srcRect b="31754" l="11589" r="24399" t="32403"/>
          <a:stretch/>
        </p:blipFill>
        <p:spPr>
          <a:xfrm>
            <a:off x="185056" y="1624224"/>
            <a:ext cx="8796107" cy="2769100"/>
          </a:xfrm>
          <a:prstGeom prst="rect">
            <a:avLst/>
          </a:prstGeom>
          <a:noFill/>
          <a:ln>
            <a:noFill/>
          </a:ln>
        </p:spPr>
      </p:pic>
      <p:sp>
        <p:nvSpPr>
          <p:cNvPr id="151" name="Google Shape;151;p15"/>
          <p:cNvSpPr/>
          <p:nvPr/>
        </p:nvSpPr>
        <p:spPr>
          <a:xfrm>
            <a:off x="120869" y="4470254"/>
            <a:ext cx="74255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Note: </a:t>
            </a:r>
            <a:r>
              <a:rPr b="0" i="0" lang="en-AU" sz="1400" u="none" cap="none" strike="noStrike">
                <a:solidFill>
                  <a:srgbClr val="000000"/>
                </a:solidFill>
                <a:latin typeface="Times New Roman"/>
                <a:ea typeface="Times New Roman"/>
                <a:cs typeface="Times New Roman"/>
                <a:sym typeface="Times New Roman"/>
              </a:rPr>
              <a:t>Almost all existing evidence supports the Out of Africa hypothesis and that this is generally taken as the accepted model of human migration.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p:nvPr/>
        </p:nvSpPr>
        <p:spPr>
          <a:xfrm>
            <a:off x="3308369" y="118076"/>
            <a:ext cx="23374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Out of Africa hypothesis</a:t>
            </a:r>
            <a:endParaRPr/>
          </a:p>
        </p:txBody>
      </p:sp>
      <p:pic>
        <p:nvPicPr>
          <p:cNvPr id="157" name="Google Shape;157;p16"/>
          <p:cNvPicPr preferRelativeResize="0"/>
          <p:nvPr/>
        </p:nvPicPr>
        <p:blipFill rotWithShape="1">
          <a:blip r:embed="rId3">
            <a:alphaModFix/>
          </a:blip>
          <a:srcRect b="15522" l="16617" r="36614" t="24666"/>
          <a:stretch/>
        </p:blipFill>
        <p:spPr>
          <a:xfrm>
            <a:off x="2606565" y="498671"/>
            <a:ext cx="6475614" cy="4656083"/>
          </a:xfrm>
          <a:prstGeom prst="rect">
            <a:avLst/>
          </a:prstGeom>
          <a:noFill/>
          <a:ln>
            <a:noFill/>
          </a:ln>
        </p:spPr>
      </p:pic>
      <p:sp>
        <p:nvSpPr>
          <p:cNvPr id="158" name="Google Shape;158;p16"/>
          <p:cNvSpPr/>
          <p:nvPr/>
        </p:nvSpPr>
        <p:spPr>
          <a:xfrm>
            <a:off x="204951" y="201774"/>
            <a:ext cx="2401614"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000000"/>
                </a:solidFill>
                <a:latin typeface="Times New Roman"/>
                <a:ea typeface="Times New Roman"/>
                <a:cs typeface="Times New Roman"/>
                <a:sym typeface="Times New Roman"/>
              </a:rPr>
              <a:t>Homo sapiens</a:t>
            </a:r>
            <a:r>
              <a:rPr b="0" i="0" lang="en-AU" sz="1400" u="none" cap="none" strike="noStrike">
                <a:solidFill>
                  <a:srgbClr val="000000"/>
                </a:solidFill>
                <a:latin typeface="Times New Roman"/>
                <a:ea typeface="Times New Roman"/>
                <a:cs typeface="Times New Roman"/>
                <a:sym typeface="Times New Roman"/>
              </a:rPr>
              <a:t> evolved in Africa around 200 000 years ago before spreading out across other continents. Each coloured section represents a different species. It can be seen that while </a:t>
            </a:r>
            <a:r>
              <a:rPr b="0" i="1" lang="en-AU" sz="1400" u="none" cap="none" strike="noStrike">
                <a:solidFill>
                  <a:srgbClr val="000000"/>
                </a:solidFill>
                <a:latin typeface="Times New Roman"/>
                <a:ea typeface="Times New Roman"/>
                <a:cs typeface="Times New Roman"/>
                <a:sym typeface="Times New Roman"/>
              </a:rPr>
              <a:t>H. erectus</a:t>
            </a:r>
            <a:r>
              <a:rPr b="0" i="0" lang="en-AU" sz="1400" u="none" cap="none" strike="noStrike">
                <a:solidFill>
                  <a:srgbClr val="000000"/>
                </a:solidFill>
                <a:latin typeface="Times New Roman"/>
                <a:ea typeface="Times New Roman"/>
                <a:cs typeface="Times New Roman"/>
                <a:sym typeface="Times New Roman"/>
              </a:rPr>
              <a:t> where the first to leave Africa (leading to lines that went extinct), the evolution of </a:t>
            </a:r>
            <a:r>
              <a:rPr b="0" i="1" lang="en-AU" sz="1400" u="none" cap="none" strike="noStrike">
                <a:solidFill>
                  <a:srgbClr val="000000"/>
                </a:solidFill>
                <a:latin typeface="Times New Roman"/>
                <a:ea typeface="Times New Roman"/>
                <a:cs typeface="Times New Roman"/>
                <a:sym typeface="Times New Roman"/>
              </a:rPr>
              <a:t>H. sapiens</a:t>
            </a:r>
            <a:r>
              <a:rPr b="0" i="0" lang="en-AU" sz="1400" u="none" cap="none" strike="noStrike">
                <a:solidFill>
                  <a:srgbClr val="000000"/>
                </a:solidFill>
                <a:latin typeface="Times New Roman"/>
                <a:ea typeface="Times New Roman"/>
                <a:cs typeface="Times New Roman"/>
                <a:sym typeface="Times New Roman"/>
              </a:rPr>
              <a:t> occurred within Africa before diverging out. Note that this is a simplification of the existence of these species, as there was some crossover in the extinction of one species and appearance of another species.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This would mean that all modern human beings are of African descent</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p:nvPr/>
        </p:nvSpPr>
        <p:spPr>
          <a:xfrm>
            <a:off x="225972" y="507203"/>
            <a:ext cx="4051738" cy="440120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Repeated large-scale analysis of the mitochondrial DNA (mtDNA) of modern humans demonstrates that our mitochondrial lineages can all be traced back to a common ancestor that lived in Africa between 140 000 and 290 000 years ago.</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Modern-day humans show very little genetic diversity compared to other species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Some of the oldest </a:t>
            </a:r>
            <a:r>
              <a:rPr b="0" i="1" lang="en-AU" sz="1400" u="none" cap="none" strike="noStrike">
                <a:solidFill>
                  <a:srgbClr val="000000"/>
                </a:solidFill>
                <a:latin typeface="Times New Roman"/>
                <a:ea typeface="Times New Roman"/>
                <a:cs typeface="Times New Roman"/>
                <a:sym typeface="Times New Roman"/>
              </a:rPr>
              <a:t>Homo sapiens </a:t>
            </a:r>
            <a:r>
              <a:rPr b="0" i="0" lang="en-AU" sz="1400" u="none" cap="none" strike="noStrike">
                <a:solidFill>
                  <a:srgbClr val="000000"/>
                </a:solidFill>
                <a:latin typeface="Times New Roman"/>
                <a:ea typeface="Times New Roman"/>
                <a:cs typeface="Times New Roman"/>
                <a:sym typeface="Times New Roman"/>
              </a:rPr>
              <a:t>fossils found were uncovered in East Africa and dated to around 160 000 years ago, as well as later fossils uncovered in the Middle East and dated to 100 000 years. This suggests migration into and out of Northern Africa</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DNA evidence and fossilised remains, have also uncovered other artefacts along the far north-west into deeper parts of Europe (and south-east into Asia). These include stone tools, carvings, and cave paintings, which indicate an increased complexity and cultural evolution</a:t>
            </a:r>
            <a:endParaRPr/>
          </a:p>
        </p:txBody>
      </p:sp>
      <p:sp>
        <p:nvSpPr>
          <p:cNvPr id="164" name="Google Shape;164;p17"/>
          <p:cNvSpPr/>
          <p:nvPr/>
        </p:nvSpPr>
        <p:spPr>
          <a:xfrm>
            <a:off x="2636619" y="168649"/>
            <a:ext cx="38266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Evidence for the Out of Africa hypothesis</a:t>
            </a:r>
            <a:endParaRPr/>
          </a:p>
        </p:txBody>
      </p:sp>
      <p:pic>
        <p:nvPicPr>
          <p:cNvPr id="165" name="Google Shape;165;p17"/>
          <p:cNvPicPr preferRelativeResize="0"/>
          <p:nvPr/>
        </p:nvPicPr>
        <p:blipFill rotWithShape="1">
          <a:blip r:embed="rId3">
            <a:alphaModFix/>
          </a:blip>
          <a:srcRect b="29074" l="9925" r="49247" t="18247"/>
          <a:stretch/>
        </p:blipFill>
        <p:spPr>
          <a:xfrm>
            <a:off x="4342246" y="646304"/>
            <a:ext cx="4242124" cy="3077279"/>
          </a:xfrm>
          <a:prstGeom prst="rect">
            <a:avLst/>
          </a:prstGeom>
          <a:noFill/>
          <a:ln>
            <a:noFill/>
          </a:ln>
        </p:spPr>
      </p:pic>
      <p:sp>
        <p:nvSpPr>
          <p:cNvPr id="166" name="Google Shape;166;p17"/>
          <p:cNvSpPr/>
          <p:nvPr/>
        </p:nvSpPr>
        <p:spPr>
          <a:xfrm>
            <a:off x="4277710" y="3723583"/>
            <a:ext cx="4572000"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lphaLcParenBoth"/>
            </a:pPr>
            <a:r>
              <a:rPr b="0" i="1" lang="en-AU" sz="1400" u="none" cap="none" strike="noStrike">
                <a:solidFill>
                  <a:srgbClr val="000000"/>
                </a:solidFill>
                <a:latin typeface="Times New Roman"/>
                <a:ea typeface="Times New Roman"/>
                <a:cs typeface="Times New Roman"/>
                <a:sym typeface="Times New Roman"/>
              </a:rPr>
              <a:t>Proposed spread of Homo sapiens during their first migratory wave out of Africa.</a:t>
            </a:r>
            <a:endParaRPr/>
          </a:p>
          <a:p>
            <a:pPr indent="-342900" lvl="0" marL="342900" marR="0" rtl="0" algn="l">
              <a:lnSpc>
                <a:spcPct val="100000"/>
              </a:lnSpc>
              <a:spcBef>
                <a:spcPts val="0"/>
              </a:spcBef>
              <a:spcAft>
                <a:spcPts val="0"/>
              </a:spcAft>
              <a:buClr>
                <a:srgbClr val="000000"/>
              </a:buClr>
              <a:buSzPts val="1400"/>
              <a:buFont typeface="Arial"/>
              <a:buAutoNum type="alphaLcParenBoth"/>
            </a:pPr>
            <a:r>
              <a:rPr b="0" i="1" lang="en-AU" sz="1400" u="none" cap="none" strike="noStrike">
                <a:solidFill>
                  <a:srgbClr val="000000"/>
                </a:solidFill>
                <a:latin typeface="Times New Roman"/>
                <a:ea typeface="Times New Roman"/>
                <a:cs typeface="Times New Roman"/>
                <a:sym typeface="Times New Roman"/>
              </a:rPr>
              <a:t>Proposed second migratory wave of Homo sapiens further into Eurasia between 40 000 and 80 000 years ago.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p:nvPr/>
        </p:nvSpPr>
        <p:spPr>
          <a:xfrm>
            <a:off x="3477426" y="200179"/>
            <a:ext cx="23727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Multiregional hypothesis</a:t>
            </a:r>
            <a:endParaRPr/>
          </a:p>
        </p:txBody>
      </p:sp>
      <p:sp>
        <p:nvSpPr>
          <p:cNvPr id="172" name="Google Shape;172;p18"/>
          <p:cNvSpPr/>
          <p:nvPr/>
        </p:nvSpPr>
        <p:spPr>
          <a:xfrm>
            <a:off x="173420" y="444969"/>
            <a:ext cx="4997669"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This hypothesis suggests that the evolution of modern humans, from </a:t>
            </a:r>
            <a:r>
              <a:rPr b="0" i="1" lang="en-AU" sz="1400" u="none" cap="none" strike="noStrike">
                <a:solidFill>
                  <a:srgbClr val="000000"/>
                </a:solidFill>
                <a:latin typeface="Times New Roman"/>
                <a:ea typeface="Times New Roman"/>
                <a:cs typeface="Times New Roman"/>
                <a:sym typeface="Times New Roman"/>
              </a:rPr>
              <a:t>Homo erectus </a:t>
            </a:r>
            <a:r>
              <a:rPr b="0" i="0" lang="en-AU" sz="1400" u="none" cap="none" strike="noStrike">
                <a:solidFill>
                  <a:srgbClr val="000000"/>
                </a:solidFill>
                <a:latin typeface="Times New Roman"/>
                <a:ea typeface="Times New Roman"/>
                <a:cs typeface="Times New Roman"/>
                <a:sym typeface="Times New Roman"/>
              </a:rPr>
              <a:t>to </a:t>
            </a:r>
            <a:r>
              <a:rPr b="0" i="1" lang="en-AU" sz="1400" u="none" cap="none" strike="noStrike">
                <a:solidFill>
                  <a:srgbClr val="000000"/>
                </a:solidFill>
                <a:latin typeface="Times New Roman"/>
                <a:ea typeface="Times New Roman"/>
                <a:cs typeface="Times New Roman"/>
                <a:sym typeface="Times New Roman"/>
              </a:rPr>
              <a:t>Homo sapiens</a:t>
            </a:r>
            <a:r>
              <a:rPr b="0" i="0" lang="en-AU" sz="1400" u="none" cap="none" strike="noStrike">
                <a:solidFill>
                  <a:srgbClr val="000000"/>
                </a:solidFill>
                <a:latin typeface="Times New Roman"/>
                <a:ea typeface="Times New Roman"/>
                <a:cs typeface="Times New Roman"/>
                <a:sym typeface="Times New Roman"/>
              </a:rPr>
              <a:t>, was actually an ongoing process across all regions of the world with gene flow between different continental populations.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This would mean that all modern human beings are not of African descent, but rather descendants of smaller, localised populations of early hominins. For instance, modern Africans originated from early Africans that evolved from African hominins, whereas modern Asians came from archaic Asians that evolved from Asian hominins.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Evidence: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There is limited evidence to support the multiregional hypothesis today. Some proponents argue that the ancient fossil record demonstrates what are known as morphological</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Clades. However, many critics of this theory argue that the fossil record is too incomplete to rely on morphological</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Clades.</a:t>
            </a:r>
            <a:endParaRPr b="0" i="0" sz="1400" u="none" cap="none" strike="noStrike">
              <a:solidFill>
                <a:srgbClr val="000000"/>
              </a:solidFill>
              <a:latin typeface="Times New Roman"/>
              <a:ea typeface="Times New Roman"/>
              <a:cs typeface="Times New Roman"/>
              <a:sym typeface="Times New Roman"/>
            </a:endParaRPr>
          </a:p>
        </p:txBody>
      </p:sp>
      <p:pic>
        <p:nvPicPr>
          <p:cNvPr descr="c10f83" id="173" name="Google Shape;173;p18"/>
          <p:cNvPicPr preferRelativeResize="0"/>
          <p:nvPr/>
        </p:nvPicPr>
        <p:blipFill rotWithShape="1">
          <a:blip r:embed="rId3">
            <a:alphaModFix/>
          </a:blip>
          <a:srcRect b="0" l="0" r="0" t="0"/>
          <a:stretch/>
        </p:blipFill>
        <p:spPr>
          <a:xfrm>
            <a:off x="5042885" y="726691"/>
            <a:ext cx="3657600" cy="3524251"/>
          </a:xfrm>
          <a:prstGeom prst="rect">
            <a:avLst/>
          </a:prstGeom>
          <a:noFill/>
          <a:ln>
            <a:noFill/>
          </a:ln>
        </p:spPr>
      </p:pic>
      <p:sp>
        <p:nvSpPr>
          <p:cNvPr id="174" name="Google Shape;174;p18"/>
          <p:cNvSpPr/>
          <p:nvPr/>
        </p:nvSpPr>
        <p:spPr>
          <a:xfrm>
            <a:off x="91807" y="4339009"/>
            <a:ext cx="651919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Note: Morphological clades- </a:t>
            </a:r>
            <a:r>
              <a:rPr b="0" i="0" lang="en-AU" sz="1400" u="none" cap="none" strike="noStrike">
                <a:solidFill>
                  <a:srgbClr val="000000"/>
                </a:solidFill>
                <a:latin typeface="Times New Roman"/>
                <a:ea typeface="Times New Roman"/>
                <a:cs typeface="Times New Roman"/>
                <a:sym typeface="Times New Roman"/>
              </a:rPr>
              <a:t>combinations of various physical characteristics that are unique to particular geographical regions across a wide timespan.</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p:nvPr/>
        </p:nvSpPr>
        <p:spPr>
          <a:xfrm>
            <a:off x="3587323" y="221200"/>
            <a:ext cx="212590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Times New Roman"/>
                <a:ea typeface="Times New Roman"/>
                <a:cs typeface="Times New Roman"/>
                <a:sym typeface="Times New Roman"/>
              </a:rPr>
              <a:t>Evidence of migration</a:t>
            </a:r>
            <a:endParaRPr/>
          </a:p>
        </p:txBody>
      </p:sp>
      <p:pic>
        <p:nvPicPr>
          <p:cNvPr id="180" name="Google Shape;180;p19"/>
          <p:cNvPicPr preferRelativeResize="0"/>
          <p:nvPr/>
        </p:nvPicPr>
        <p:blipFill rotWithShape="1">
          <a:blip r:embed="rId3">
            <a:alphaModFix/>
          </a:blip>
          <a:srcRect b="18730" l="16937" r="36880" t="31058"/>
          <a:stretch/>
        </p:blipFill>
        <p:spPr>
          <a:xfrm>
            <a:off x="1449315" y="559754"/>
            <a:ext cx="6562767" cy="4011623"/>
          </a:xfrm>
          <a:prstGeom prst="rect">
            <a:avLst/>
          </a:prstGeom>
          <a:noFill/>
          <a:ln>
            <a:noFill/>
          </a:ln>
        </p:spPr>
      </p:pic>
      <p:sp>
        <p:nvSpPr>
          <p:cNvPr id="181" name="Google Shape;181;p19"/>
          <p:cNvSpPr/>
          <p:nvPr/>
        </p:nvSpPr>
        <p:spPr>
          <a:xfrm>
            <a:off x="2665479" y="4571377"/>
            <a:ext cx="41761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Comparison of mtDNA and DNA of the whole genome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p:nvPr/>
        </p:nvSpPr>
        <p:spPr>
          <a:xfrm>
            <a:off x="3732486" y="145009"/>
            <a:ext cx="130197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Warm up</a:t>
            </a:r>
            <a:endParaRPr b="1" i="0" sz="1600" u="none" cap="none" strike="noStrike">
              <a:solidFill>
                <a:srgbClr val="000000"/>
              </a:solidFill>
              <a:latin typeface="Times New Roman"/>
              <a:ea typeface="Times New Roman"/>
              <a:cs typeface="Times New Roman"/>
              <a:sym typeface="Times New Roman"/>
            </a:endParaRPr>
          </a:p>
        </p:txBody>
      </p:sp>
      <p:sp>
        <p:nvSpPr>
          <p:cNvPr id="51" name="Google Shape;51;p2"/>
          <p:cNvSpPr txBox="1"/>
          <p:nvPr/>
        </p:nvSpPr>
        <p:spPr>
          <a:xfrm>
            <a:off x="1240221" y="977462"/>
            <a:ext cx="63692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Activity: Observe the skull and arrange them according to the evolution trend</a:t>
            </a:r>
            <a:endParaRPr b="0" i="0" sz="1400" u="none" cap="none" strike="noStrike">
              <a:solidFill>
                <a:srgbClr val="000000"/>
              </a:solidFill>
              <a:latin typeface="Times New Roman"/>
              <a:ea typeface="Times New Roman"/>
              <a:cs typeface="Times New Roman"/>
              <a:sym typeface="Times New Roman"/>
            </a:endParaRPr>
          </a:p>
        </p:txBody>
      </p:sp>
      <p:pic>
        <p:nvPicPr>
          <p:cNvPr descr="Seven Million Years of Human Evolution - YouTube" id="52" name="Google Shape;52;p2"/>
          <p:cNvPicPr preferRelativeResize="0"/>
          <p:nvPr/>
        </p:nvPicPr>
        <p:blipFill rotWithShape="1">
          <a:blip r:embed="rId3">
            <a:alphaModFix/>
          </a:blip>
          <a:srcRect b="0" l="0" r="0" t="0"/>
          <a:stretch/>
        </p:blipFill>
        <p:spPr>
          <a:xfrm>
            <a:off x="1956813" y="1779138"/>
            <a:ext cx="5114569" cy="28769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p:nvPr/>
        </p:nvSpPr>
        <p:spPr>
          <a:xfrm>
            <a:off x="557048" y="92528"/>
            <a:ext cx="2585545"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Aboriginal and Torres Strait Islander people’s connection to Country and Place</a:t>
            </a:r>
            <a:endParaRPr/>
          </a:p>
        </p:txBody>
      </p:sp>
      <p:sp>
        <p:nvSpPr>
          <p:cNvPr id="187" name="Google Shape;187;p20"/>
          <p:cNvSpPr/>
          <p:nvPr/>
        </p:nvSpPr>
        <p:spPr>
          <a:xfrm>
            <a:off x="452694" y="1169746"/>
            <a:ext cx="2969173"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second wave of migration is believed to have led to the emergence of Indigenous populations in the Oceanic region, including the arrival of Aboriginal Australians between 50 000 and 65 000 years ago. Most of the genomes of modern-day Aboriginals can be traced back to the original ‘Out of Africa’ event in which the first ancient humans spread throughout the globe.</a:t>
            </a:r>
            <a:endParaRPr/>
          </a:p>
        </p:txBody>
      </p:sp>
      <p:pic>
        <p:nvPicPr>
          <p:cNvPr id="188" name="Google Shape;188;p20"/>
          <p:cNvPicPr preferRelativeResize="0"/>
          <p:nvPr/>
        </p:nvPicPr>
        <p:blipFill rotWithShape="1">
          <a:blip r:embed="rId3">
            <a:alphaModFix/>
          </a:blip>
          <a:srcRect b="14472" l="14944" r="43222" t="16480"/>
          <a:stretch/>
        </p:blipFill>
        <p:spPr>
          <a:xfrm>
            <a:off x="3701142" y="92528"/>
            <a:ext cx="5442858" cy="5050972"/>
          </a:xfrm>
          <a:prstGeom prst="rect">
            <a:avLst/>
          </a:prstGeom>
          <a:noFill/>
          <a:ln>
            <a:noFill/>
          </a:ln>
        </p:spPr>
      </p:pic>
      <p:sp>
        <p:nvSpPr>
          <p:cNvPr id="189" name="Google Shape;189;p20"/>
          <p:cNvSpPr/>
          <p:nvPr/>
        </p:nvSpPr>
        <p:spPr>
          <a:xfrm>
            <a:off x="246993" y="3834140"/>
            <a:ext cx="3174874" cy="523220"/>
          </a:xfrm>
          <a:prstGeom prst="rect">
            <a:avLst/>
          </a:prstGeom>
          <a:solidFill>
            <a:srgbClr val="FFCC8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Task: Read page 631-633 of Edrolo Textbook and create a textbook page</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nvSpPr>
        <p:spPr>
          <a:xfrm>
            <a:off x="-863350" y="182368"/>
            <a:ext cx="380474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Worked Example</a:t>
            </a:r>
            <a:endParaRPr b="1" i="0" sz="1800" u="none" cap="none" strike="noStrike">
              <a:solidFill>
                <a:srgbClr val="000000"/>
              </a:solidFill>
              <a:latin typeface="Times New Roman"/>
              <a:ea typeface="Times New Roman"/>
              <a:cs typeface="Times New Roman"/>
              <a:sym typeface="Times New Roman"/>
            </a:endParaRPr>
          </a:p>
        </p:txBody>
      </p:sp>
      <p:pic>
        <p:nvPicPr>
          <p:cNvPr id="195" name="Google Shape;195;p21"/>
          <p:cNvPicPr preferRelativeResize="0"/>
          <p:nvPr/>
        </p:nvPicPr>
        <p:blipFill rotWithShape="1">
          <a:blip r:embed="rId3">
            <a:alphaModFix/>
          </a:blip>
          <a:srcRect b="44829" l="16283" r="29335" t="18860"/>
          <a:stretch/>
        </p:blipFill>
        <p:spPr>
          <a:xfrm>
            <a:off x="2068286" y="150837"/>
            <a:ext cx="7075714" cy="2656114"/>
          </a:xfrm>
          <a:prstGeom prst="rect">
            <a:avLst/>
          </a:prstGeom>
          <a:noFill/>
          <a:ln>
            <a:noFill/>
          </a:ln>
        </p:spPr>
      </p:pic>
      <p:pic>
        <p:nvPicPr>
          <p:cNvPr id="196" name="Google Shape;196;p21"/>
          <p:cNvPicPr preferRelativeResize="0"/>
          <p:nvPr/>
        </p:nvPicPr>
        <p:blipFill rotWithShape="1">
          <a:blip r:embed="rId4">
            <a:alphaModFix/>
          </a:blip>
          <a:srcRect b="36792" l="11514" r="57696" t="34635"/>
          <a:stretch/>
        </p:blipFill>
        <p:spPr>
          <a:xfrm>
            <a:off x="3603171" y="2838482"/>
            <a:ext cx="4005943" cy="20900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nvSpPr>
        <p:spPr>
          <a:xfrm>
            <a:off x="3077560" y="175893"/>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sp>
        <p:nvSpPr>
          <p:cNvPr id="202" name="Google Shape;202;p22"/>
          <p:cNvSpPr/>
          <p:nvPr/>
        </p:nvSpPr>
        <p:spPr>
          <a:xfrm>
            <a:off x="425668" y="545225"/>
            <a:ext cx="8413531" cy="375487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Classification schemes are not fixed but may change when new information becomes available or when new interpretations that provide better explanations are formulated.</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Classification of newly discovered species can be contested.</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Comparative genomic evidence has identified the existence of a new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species called the Denisovans.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Comparative genomics provides evidence that interbreeding occurred between modern humans, Neanderthals and Denisovans.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hominin evolutionary tree is highly branched and is subject to change as new hominin fossils are discovered.</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migration of modern humans out of Africa can be traced with fossil evidence.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migration of modern humans out of Africa can be traced with DNA evidence from mtDNA and whole genome sequencing.</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migration path of modern humans is updated when new evidence is discovered.</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Aboriginal and Torres Strait Islander peoples have lived in Australia for a significantly longer time than the first European colonisers.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length of time that Aboriginal and Torres Strait Islander peoples have lived in Australia has created a very strong connection to Country and Place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p:nvPr/>
        </p:nvSpPr>
        <p:spPr>
          <a:xfrm>
            <a:off x="425669" y="457742"/>
            <a:ext cx="78257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Edrolo 11 C Q 1-4, 9-13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            11 D Q 2, 9-11, 13</a:t>
            </a:r>
            <a:endParaRPr/>
          </a:p>
        </p:txBody>
      </p:sp>
      <p:sp>
        <p:nvSpPr>
          <p:cNvPr id="208" name="Google Shape;208;p23"/>
          <p:cNvSpPr/>
          <p:nvPr/>
        </p:nvSpPr>
        <p:spPr>
          <a:xfrm>
            <a:off x="4560505" y="941820"/>
            <a:ext cx="7263068" cy="3106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23"/>
          <p:cNvSpPr/>
          <p:nvPr/>
        </p:nvSpPr>
        <p:spPr>
          <a:xfrm>
            <a:off x="2454165" y="176540"/>
            <a:ext cx="4572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Reflection</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p:nvPr/>
        </p:nvSpPr>
        <p:spPr>
          <a:xfrm>
            <a:off x="194442" y="910868"/>
            <a:ext cx="4020206"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Interpreting the human fossil record is difficult  because the record itself is not complete. This could be due to: </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Not all individuals die in conditions that promote fossilisation. For example, organisms might decompose completely or be eaten by scavengers when they die.</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Rock layers and the fossils they contain might erode and disappear over time.</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Many rock layers are still inaccessible to paleontologists, so not all fossils have been found</a:t>
            </a:r>
            <a:endParaRPr/>
          </a:p>
        </p:txBody>
      </p:sp>
      <p:sp>
        <p:nvSpPr>
          <p:cNvPr id="58" name="Google Shape;58;p3"/>
          <p:cNvSpPr/>
          <p:nvPr/>
        </p:nvSpPr>
        <p:spPr>
          <a:xfrm>
            <a:off x="3179144" y="189669"/>
            <a:ext cx="344517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Interpreting the human fossil record </a:t>
            </a:r>
            <a:endParaRPr b="1" i="0" sz="1600" u="none" cap="none" strike="noStrike">
              <a:solidFill>
                <a:srgbClr val="000000"/>
              </a:solidFill>
              <a:latin typeface="Arial"/>
              <a:ea typeface="Arial"/>
              <a:cs typeface="Arial"/>
              <a:sym typeface="Arial"/>
            </a:endParaRPr>
          </a:p>
        </p:txBody>
      </p:sp>
      <p:pic>
        <p:nvPicPr>
          <p:cNvPr id="59" name="Google Shape;59;p3"/>
          <p:cNvPicPr preferRelativeResize="0"/>
          <p:nvPr/>
        </p:nvPicPr>
        <p:blipFill rotWithShape="1">
          <a:blip r:embed="rId3">
            <a:alphaModFix/>
          </a:blip>
          <a:srcRect b="0" l="0" r="0" t="0"/>
          <a:stretch/>
        </p:blipFill>
        <p:spPr>
          <a:xfrm>
            <a:off x="5559972" y="1069167"/>
            <a:ext cx="1872344" cy="28532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4"/>
          <p:cNvSpPr txBox="1"/>
          <p:nvPr/>
        </p:nvSpPr>
        <p:spPr>
          <a:xfrm>
            <a:off x="2659117" y="168166"/>
            <a:ext cx="3478924"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Example of fossil record</a:t>
            </a:r>
            <a:endParaRPr b="1" i="0" sz="1600" u="none" cap="none" strike="noStrike">
              <a:solidFill>
                <a:srgbClr val="000000"/>
              </a:solidFill>
              <a:latin typeface="Times New Roman"/>
              <a:ea typeface="Times New Roman"/>
              <a:cs typeface="Times New Roman"/>
              <a:sym typeface="Times New Roman"/>
            </a:endParaRPr>
          </a:p>
        </p:txBody>
      </p:sp>
      <p:sp>
        <p:nvSpPr>
          <p:cNvPr id="65" name="Google Shape;65;p4"/>
          <p:cNvSpPr/>
          <p:nvPr/>
        </p:nvSpPr>
        <p:spPr>
          <a:xfrm>
            <a:off x="278523" y="445882"/>
            <a:ext cx="3810001"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Each discovery of a fossil hominin may provide new information that can be used to test currently accepted hypotheses. Currently, it is not possible to identify the exact evolutionary pathway that links the first hominin species to the first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species. Much of the evidence we have is only based on fossils and DNA, and this evidence is largely incomplete. Thus, it is difficult to determine patterns, particularly when natural variation exists.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It is reasonable to speculate that the earliest hominins were ancestral to the australopithecines. From the australopithecines, one evolutionary line gave rise to the robust </a:t>
            </a:r>
            <a:r>
              <a:rPr b="0" i="1" lang="en-AU" sz="1400" u="none" cap="none" strike="noStrike">
                <a:solidFill>
                  <a:srgbClr val="000000"/>
                </a:solidFill>
                <a:latin typeface="Times New Roman"/>
                <a:ea typeface="Times New Roman"/>
                <a:cs typeface="Times New Roman"/>
                <a:sym typeface="Times New Roman"/>
              </a:rPr>
              <a:t>Paranthropus</a:t>
            </a:r>
            <a:r>
              <a:rPr b="0" i="0" lang="en-AU" sz="1400" u="none" cap="none" strike="noStrike">
                <a:solidFill>
                  <a:srgbClr val="000000"/>
                </a:solidFill>
                <a:latin typeface="Times New Roman"/>
                <a:ea typeface="Times New Roman"/>
                <a:cs typeface="Times New Roman"/>
                <a:sym typeface="Times New Roman"/>
              </a:rPr>
              <a:t> species, and a second line gave rise to the first members of the genus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 the first humans. The </a:t>
            </a:r>
            <a:r>
              <a:rPr b="0" i="1" lang="en-AU" sz="1400" u="none" cap="none" strike="noStrike">
                <a:solidFill>
                  <a:srgbClr val="000000"/>
                </a:solidFill>
                <a:latin typeface="Times New Roman"/>
                <a:ea typeface="Times New Roman"/>
                <a:cs typeface="Times New Roman"/>
                <a:sym typeface="Times New Roman"/>
              </a:rPr>
              <a:t>Paranthropus</a:t>
            </a:r>
            <a:r>
              <a:rPr b="0" i="0" lang="en-AU" sz="1400" u="none" cap="none" strike="noStrike">
                <a:solidFill>
                  <a:srgbClr val="000000"/>
                </a:solidFill>
                <a:latin typeface="Times New Roman"/>
                <a:ea typeface="Times New Roman"/>
                <a:cs typeface="Times New Roman"/>
                <a:sym typeface="Times New Roman"/>
              </a:rPr>
              <a:t> species were an evolutionary ‘dead-end</a:t>
            </a:r>
            <a:endParaRPr/>
          </a:p>
        </p:txBody>
      </p:sp>
      <p:pic>
        <p:nvPicPr>
          <p:cNvPr descr="https://content2.learnon.com.au/secure/ebooks/97807303/9780730371281/images/lightwindow/c10f79.png" id="66" name="Google Shape;66;p4"/>
          <p:cNvPicPr preferRelativeResize="0"/>
          <p:nvPr/>
        </p:nvPicPr>
        <p:blipFill rotWithShape="1">
          <a:blip r:embed="rId3">
            <a:alphaModFix/>
          </a:blip>
          <a:srcRect b="0" l="0" r="0" t="0"/>
          <a:stretch/>
        </p:blipFill>
        <p:spPr>
          <a:xfrm>
            <a:off x="4398579" y="73572"/>
            <a:ext cx="4732252" cy="5069928"/>
          </a:xfrm>
          <a:prstGeom prst="rect">
            <a:avLst/>
          </a:prstGeom>
          <a:noFill/>
          <a:ln>
            <a:noFill/>
          </a:ln>
        </p:spPr>
      </p:pic>
      <p:sp>
        <p:nvSpPr>
          <p:cNvPr id="67" name="Google Shape;67;p4"/>
          <p:cNvSpPr/>
          <p:nvPr/>
        </p:nvSpPr>
        <p:spPr>
          <a:xfrm>
            <a:off x="761802" y="4755470"/>
            <a:ext cx="379462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000000"/>
                </a:solidFill>
                <a:latin typeface="Times New Roman"/>
                <a:ea typeface="Times New Roman"/>
                <a:cs typeface="Times New Roman"/>
                <a:sym typeface="Times New Roman"/>
              </a:rPr>
              <a:t>Evolutionary links between major hominin groups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5"/>
          <p:cNvPicPr preferRelativeResize="0"/>
          <p:nvPr/>
        </p:nvPicPr>
        <p:blipFill rotWithShape="1">
          <a:blip r:embed="rId3">
            <a:alphaModFix/>
          </a:blip>
          <a:srcRect b="45425" l="12434" r="35191" t="30021"/>
          <a:stretch/>
        </p:blipFill>
        <p:spPr>
          <a:xfrm>
            <a:off x="99473" y="2585544"/>
            <a:ext cx="9091640" cy="2396359"/>
          </a:xfrm>
          <a:prstGeom prst="rect">
            <a:avLst/>
          </a:prstGeom>
          <a:noFill/>
          <a:ln>
            <a:noFill/>
          </a:ln>
        </p:spPr>
      </p:pic>
      <p:pic>
        <p:nvPicPr>
          <p:cNvPr id="73" name="Google Shape;73;p5"/>
          <p:cNvPicPr preferRelativeResize="0"/>
          <p:nvPr/>
        </p:nvPicPr>
        <p:blipFill rotWithShape="1">
          <a:blip r:embed="rId4">
            <a:alphaModFix/>
          </a:blip>
          <a:srcRect b="0" l="0" r="0" t="0"/>
          <a:stretch/>
        </p:blipFill>
        <p:spPr>
          <a:xfrm>
            <a:off x="6011917" y="86054"/>
            <a:ext cx="2112580" cy="2351028"/>
          </a:xfrm>
          <a:prstGeom prst="rect">
            <a:avLst/>
          </a:prstGeom>
          <a:noFill/>
          <a:ln>
            <a:noFill/>
          </a:ln>
        </p:spPr>
      </p:pic>
      <p:sp>
        <p:nvSpPr>
          <p:cNvPr id="74" name="Google Shape;74;p5"/>
          <p:cNvSpPr/>
          <p:nvPr/>
        </p:nvSpPr>
        <p:spPr>
          <a:xfrm>
            <a:off x="280026" y="275240"/>
            <a:ext cx="457200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New fossil discoveries such as </a:t>
            </a:r>
            <a:r>
              <a:rPr b="0" i="1" lang="en-AU" sz="1400" u="none" cap="none" strike="noStrike">
                <a:solidFill>
                  <a:srgbClr val="000000"/>
                </a:solidFill>
                <a:latin typeface="Times New Roman"/>
                <a:ea typeface="Times New Roman"/>
                <a:cs typeface="Times New Roman"/>
                <a:sym typeface="Times New Roman"/>
              </a:rPr>
              <a:t>H. naledi</a:t>
            </a:r>
            <a:r>
              <a:rPr b="0" i="0" lang="en-AU" sz="1400" u="none" cap="none" strike="noStrike">
                <a:solidFill>
                  <a:srgbClr val="000000"/>
                </a:solidFill>
                <a:latin typeface="Times New Roman"/>
                <a:ea typeface="Times New Roman"/>
                <a:cs typeface="Times New Roman"/>
                <a:sym typeface="Times New Roman"/>
              </a:rPr>
              <a:t>, first and Denisovans, raise questions about their places in hominin evolution shown in previous image.</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fossils showed features resembling</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those of both modern humans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 and older hominins (</a:t>
            </a:r>
            <a:r>
              <a:rPr b="0" i="1" lang="en-AU" sz="1400" u="none" cap="none" strike="noStrike">
                <a:solidFill>
                  <a:srgbClr val="000000"/>
                </a:solidFill>
                <a:latin typeface="Times New Roman"/>
                <a:ea typeface="Times New Roman"/>
                <a:cs typeface="Times New Roman"/>
                <a:sym typeface="Times New Roman"/>
              </a:rPr>
              <a:t>Australopithecus</a:t>
            </a:r>
            <a:r>
              <a:rPr b="0" i="0" lang="en-AU" sz="1400" u="none" cap="none" strike="noStrike">
                <a:solidFill>
                  <a:srgbClr val="000000"/>
                </a:solidFill>
                <a:latin typeface="Times New Roman"/>
                <a:ea typeface="Times New Roman"/>
                <a:cs typeface="Times New Roman"/>
                <a:sym typeface="Times New Roman"/>
              </a:rPr>
              <a:t>) and some scientists suggested that it may be a transitional fossil between </a:t>
            </a:r>
            <a:r>
              <a:rPr b="0" i="1" lang="en-AU" sz="1400" u="none" cap="none" strike="noStrike">
                <a:solidFill>
                  <a:srgbClr val="000000"/>
                </a:solidFill>
                <a:latin typeface="Times New Roman"/>
                <a:ea typeface="Times New Roman"/>
                <a:cs typeface="Times New Roman"/>
                <a:sym typeface="Times New Roman"/>
              </a:rPr>
              <a:t>Australopithecus </a:t>
            </a:r>
            <a:r>
              <a:rPr b="0" i="0" lang="en-AU" sz="1400" u="none" cap="none" strike="noStrike">
                <a:solidFill>
                  <a:srgbClr val="000000"/>
                </a:solidFill>
                <a:latin typeface="Times New Roman"/>
                <a:ea typeface="Times New Roman"/>
                <a:cs typeface="Times New Roman"/>
                <a:sym typeface="Times New Roman"/>
              </a:rPr>
              <a:t>and </a:t>
            </a:r>
            <a:r>
              <a:rPr b="0" i="1" lang="en-AU" sz="1400" u="none" cap="none" strike="noStrike">
                <a:solidFill>
                  <a:srgbClr val="000000"/>
                </a:solidFill>
                <a:latin typeface="Times New Roman"/>
                <a:ea typeface="Times New Roman"/>
                <a:cs typeface="Times New Roman"/>
                <a:sym typeface="Times New Roman"/>
              </a:rPr>
              <a:t>Homo</a:t>
            </a:r>
            <a:r>
              <a:rPr b="0" i="0" lang="en-AU" sz="1400" u="none" cap="none" strike="noStrike">
                <a:solidFill>
                  <a:srgbClr val="000000"/>
                </a:solidFill>
                <a:latin typeface="Times New Roman"/>
                <a:ea typeface="Times New Roman"/>
                <a:cs typeface="Times New Roman"/>
                <a:sym typeface="Times New Roman"/>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6"/>
          <p:cNvPicPr preferRelativeResize="0"/>
          <p:nvPr/>
        </p:nvPicPr>
        <p:blipFill rotWithShape="1">
          <a:blip r:embed="rId3">
            <a:alphaModFix/>
          </a:blip>
          <a:srcRect b="6287" l="19964" r="33601" t="17671"/>
          <a:stretch/>
        </p:blipFill>
        <p:spPr>
          <a:xfrm>
            <a:off x="3650466" y="0"/>
            <a:ext cx="5493534" cy="5058010"/>
          </a:xfrm>
          <a:prstGeom prst="rect">
            <a:avLst/>
          </a:prstGeom>
          <a:noFill/>
          <a:ln>
            <a:noFill/>
          </a:ln>
        </p:spPr>
      </p:pic>
      <p:sp>
        <p:nvSpPr>
          <p:cNvPr id="80" name="Google Shape;80;p6"/>
          <p:cNvSpPr/>
          <p:nvPr/>
        </p:nvSpPr>
        <p:spPr>
          <a:xfrm>
            <a:off x="0" y="675800"/>
            <a:ext cx="3650466"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000000"/>
                </a:solidFill>
                <a:latin typeface="Arial"/>
                <a:ea typeface="Arial"/>
                <a:cs typeface="Arial"/>
                <a:sym typeface="Arial"/>
              </a:rPr>
              <a:t>The implications for hominin evolution of three potential outcomes of </a:t>
            </a:r>
            <a:r>
              <a:rPr b="1" i="1" lang="en-AU" sz="1400" u="none" cap="none" strike="noStrike">
                <a:solidFill>
                  <a:srgbClr val="000000"/>
                </a:solidFill>
                <a:latin typeface="Arial"/>
                <a:ea typeface="Arial"/>
                <a:cs typeface="Arial"/>
                <a:sym typeface="Arial"/>
              </a:rPr>
              <a:t>H. naledi </a:t>
            </a:r>
            <a:r>
              <a:rPr b="0" i="1" lang="en-AU" sz="1400" u="none" cap="none" strike="noStrike">
                <a:solidFill>
                  <a:srgbClr val="000000"/>
                </a:solidFill>
                <a:latin typeface="Arial"/>
                <a:ea typeface="Arial"/>
                <a:cs typeface="Arial"/>
                <a:sym typeface="Arial"/>
              </a:rPr>
              <a:t>dating. Each outcome is dependent on the age of </a:t>
            </a:r>
            <a:r>
              <a:rPr b="1" i="1" lang="en-AU" sz="1400" u="none" cap="none" strike="noStrike">
                <a:solidFill>
                  <a:srgbClr val="000000"/>
                </a:solidFill>
                <a:latin typeface="Arial"/>
                <a:ea typeface="Arial"/>
                <a:cs typeface="Arial"/>
                <a:sym typeface="Arial"/>
              </a:rPr>
              <a:t>H. naledi </a:t>
            </a:r>
            <a:r>
              <a:rPr b="0" i="1" lang="en-AU" sz="1400" u="none" cap="none" strike="noStrike">
                <a:solidFill>
                  <a:srgbClr val="000000"/>
                </a:solidFill>
                <a:latin typeface="Arial"/>
                <a:ea typeface="Arial"/>
                <a:cs typeface="Arial"/>
                <a:sym typeface="Arial"/>
              </a:rPr>
              <a:t>fossils, as based on dating data.</a:t>
            </a:r>
            <a:endParaRPr b="0" i="1" sz="1400" u="none" cap="none" strike="noStrike">
              <a:solidFill>
                <a:srgbClr val="000000"/>
              </a:solidFill>
              <a:latin typeface="Arial"/>
              <a:ea typeface="Arial"/>
              <a:cs typeface="Arial"/>
              <a:sym typeface="Arial"/>
            </a:endParaRPr>
          </a:p>
        </p:txBody>
      </p:sp>
      <p:sp>
        <p:nvSpPr>
          <p:cNvPr id="81" name="Google Shape;81;p6"/>
          <p:cNvSpPr/>
          <p:nvPr/>
        </p:nvSpPr>
        <p:spPr>
          <a:xfrm>
            <a:off x="0" y="1768913"/>
            <a:ext cx="3499945"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Note: Later in 2017, the fossils were dated to around 250 000 years ago, matching up with outcome 3. This indicates </a:t>
            </a:r>
            <a:r>
              <a:rPr b="0" i="1" lang="en-AU" sz="1400" u="none" cap="none" strike="noStrike">
                <a:solidFill>
                  <a:srgbClr val="000000"/>
                </a:solidFill>
                <a:latin typeface="Times New Roman"/>
                <a:ea typeface="Times New Roman"/>
                <a:cs typeface="Times New Roman"/>
                <a:sym typeface="Times New Roman"/>
              </a:rPr>
              <a:t>H. naledi </a:t>
            </a:r>
            <a:r>
              <a:rPr b="0" i="0" lang="en-AU" sz="1400" u="none" cap="none" strike="noStrike">
                <a:solidFill>
                  <a:srgbClr val="000000"/>
                </a:solidFill>
                <a:latin typeface="Times New Roman"/>
                <a:ea typeface="Times New Roman"/>
                <a:cs typeface="Times New Roman"/>
                <a:sym typeface="Times New Roman"/>
              </a:rPr>
              <a:t>isn’t as old as suspected and actually lived alongside modern humans.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This is an example of the uncertainty shrouding our evolutionary history.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p:nvPr/>
        </p:nvSpPr>
        <p:spPr>
          <a:xfrm>
            <a:off x="3716242" y="326303"/>
            <a:ext cx="135966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Neanderthals</a:t>
            </a:r>
            <a:endParaRPr/>
          </a:p>
        </p:txBody>
      </p:sp>
      <p:sp>
        <p:nvSpPr>
          <p:cNvPr id="87" name="Google Shape;87;p7"/>
          <p:cNvSpPr/>
          <p:nvPr/>
        </p:nvSpPr>
        <p:spPr>
          <a:xfrm>
            <a:off x="125537" y="678073"/>
            <a:ext cx="8755703" cy="22775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Neanderthals share a lot of features with humans as they are closely related, but differ in a few important ways: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a wider nose</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shorter limbs</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a stockier build</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a flared rib cage</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a sloping forehead</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an enlarged brow ridge</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a larger cranial capacity</a:t>
            </a:r>
            <a:endParaRPr/>
          </a:p>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better resistance to colder climates.</a:t>
            </a:r>
            <a:endParaRPr/>
          </a:p>
        </p:txBody>
      </p:sp>
      <p:pic>
        <p:nvPicPr>
          <p:cNvPr id="88" name="Google Shape;88;p7"/>
          <p:cNvPicPr preferRelativeResize="0"/>
          <p:nvPr/>
        </p:nvPicPr>
        <p:blipFill rotWithShape="1">
          <a:blip r:embed="rId3">
            <a:alphaModFix/>
          </a:blip>
          <a:srcRect b="27261" l="10356" r="44549" t="27156"/>
          <a:stretch/>
        </p:blipFill>
        <p:spPr>
          <a:xfrm>
            <a:off x="2590799" y="1119515"/>
            <a:ext cx="4062249" cy="2308551"/>
          </a:xfrm>
          <a:prstGeom prst="rect">
            <a:avLst/>
          </a:prstGeom>
          <a:noFill/>
          <a:ln>
            <a:noFill/>
          </a:ln>
        </p:spPr>
      </p:pic>
      <p:pic>
        <p:nvPicPr>
          <p:cNvPr descr="c10f67" id="89" name="Google Shape;89;p7"/>
          <p:cNvPicPr preferRelativeResize="0"/>
          <p:nvPr/>
        </p:nvPicPr>
        <p:blipFill rotWithShape="1">
          <a:blip r:embed="rId4">
            <a:alphaModFix/>
          </a:blip>
          <a:srcRect b="0" l="0" r="0" t="0"/>
          <a:stretch/>
        </p:blipFill>
        <p:spPr>
          <a:xfrm>
            <a:off x="6653048" y="1119515"/>
            <a:ext cx="1960389" cy="2430066"/>
          </a:xfrm>
          <a:prstGeom prst="rect">
            <a:avLst/>
          </a:prstGeom>
          <a:noFill/>
          <a:ln>
            <a:noFill/>
          </a:ln>
        </p:spPr>
      </p:pic>
      <p:sp>
        <p:nvSpPr>
          <p:cNvPr id="90" name="Google Shape;90;p7"/>
          <p:cNvSpPr/>
          <p:nvPr/>
        </p:nvSpPr>
        <p:spPr>
          <a:xfrm>
            <a:off x="6117125" y="3729413"/>
            <a:ext cx="30322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Neanderthal fossil remains found in La Ferrassie in France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nvSpPr>
        <p:spPr>
          <a:xfrm>
            <a:off x="2007477" y="220718"/>
            <a:ext cx="521313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Evidence supporting Human-Neanderthal interbreeding</a:t>
            </a:r>
            <a:endParaRPr/>
          </a:p>
        </p:txBody>
      </p:sp>
      <p:pic>
        <p:nvPicPr>
          <p:cNvPr id="96" name="Google Shape;96;p8"/>
          <p:cNvPicPr preferRelativeResize="0"/>
          <p:nvPr/>
        </p:nvPicPr>
        <p:blipFill rotWithShape="1">
          <a:blip r:embed="rId3">
            <a:alphaModFix/>
          </a:blip>
          <a:srcRect b="38579" l="12184" r="35693" t="22730"/>
          <a:stretch/>
        </p:blipFill>
        <p:spPr>
          <a:xfrm>
            <a:off x="544062" y="1406134"/>
            <a:ext cx="8139960" cy="3397093"/>
          </a:xfrm>
          <a:prstGeom prst="rect">
            <a:avLst/>
          </a:prstGeom>
          <a:noFill/>
          <a:ln>
            <a:noFill/>
          </a:ln>
        </p:spPr>
      </p:pic>
      <p:sp>
        <p:nvSpPr>
          <p:cNvPr id="97" name="Google Shape;97;p8"/>
          <p:cNvSpPr/>
          <p:nvPr/>
        </p:nvSpPr>
        <p:spPr>
          <a:xfrm>
            <a:off x="294290" y="559272"/>
            <a:ext cx="860797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physical differences and the genetic differences support the conclusion that we are separate species that shared a recent common ancestor around 400 000 years ago for example the mtDNA taken from Neanderthal fossils and compared with </a:t>
            </a:r>
            <a:r>
              <a:rPr b="0" i="1" lang="en-AU" sz="1400" u="none" cap="none" strike="noStrike">
                <a:solidFill>
                  <a:srgbClr val="000000"/>
                </a:solidFill>
                <a:latin typeface="Times New Roman"/>
                <a:ea typeface="Times New Roman"/>
                <a:cs typeface="Times New Roman"/>
                <a:sym typeface="Times New Roman"/>
              </a:rPr>
              <a:t>H. sapiens</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9"/>
          <p:cNvPicPr preferRelativeResize="0"/>
          <p:nvPr/>
        </p:nvPicPr>
        <p:blipFill rotWithShape="1">
          <a:blip r:embed="rId3">
            <a:alphaModFix/>
          </a:blip>
          <a:srcRect b="19679" l="10008" r="37701" t="18117"/>
          <a:stretch/>
        </p:blipFill>
        <p:spPr>
          <a:xfrm>
            <a:off x="2340427" y="333704"/>
            <a:ext cx="6803573" cy="4550229"/>
          </a:xfrm>
          <a:prstGeom prst="rect">
            <a:avLst/>
          </a:prstGeom>
          <a:noFill/>
          <a:ln>
            <a:noFill/>
          </a:ln>
        </p:spPr>
      </p:pic>
      <p:sp>
        <p:nvSpPr>
          <p:cNvPr id="103" name="Google Shape;103;p9"/>
          <p:cNvSpPr/>
          <p:nvPr/>
        </p:nvSpPr>
        <p:spPr>
          <a:xfrm>
            <a:off x="131380" y="333704"/>
            <a:ext cx="2209047"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 team of researchers at Princeton University were able to recover around 41% of the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total Neanderthal genome from a sample of 2500 individuals. Rather than directly sequencing the DNA of a Neanderthal, the researchers were able to string together bits and pieces of the Neanderthal genome from the small pieces of shared DNA found in the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individual genomes of modern humans in their sample.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Eena Nanda</dc:creator>
</cp:coreProperties>
</file>