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Ux4D793doMdS9oaB6RylpNmiS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142426" y="163577"/>
            <a:ext cx="8612689" cy="1341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AU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Intention: </a:t>
            </a:r>
            <a:br>
              <a:rPr lang="en-AU" sz="18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understand how environmental selection pressure causes change in allele frequency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demonstrate an understanding of how species evolve via natural selection as they adapt to environmental selection pressures.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explain how change in allele frequency causes change in genetic diversity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142425" y="1494554"/>
            <a:ext cx="5743368" cy="1784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 Criteria: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explain the effect that environmental selection pressure has on allele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frequency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demonstrate an understanding of how species evolve via natural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selection as they adapt to environmental selection pressures.</a:t>
            </a:r>
            <a:b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can explain how change in allele frequency causes change in genetic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A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diversity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42425" y="3683786"/>
            <a:ext cx="8539116" cy="11695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design dot point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of changing allele frequencies in a population’s gene pool, including environmental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 pressures, </a:t>
            </a:r>
            <a:r>
              <a:rPr b="0" i="0" lang="en-AU" sz="1400" u="none" cap="none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drift and gene flow, and mutations as the source of new alleles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consequences of changing allele frequencies in terms of increased and decreased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diversity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llele frequency lab - quickmeme"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9326" y="1205133"/>
            <a:ext cx="2829656" cy="207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2081048" y="178676"/>
            <a:ext cx="5265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effect of selection pressures on genetic diversity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86406" y="549478"/>
            <a:ext cx="3926365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Environmental selection pressures 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</a:t>
            </a:r>
            <a:r>
              <a:rPr b="1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genetic diversity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gene pool as the fitter individuals with 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alleles that code for advantageous phenotypes are more likely to survive and reproduce.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As advantageous traits become more common in a population, the allele frequencies of the population changes, with 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frequency of the advantageous allele increasing. Eventually, the evolution can occur.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Due to the generational increase in the frequency of the advantageous allele, 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genetic diversity of the population will also </a:t>
            </a:r>
            <a:r>
              <a:rPr b="1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the phenotypes of the population are driven towards a specific allele.</a:t>
            </a:r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21317" l="10929" r="50000" t="21094"/>
          <a:stretch/>
        </p:blipFill>
        <p:spPr>
          <a:xfrm>
            <a:off x="4212771" y="660338"/>
            <a:ext cx="4365149" cy="361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2816772" y="136634"/>
            <a:ext cx="3804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Example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13131" l="37366" r="15028" t="21689"/>
          <a:stretch/>
        </p:blipFill>
        <p:spPr>
          <a:xfrm>
            <a:off x="1805511" y="505966"/>
            <a:ext cx="5827266" cy="448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b="33958" l="35442" r="16367" t="36685"/>
          <a:stretch/>
        </p:blipFill>
        <p:spPr>
          <a:xfrm>
            <a:off x="123099" y="359138"/>
            <a:ext cx="5846777" cy="200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/>
          <p:cNvPicPr preferRelativeResize="0"/>
          <p:nvPr/>
        </p:nvPicPr>
        <p:blipFill rotWithShape="1">
          <a:blip r:embed="rId4">
            <a:alphaModFix/>
          </a:blip>
          <a:srcRect b="19084" l="38371" r="37700" t="21540"/>
          <a:stretch/>
        </p:blipFill>
        <p:spPr>
          <a:xfrm>
            <a:off x="6030686" y="359138"/>
            <a:ext cx="3113314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/>
        </p:nvSpPr>
        <p:spPr>
          <a:xfrm>
            <a:off x="3415862" y="178676"/>
            <a:ext cx="2606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231228" y="694240"/>
            <a:ext cx="854490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Populations are exposed to environmental selection pressures in the form of physical, biological and chemical agents.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phenotypes in a population may differ in their fitness value according to their environment.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selection pressures will act on populations and change allele frequencies.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mechanism of natural selection will select for phenotypes in a population with higher fitness values.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3">
            <a:alphaModFix/>
          </a:blip>
          <a:srcRect b="18180" l="11368" r="24292" t="23040"/>
          <a:stretch/>
        </p:blipFill>
        <p:spPr>
          <a:xfrm>
            <a:off x="1232714" y="1863791"/>
            <a:ext cx="6177079" cy="317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454165" y="17654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819806" y="545872"/>
            <a:ext cx="78407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Edrolo 9</a:t>
            </a:r>
            <a:r>
              <a:rPr lang="en-AU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 </a:t>
            </a:r>
            <a:r>
              <a:rPr lang="en-AU">
                <a:latin typeface="Times New Roman"/>
                <a:ea typeface="Times New Roman"/>
                <a:cs typeface="Times New Roman"/>
                <a:sym typeface="Times New Roman"/>
              </a:rPr>
              <a:t>1-3, 5,11 - 14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title"/>
          </p:nvPr>
        </p:nvSpPr>
        <p:spPr>
          <a:xfrm>
            <a:off x="290679" y="1927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  <a:t>Warm up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1093075" y="4347299"/>
            <a:ext cx="73572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what is happening here using the terms population, genotype, phenotype, genetic diversity.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30454" l="63553" r="15363" t="27366"/>
          <a:stretch/>
        </p:blipFill>
        <p:spPr>
          <a:xfrm>
            <a:off x="2974589" y="765477"/>
            <a:ext cx="3158197" cy="35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215461" y="590532"/>
            <a:ext cx="86342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selection Pressure is a factor in the environment </a:t>
            </a:r>
            <a:r>
              <a:rPr b="0" i="0" lang="en-AU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 limited resources, deforestation, changing temperature, predation) 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impacts an organism’s ability to </a:t>
            </a:r>
            <a:r>
              <a:rPr b="0" i="0" lang="en-AU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survive and reproduce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Different environmental situations </a:t>
            </a:r>
            <a:r>
              <a:rPr b="0" i="0" lang="en-AU" sz="1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favour different phenotypes</a:t>
            </a: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Some phenotypes may be better suited to the environmental situation AT THE TIME. Phenotypes that are better suited or “Fitter” in a situation are selected </a:t>
            </a:r>
            <a:r>
              <a:rPr b="0" i="1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0" i="0" lang="en-A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that environment.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66757" y="221200"/>
            <a:ext cx="35702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selection pressures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30994" l="20215" r="41801" t="32099"/>
          <a:stretch/>
        </p:blipFill>
        <p:spPr>
          <a:xfrm>
            <a:off x="3215525" y="1659359"/>
            <a:ext cx="5928475" cy="323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/>
          <p:nvPr/>
        </p:nvSpPr>
        <p:spPr>
          <a:xfrm>
            <a:off x="90371" y="2097054"/>
            <a:ext cx="293660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environmental selection pressures: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predation, disease, competition, and climate change</a:t>
            </a: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these factors, the process of natural selection can occur.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/>
          <p:nvPr/>
        </p:nvSpPr>
        <p:spPr>
          <a:xfrm>
            <a:off x="320565" y="888625"/>
            <a:ext cx="835046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selection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of the phenotype most suited to overcome the environmental selection pressure.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mechanism through which organisms that are</a:t>
            </a:r>
            <a:r>
              <a:rPr b="0" i="0" lang="en-AU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better adapted to their environment have an increased chance of surviving and passing on their alleles</a:t>
            </a:r>
            <a:endParaRPr b="0" i="0" sz="14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occurs when any selective pressure acts on a population in the wild and produces differences in the survival and reproduction rates of variants in that population.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Advantageous phenotype- 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biochemical, physical, or behavioural trait that increases an organism’s fitness in its local environment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advantage- 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organism conferred a beneficial allele, which increases its chances of survival against a specific environmental selection pressure.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4"/>
          <p:cNvSpPr txBox="1"/>
          <p:nvPr/>
        </p:nvSpPr>
        <p:spPr>
          <a:xfrm>
            <a:off x="2690648" y="178675"/>
            <a:ext cx="3384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Selection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 b="32328" l="9841" r="42972" t="35180"/>
          <a:stretch/>
        </p:blipFill>
        <p:spPr>
          <a:xfrm>
            <a:off x="324319" y="641505"/>
            <a:ext cx="8388056" cy="324732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/>
          <p:nvPr/>
        </p:nvSpPr>
        <p:spPr>
          <a:xfrm>
            <a:off x="2585545" y="168166"/>
            <a:ext cx="42777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Conditions of Natural Selection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367862" y="103115"/>
            <a:ext cx="8544909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mechanism of natural selection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variation within the population’s gene pool. This is created by new alleles arising from mutations which are inheritable (some variation also comes from sexual reproduction).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struggle for all individuals in the gene pool to survive. Environmental selection pressures act upon the population.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that are better adapted to their environment are more likely to survive and reproduce, passing their alleles on to the next generation.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alleles that allow for survival will be inherited by subsequent generations and they can increase in frequency in the gene pool over time.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that there needs to be some initial variation in a population for natural selection to occur. Some variants need to have a selective advantage within environmental selective pressures.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/>
          <p:cNvPicPr preferRelativeResize="0"/>
          <p:nvPr/>
        </p:nvPicPr>
        <p:blipFill rotWithShape="1">
          <a:blip r:embed="rId3">
            <a:alphaModFix/>
          </a:blip>
          <a:srcRect b="37547" l="11263" r="24733" t="39371"/>
          <a:stretch/>
        </p:blipFill>
        <p:spPr>
          <a:xfrm>
            <a:off x="443310" y="717332"/>
            <a:ext cx="8327573" cy="16884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/>
          <p:nvPr/>
        </p:nvSpPr>
        <p:spPr>
          <a:xfrm>
            <a:off x="2087690" y="294772"/>
            <a:ext cx="56589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effect of natural selection on the peppered moth</a:t>
            </a:r>
            <a:endParaRPr/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 b="28635" l="11263" r="57423" t="61734"/>
          <a:stretch/>
        </p:blipFill>
        <p:spPr>
          <a:xfrm>
            <a:off x="532835" y="2489750"/>
            <a:ext cx="4074261" cy="7044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7"/>
          <p:cNvSpPr/>
          <p:nvPr/>
        </p:nvSpPr>
        <p:spPr>
          <a:xfrm>
            <a:off x="345149" y="3397980"/>
            <a:ext cx="84257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Task</a:t>
            </a:r>
            <a:r>
              <a:rPr b="0" i="0" lang="en-A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Use the information provided to explain how you think the process of natural selection changed the appearance of peppered moths around Manchester.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 b="29352" l="11180" r="24816" t="18564"/>
          <a:stretch/>
        </p:blipFill>
        <p:spPr>
          <a:xfrm>
            <a:off x="462831" y="567182"/>
            <a:ext cx="8327571" cy="38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 b="27268" l="12016" r="41215" t="39992"/>
          <a:stretch/>
        </p:blipFill>
        <p:spPr>
          <a:xfrm>
            <a:off x="191287" y="823183"/>
            <a:ext cx="8670810" cy="341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Eena Nanda</dc:creator>
</cp:coreProperties>
</file>