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3" r:id="rId2"/>
    <p:sldId id="314" r:id="rId3"/>
    <p:sldId id="333" r:id="rId4"/>
    <p:sldId id="334" r:id="rId5"/>
    <p:sldId id="339" r:id="rId6"/>
    <p:sldId id="335" r:id="rId7"/>
    <p:sldId id="336" r:id="rId8"/>
    <p:sldId id="337" r:id="rId9"/>
    <p:sldId id="332" r:id="rId10"/>
    <p:sldId id="324" r:id="rId11"/>
    <p:sldId id="302" r:id="rId12"/>
    <p:sldId id="338" r:id="rId13"/>
  </p:sldIdLst>
  <p:sldSz cx="9144000" cy="5143500" type="screen16x9"/>
  <p:notesSz cx="6858000" cy="9144000"/>
  <p:embeddedFontLst>
    <p:embeddedFont>
      <p:font typeface="Sniglet" panose="020B060402020202020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96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522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6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641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08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60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574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5f8af8001c9879001b00a842/exit-ticket-genetic-drift-and-gene-flow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5638" y="346841"/>
            <a:ext cx="8612689" cy="1047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GB" sz="1800" dirty="0" smtClean="0">
                <a:solidFill>
                  <a:srgbClr val="1C4587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Learning Intention: </a:t>
            </a:r>
            <a:br>
              <a:rPr lang="en-GB" sz="1800" dirty="0" smtClean="0">
                <a:solidFill>
                  <a:srgbClr val="1C4587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</a:b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- To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genetic drift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its effects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allele frequencies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To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about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flow and its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on allele frequencies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understand how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A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frequencies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increased </a:t>
            </a:r>
            <a:r>
              <a:rPr lang="en-A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decreased genetic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(</a:t>
            </a:r>
            <a:r>
              <a:rPr lang="en-A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consequences </a:t>
            </a:r>
            <a:r>
              <a:rPr lang="en-A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changing allele frequency)</a:t>
            </a: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2425" y="1494554"/>
            <a:ext cx="5743368" cy="1280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Criteria: </a:t>
            </a:r>
          </a:p>
          <a:p>
            <a:pPr marL="0" lvl="0" indent="0" algn="l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niglet"/>
              </a:rPr>
              <a:t>- I can explain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 and its effects on allele frequencies.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can explain gene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and its effects on allele frequencies.</a:t>
            </a:r>
            <a:b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state how </a:t>
            </a:r>
            <a:r>
              <a:rPr lang="en-A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allele frequencies causes increased and decreased genetic diversity (biological consequences of changing allele frequency)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425" y="3683786"/>
            <a:ext cx="853911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 dot point</a:t>
            </a: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changing allele frequencies in a population’s gene pool, including </a:t>
            </a:r>
            <a:r>
              <a:rPr lang="en-AU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AU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pressures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genetic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and gene flow, </a:t>
            </a:r>
            <a:r>
              <a:rPr lang="en-AU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mutations as the source of new </a:t>
            </a:r>
            <a:r>
              <a:rPr lang="en-AU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alleles.</a:t>
            </a:r>
            <a:endParaRPr lang="en-AU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consequences of changing allele frequencies in terms of increased and decreased genetic diversity</a:t>
            </a:r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aiting Skeleton Meme - Imgf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96" y="1197760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19" y="79463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Worked Example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463" t="17334" r="39758" b="5881"/>
          <a:stretch/>
        </p:blipFill>
        <p:spPr>
          <a:xfrm>
            <a:off x="3995809" y="119571"/>
            <a:ext cx="4745605" cy="5023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719" y="408687"/>
            <a:ext cx="36470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TimesLTStd-Roman-Identity-H"/>
              </a:rPr>
              <a:t>C The appearance of allele 3 was likely due to gene flow, in which interbreeding with other populations or immigration</a:t>
            </a:r>
            <a:endParaRPr lang="en-AU" b="1" dirty="0">
              <a:latin typeface="TimesLTStd-Roman-Identity-H"/>
            </a:endParaRPr>
          </a:p>
          <a:p>
            <a:r>
              <a:rPr lang="en-AU" b="1" dirty="0" smtClean="0">
                <a:latin typeface="TimesLTStd-Roman-Identity-H"/>
              </a:rPr>
              <a:t>Allows for the allele to enter the gene pool</a:t>
            </a:r>
            <a:r>
              <a:rPr lang="en-AU" b="1" dirty="0">
                <a:latin typeface="TimesLTStd-Roman-Identity-H"/>
              </a:rPr>
              <a:t>.</a:t>
            </a:r>
          </a:p>
          <a:p>
            <a:r>
              <a:rPr lang="en-AU" dirty="0" smtClean="0">
                <a:latin typeface="TimesLTStd-Roman-Identity-H"/>
              </a:rPr>
              <a:t>Option A is incorrect, as some alleles stayed relatively steady in the first few generations, and the others had quite a gradual change. Founder effect would likely have a more sudden change</a:t>
            </a:r>
            <a:r>
              <a:rPr lang="en-AU" dirty="0">
                <a:latin typeface="TimesLTStd-Roman-Identity-H"/>
              </a:rPr>
              <a:t>.</a:t>
            </a:r>
          </a:p>
          <a:p>
            <a:r>
              <a:rPr lang="en-AU" dirty="0" smtClean="0">
                <a:latin typeface="TimesLTStd-Roman-Identity-H"/>
              </a:rPr>
              <a:t>Option B is incorrect as there is a clear change in genetic diversity with the changing allele frequencies.</a:t>
            </a:r>
          </a:p>
          <a:p>
            <a:r>
              <a:rPr lang="en-AU" dirty="0" smtClean="0">
                <a:latin typeface="TimesLTStd-Roman-Identity-H"/>
              </a:rPr>
              <a:t>Option D is incorrect as a bottle neck event would lead to random changes and the potential loss of alleles; however, many allele frequencies stay the same (such as Allele 2) or continue in the same pattern (such as Allele 4</a:t>
            </a:r>
            <a:r>
              <a:rPr lang="en-AU" dirty="0">
                <a:latin typeface="TimesLTStd-Roman-Identity-H"/>
              </a:rPr>
              <a:t>).</a:t>
            </a:r>
          </a:p>
          <a:p>
            <a:r>
              <a:rPr lang="en-AU" i="1" dirty="0">
                <a:latin typeface="TimesLTStd-Italic-Identity-H"/>
              </a:rPr>
              <a:t>VCAA </a:t>
            </a:r>
            <a:r>
              <a:rPr lang="en-AU" i="1" dirty="0" smtClean="0">
                <a:latin typeface="TimesLTStd-Italic-Identity-H"/>
              </a:rPr>
              <a:t>examination report </a:t>
            </a:r>
            <a:r>
              <a:rPr lang="en-AU" dirty="0" smtClean="0">
                <a:latin typeface="TimesLTStd-Roman-Identity-H"/>
              </a:rPr>
              <a:t>note: 74percent of students answered this correctly.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4841" y="189186"/>
            <a:ext cx="2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731" y="558518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Open Sans"/>
              </a:rPr>
              <a:t>Genetic drift can alter the allele frequency in a gene pool by chance events and does not </a:t>
            </a:r>
            <a:r>
              <a:rPr lang="en-AU" dirty="0" smtClean="0">
                <a:latin typeface="Open Sans"/>
              </a:rPr>
              <a:t>select phenotypes </a:t>
            </a:r>
            <a:r>
              <a:rPr lang="en-AU" dirty="0">
                <a:latin typeface="Open Sans"/>
              </a:rPr>
              <a:t>based on their fitness </a:t>
            </a:r>
            <a:r>
              <a:rPr lang="en-AU" dirty="0" smtClean="0">
                <a:latin typeface="Open Sans"/>
              </a:rPr>
              <a:t>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/>
              </a:rPr>
              <a:t>Genetic </a:t>
            </a:r>
            <a:r>
              <a:rPr lang="en-AU" dirty="0">
                <a:latin typeface="Open Sans"/>
              </a:rPr>
              <a:t>drift can be categorised as a bottleneck effect or a founder </a:t>
            </a:r>
            <a:r>
              <a:rPr lang="en-AU" dirty="0" smtClean="0">
                <a:latin typeface="Open Sans"/>
              </a:rPr>
              <a:t>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/>
              </a:rPr>
              <a:t>Bottlenecks </a:t>
            </a:r>
            <a:r>
              <a:rPr lang="en-AU" dirty="0">
                <a:latin typeface="Open Sans"/>
              </a:rPr>
              <a:t>usually occur after a catastrophic event and may result in a decrease in the diversity of the allele frequency in the gene </a:t>
            </a:r>
            <a:r>
              <a:rPr lang="en-AU" dirty="0" smtClean="0">
                <a:latin typeface="Open Sans"/>
              </a:rPr>
              <a:t>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/>
              </a:rPr>
              <a:t>Founder </a:t>
            </a:r>
            <a:r>
              <a:rPr lang="en-AU" dirty="0">
                <a:latin typeface="Open Sans"/>
              </a:rPr>
              <a:t>effect occurs when a small sample of one population becomes the foundation of a new population. Their new gene pool may not be representative of all the alleles of the original gene </a:t>
            </a:r>
            <a:r>
              <a:rPr lang="en-AU" dirty="0" smtClean="0">
                <a:latin typeface="Open Sans"/>
              </a:rPr>
              <a:t>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/>
              </a:rPr>
              <a:t>Gene </a:t>
            </a:r>
            <a:r>
              <a:rPr lang="en-AU" dirty="0">
                <a:latin typeface="Open Sans"/>
              </a:rPr>
              <a:t>flow, such as the migration of a group into an existing population, may result in an increase in the diversity of the receiving </a:t>
            </a:r>
            <a:r>
              <a:rPr lang="en-AU" dirty="0" smtClean="0">
                <a:latin typeface="Open Sans"/>
              </a:rPr>
              <a:t>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Open Sans"/>
              </a:rPr>
              <a:t>Gene </a:t>
            </a:r>
            <a:r>
              <a:rPr lang="en-AU" dirty="0">
                <a:latin typeface="Open Sans"/>
              </a:rPr>
              <a:t>flow between populations can introduce new alleles and/or change allele frequencies.</a:t>
            </a:r>
          </a:p>
        </p:txBody>
      </p:sp>
    </p:spTree>
    <p:extLst>
      <p:ext uri="{BB962C8B-B14F-4D97-AF65-F5344CB8AC3E}">
        <p14:creationId xmlns:p14="http://schemas.microsoft.com/office/powerpoint/2010/main" val="2789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69" y="45774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Edrolo 9C Q </a:t>
            </a:r>
            <a:r>
              <a:rPr lang="en-AU" dirty="0"/>
              <a:t>1,2, 5-12</a:t>
            </a:r>
          </a:p>
          <a:p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lesson goal and Score your knowledge </a:t>
            </a:r>
            <a:r>
              <a:rPr lang="en-A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https://quizizz.com/admin/quiz/5f8af8001c9879001b00a842/exit-ticket-genetic-drift-and-gene-flow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endParaRPr lang="en-AU" b="1" dirty="0" smtClean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A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</a:p>
          <a:p>
            <a:pPr fontAlgn="base"/>
            <a:r>
              <a:rPr lang="en-A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Distinguish </a:t>
            </a: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following: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and species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Pool and Genotype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flow and Genetic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terms of:</a:t>
            </a:r>
          </a:p>
          <a:p>
            <a:pPr marL="342900" lvl="1" indent="-342900" fontAlgn="base">
              <a:buAutoNum type="arabicPeriod"/>
            </a:pP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marL="342900" lvl="1" indent="-342900" fontAlgn="base">
              <a:buAutoNum type="arabicPeriod"/>
            </a:pP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Allele Frequency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Flow 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Drift</a:t>
            </a:r>
          </a:p>
          <a:p>
            <a:pPr lvl="1" indent="-285750" fontAlgn="base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Bottleneck Effect and the Founder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  <a:p>
            <a:pPr fontAlgn="base"/>
            <a:r>
              <a:rPr lang="en-A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Describe</a:t>
            </a: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explain two new things you learnt today</a:t>
            </a:r>
          </a:p>
          <a:p>
            <a:pPr fontAlgn="base"/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97258"/>
              </p:ext>
            </p:extLst>
          </p:nvPr>
        </p:nvGraphicFramePr>
        <p:xfrm>
          <a:off x="5344277" y="2150853"/>
          <a:ext cx="3592895" cy="2763556"/>
        </p:xfrm>
        <a:graphic>
          <a:graphicData uri="http://schemas.openxmlformats.org/drawingml/2006/table">
            <a:tbl>
              <a:tblPr/>
              <a:tblGrid>
                <a:gridCol w="268004">
                  <a:extLst>
                    <a:ext uri="{9D8B030D-6E8A-4147-A177-3AD203B41FA5}">
                      <a16:colId xmlns:a16="http://schemas.microsoft.com/office/drawing/2014/main" val="959884278"/>
                    </a:ext>
                  </a:extLst>
                </a:gridCol>
                <a:gridCol w="3324891">
                  <a:extLst>
                    <a:ext uri="{9D8B030D-6E8A-4147-A177-3AD203B41FA5}">
                      <a16:colId xmlns:a16="http://schemas.microsoft.com/office/drawing/2014/main" val="3317319289"/>
                    </a:ext>
                  </a:extLst>
                </a:gridCol>
              </a:tblGrid>
              <a:tr h="261574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sng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Scoring Guide: (Out of 5)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00521"/>
                  </a:ext>
                </a:extLst>
              </a:tr>
              <a:tr h="4395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– I do not know anything about…</a:t>
                      </a:r>
                      <a:endParaRPr lang="en-AU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85887"/>
                  </a:ext>
                </a:extLst>
              </a:tr>
              <a:tr h="6233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- I know I’ve heard about… but I need a refresher</a:t>
                      </a:r>
                      <a:endParaRPr lang="en-AU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54"/>
                  </a:ext>
                </a:extLst>
              </a:tr>
              <a:tr h="4395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– I remember a few things about…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91022"/>
                  </a:ext>
                </a:extLst>
              </a:tr>
              <a:tr h="26157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– I know a lot about…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97576"/>
                  </a:ext>
                </a:extLst>
              </a:tr>
              <a:tr h="4395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AU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– I could teach… to another student</a:t>
                      </a:r>
                      <a:endParaRPr lang="en-AU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8962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60505" y="941820"/>
            <a:ext cx="7263068" cy="31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454165" y="176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79" y="224308"/>
            <a:ext cx="8520600" cy="572700"/>
          </a:xfrm>
        </p:spPr>
        <p:txBody>
          <a:bodyPr/>
          <a:lstStyle/>
          <a:p>
            <a:pPr algn="ctr"/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  <a:endParaRPr lang="en-A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enetic Drift and Gene Flow Knowledge check Quiz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1" y="1383588"/>
            <a:ext cx="2714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6248" y="2946065"/>
            <a:ext cx="6332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what is happening here using the terms genotype and evolution </a:t>
            </a:r>
          </a:p>
        </p:txBody>
      </p:sp>
    </p:spTree>
    <p:extLst>
      <p:ext uri="{BB962C8B-B14F-4D97-AF65-F5344CB8AC3E}">
        <p14:creationId xmlns:p14="http://schemas.microsoft.com/office/powerpoint/2010/main" val="35107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572" y="178676"/>
            <a:ext cx="352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Drift</a:t>
            </a:r>
            <a:endParaRPr lang="en-A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055" y="517230"/>
            <a:ext cx="84976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event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dramatically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alters a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population’s gene pool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genetic drift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llele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can change drastically and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population’s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genetic diversity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phenomenon is known as genetic drift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occurs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either the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bottleneck effect or the founder effect.</a:t>
            </a:r>
            <a:endParaRPr lang="en-A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enetic drift - Anthro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19" y="1719817"/>
            <a:ext cx="5055645" cy="28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31" y="189186"/>
            <a:ext cx="2953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Bottleneck effect</a:t>
            </a:r>
            <a:endParaRPr lang="en-A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952" y="527740"/>
            <a:ext cx="8702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genetic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occurs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proportion of a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is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removed due to a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event. </a:t>
            </a:r>
          </a:p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can dramatically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significantly impacting allele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and resulting in reduction in genetic diversity.</a:t>
            </a:r>
          </a:p>
          <a:p>
            <a:pPr fontAlgn="base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Surviving members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have the alleles needed to withstand NEW selection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pressures. Risk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extinction may be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endParaRPr lang="en-A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674" t="40378" r="8418" b="34175"/>
          <a:stretch/>
        </p:blipFill>
        <p:spPr>
          <a:xfrm>
            <a:off x="664028" y="2323912"/>
            <a:ext cx="7443709" cy="26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754" t="18860" r="44394" b="30246"/>
          <a:stretch/>
        </p:blipFill>
        <p:spPr>
          <a:xfrm>
            <a:off x="1384363" y="205702"/>
            <a:ext cx="6096000" cy="3722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8721" y="4099517"/>
            <a:ext cx="3930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Bottleneck effect displayed in a beetle population</a:t>
            </a:r>
          </a:p>
        </p:txBody>
      </p:sp>
    </p:spTree>
    <p:extLst>
      <p:ext uri="{BB962C8B-B14F-4D97-AF65-F5344CB8AC3E}">
        <p14:creationId xmlns:p14="http://schemas.microsoft.com/office/powerpoint/2010/main" val="25714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31" y="189186"/>
            <a:ext cx="2953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Founder effect</a:t>
            </a:r>
            <a:endParaRPr lang="en-A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86" t="20499" r="8005" b="33668"/>
          <a:stretch/>
        </p:blipFill>
        <p:spPr>
          <a:xfrm>
            <a:off x="2884341" y="750739"/>
            <a:ext cx="5986392" cy="3352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750739"/>
            <a:ext cx="2548759" cy="302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genetic diversity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occurs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population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derived from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unrepresentative sample of the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  <a:p>
            <a:pPr fontAlgn="base">
              <a:spcBef>
                <a:spcPts val="1000"/>
              </a:spcBef>
            </a:pP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may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&amp; may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withstand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A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pressures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population are </a:t>
            </a:r>
            <a:r>
              <a:rPr lang="en-A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Unrepresentative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original 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  <a:endParaRPr lang="en-A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896" y="279888"/>
            <a:ext cx="4155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genetic drift on genetic diversity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14" t="34609" r="40378" b="23745"/>
          <a:stretch/>
        </p:blipFill>
        <p:spPr>
          <a:xfrm>
            <a:off x="2973891" y="759609"/>
            <a:ext cx="6170109" cy="3003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892" y="951772"/>
            <a:ext cx="2804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Reductions in genetic diversity have two major risks:</a:t>
            </a:r>
          </a:p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Inbreeding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keeps harmful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alleles in the gene pool.</a:t>
            </a:r>
          </a:p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A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adaptive potential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populations become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to new selection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challenge and potentially wipe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the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population due to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advantageous alleles.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547" y="3762703"/>
            <a:ext cx="8654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maller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are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susceptible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genetic drift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they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already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lower </a:t>
            </a:r>
            <a:r>
              <a:rPr lang="en-A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diversity when compared to </a:t>
            </a:r>
            <a:r>
              <a:rPr lang="en-A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populations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nbreeding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lower adaptive potential can aggravate the effects of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drift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smaller populations, causing greater negative effects. On the other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hand, larger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are more resistant to the effects of genetic drift.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579" y="199697"/>
            <a:ext cx="2123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Flow</a:t>
            </a:r>
            <a:endParaRPr lang="en-A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241" y="641651"/>
            <a:ext cx="8434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of alleles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and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a population due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or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interbreeding of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between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populations.</a:t>
            </a:r>
          </a:p>
          <a:p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migration into and out of a population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 and emigration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240" t="17521" r="23143" b="36376"/>
          <a:stretch/>
        </p:blipFill>
        <p:spPr>
          <a:xfrm>
            <a:off x="1648762" y="1483715"/>
            <a:ext cx="6118383" cy="31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7063" y="131128"/>
            <a:ext cx="3913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gene flow on genetic diversity</a:t>
            </a:r>
            <a:endParaRPr lang="en-A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08" t="35677" r="33685" b="53757"/>
          <a:stretch/>
        </p:blipFill>
        <p:spPr>
          <a:xfrm>
            <a:off x="1370286" y="2805888"/>
            <a:ext cx="6792687" cy="77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108" t="56675" r="33769" b="27105"/>
          <a:stretch/>
        </p:blipFill>
        <p:spPr>
          <a:xfrm>
            <a:off x="1370286" y="3578774"/>
            <a:ext cx="6781800" cy="1186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883" y="591345"/>
            <a:ext cx="8523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immigration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diversity in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population increases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new alleles are added. </a:t>
            </a:r>
          </a:p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Emigration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alleles from a population’s gene pool,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genetic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diversity. </a:t>
            </a:r>
            <a:endParaRPr lang="en-A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are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 in smaller populations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they have a smaller gene pool to begin with. In larger populations,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immigration of new allele into the population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emigration does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significantly affect the gene pool.</a:t>
            </a:r>
          </a:p>
          <a:p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carrying unique alleles from different populations interbreed, </a:t>
            </a:r>
            <a:r>
              <a:rPr lang="en-A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genetic </a:t>
            </a:r>
            <a:r>
              <a:rPr lang="en-A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increases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new alleles can often be permanently added to </a:t>
            </a:r>
            <a:r>
              <a:rPr lang="en-A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population’s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pool, assuming that the allele is not selected against.</a:t>
            </a:r>
          </a:p>
        </p:txBody>
      </p:sp>
    </p:spTree>
    <p:extLst>
      <p:ext uri="{BB962C8B-B14F-4D97-AF65-F5344CB8AC3E}">
        <p14:creationId xmlns:p14="http://schemas.microsoft.com/office/powerpoint/2010/main" val="3682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14044</TotalTime>
  <Words>1048</Words>
  <Application>Microsoft Office PowerPoint</Application>
  <PresentationFormat>On-screen Show (16:9)</PresentationFormat>
  <Paragraphs>75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Sniglet</vt:lpstr>
      <vt:lpstr>Arial</vt:lpstr>
      <vt:lpstr>Times New Roman</vt:lpstr>
      <vt:lpstr>Trebuchet MS</vt:lpstr>
      <vt:lpstr>TimesLTStd-Italic-Identity-H</vt:lpstr>
      <vt:lpstr>Open Sans</vt:lpstr>
      <vt:lpstr>TimesLTStd-Roman-Identity-H</vt:lpstr>
      <vt:lpstr>Simple Light</vt:lpstr>
      <vt:lpstr>Learning Intention:  - To learn about genetic drift and its effects on allele frequencies. - To learn about gene flow and its effects on allele frequencies. - To understand how changing allele frequencies causes increased and decreased genetic diversity (biological consequences of changing allele frequency)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What are antigens and pathogens?</dc:title>
  <dc:creator>Eena Nanda</dc:creator>
  <cp:lastModifiedBy>Eena Nanda</cp:lastModifiedBy>
  <cp:revision>227</cp:revision>
  <dcterms:modified xsi:type="dcterms:W3CDTF">2022-08-23T00:59:11Z</dcterms:modified>
</cp:coreProperties>
</file>