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83" r:id="rId2"/>
    <p:sldId id="314" r:id="rId3"/>
    <p:sldId id="339" r:id="rId4"/>
    <p:sldId id="340" r:id="rId5"/>
    <p:sldId id="341" r:id="rId6"/>
    <p:sldId id="353" r:id="rId7"/>
    <p:sldId id="343" r:id="rId8"/>
    <p:sldId id="342" r:id="rId9"/>
    <p:sldId id="346" r:id="rId10"/>
    <p:sldId id="344" r:id="rId11"/>
    <p:sldId id="345" r:id="rId12"/>
    <p:sldId id="348" r:id="rId13"/>
    <p:sldId id="347" r:id="rId14"/>
    <p:sldId id="349" r:id="rId15"/>
    <p:sldId id="350" r:id="rId16"/>
    <p:sldId id="351" r:id="rId17"/>
    <p:sldId id="352" r:id="rId18"/>
    <p:sldId id="324" r:id="rId19"/>
    <p:sldId id="302" r:id="rId20"/>
    <p:sldId id="338"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Sniglet"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21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96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4157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1849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2517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4574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23872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09623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9070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36243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1742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02076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23385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8541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32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5638" y="346841"/>
            <a:ext cx="8612689" cy="1047955"/>
          </a:xfrm>
          <a:prstGeom prst="rect">
            <a:avLst/>
          </a:prstGeom>
        </p:spPr>
        <p:txBody>
          <a:bodyPr spcFirstLastPara="1" wrap="square" lIns="91425" tIns="91425" rIns="91425" bIns="91425" anchor="b" anchorCtr="0">
            <a:noAutofit/>
          </a:bodyPr>
          <a:lstStyle/>
          <a:p>
            <a:pPr algn="l"/>
            <a:r>
              <a:rPr lang="en-GB" sz="1800" dirty="0" smtClean="0">
                <a:solidFill>
                  <a:srgbClr val="1C4587"/>
                </a:solidFill>
                <a:latin typeface="Times New Roman" panose="02020603050405020304" pitchFamily="18" charset="0"/>
                <a:ea typeface="Sniglet"/>
                <a:cs typeface="Times New Roman" panose="02020603050405020304" pitchFamily="18" charset="0"/>
                <a:sym typeface="Sniglet"/>
              </a:rPr>
              <a:t>Learning Intention: </a:t>
            </a:r>
            <a:br>
              <a:rPr lang="en-GB" sz="1800" dirty="0" smtClean="0">
                <a:solidFill>
                  <a:srgbClr val="1C4587"/>
                </a:solidFill>
                <a:latin typeface="Times New Roman" panose="02020603050405020304" pitchFamily="18" charset="0"/>
                <a:ea typeface="Sniglet"/>
                <a:cs typeface="Times New Roman" panose="02020603050405020304" pitchFamily="18" charset="0"/>
                <a:sym typeface="Sniglet"/>
              </a:rPr>
            </a:br>
            <a:r>
              <a:rPr lang="en-GB" sz="1400" dirty="0" smtClean="0">
                <a:solidFill>
                  <a:schemeClr val="tx1"/>
                </a:solidFill>
                <a:latin typeface="Times New Roman" panose="02020603050405020304" pitchFamily="18" charset="0"/>
                <a:ea typeface="Sniglet"/>
                <a:cs typeface="Times New Roman" panose="02020603050405020304" pitchFamily="18" charset="0"/>
                <a:sym typeface="Sniglet"/>
              </a:rPr>
              <a:t>- To </a:t>
            </a:r>
            <a:r>
              <a:rPr lang="en-AU" sz="1400" dirty="0" smtClean="0">
                <a:solidFill>
                  <a:schemeClr val="tx1"/>
                </a:solidFill>
                <a:latin typeface="Times New Roman" panose="02020603050405020304" pitchFamily="18" charset="0"/>
                <a:cs typeface="Times New Roman" panose="02020603050405020304" pitchFamily="18" charset="0"/>
              </a:rPr>
              <a:t>learn </a:t>
            </a:r>
            <a:r>
              <a:rPr lang="en-AU" sz="1400" dirty="0">
                <a:solidFill>
                  <a:schemeClr val="tx1"/>
                </a:solidFill>
                <a:latin typeface="Times New Roman" panose="02020603050405020304" pitchFamily="18" charset="0"/>
                <a:cs typeface="Times New Roman" panose="02020603050405020304" pitchFamily="18" charset="0"/>
              </a:rPr>
              <a:t>about </a:t>
            </a:r>
            <a:r>
              <a:rPr lang="en-AU" sz="1400" dirty="0">
                <a:latin typeface="Times New Roman" panose="02020603050405020304" pitchFamily="18" charset="0"/>
                <a:cs typeface="Times New Roman" panose="02020603050405020304" pitchFamily="18" charset="0"/>
              </a:rPr>
              <a:t>speciation as a consequence of isolation and genetic divergence</a:t>
            </a:r>
            <a:r>
              <a:rPr lang="en-AU" sz="1400" dirty="0" smtClean="0">
                <a:solidFill>
                  <a:schemeClr val="tx1"/>
                </a:solidFill>
                <a:latin typeface="Times New Roman" panose="02020603050405020304" pitchFamily="18" charset="0"/>
                <a:cs typeface="Times New Roman" panose="02020603050405020304" pitchFamily="18" charset="0"/>
              </a:rPr>
              <a:t>.</a:t>
            </a:r>
            <a:r>
              <a:rPr lang="en-AU" sz="1400" dirty="0">
                <a:solidFill>
                  <a:schemeClr val="tx1"/>
                </a:solidFill>
                <a:latin typeface="Times New Roman" panose="02020603050405020304" pitchFamily="18" charset="0"/>
                <a:cs typeface="Times New Roman" panose="02020603050405020304" pitchFamily="18" charset="0"/>
              </a:rPr>
              <a:t/>
            </a:r>
            <a:br>
              <a:rPr lang="en-AU" sz="1400" dirty="0">
                <a:solidFill>
                  <a:schemeClr val="tx1"/>
                </a:solidFill>
                <a:latin typeface="Times New Roman" panose="02020603050405020304" pitchFamily="18" charset="0"/>
                <a:cs typeface="Times New Roman" panose="02020603050405020304" pitchFamily="18" charset="0"/>
              </a:rPr>
            </a:br>
            <a:r>
              <a:rPr lang="en-AU" sz="1400" dirty="0" smtClean="0">
                <a:solidFill>
                  <a:schemeClr val="tx1"/>
                </a:solidFill>
                <a:latin typeface="Times New Roman" panose="02020603050405020304" pitchFamily="18" charset="0"/>
                <a:cs typeface="Times New Roman" panose="02020603050405020304" pitchFamily="18" charset="0"/>
              </a:rPr>
              <a:t>- </a:t>
            </a:r>
            <a:r>
              <a:rPr lang="en-GB" sz="1400" dirty="0" smtClean="0">
                <a:solidFill>
                  <a:schemeClr val="tx1"/>
                </a:solidFill>
                <a:latin typeface="Times New Roman" panose="02020603050405020304" pitchFamily="18" charset="0"/>
                <a:ea typeface="Sniglet"/>
                <a:cs typeface="Times New Roman" panose="02020603050405020304" pitchFamily="18" charset="0"/>
                <a:sym typeface="Sniglet"/>
              </a:rPr>
              <a:t>To </a:t>
            </a:r>
            <a:r>
              <a:rPr lang="en-AU" sz="1400" dirty="0">
                <a:solidFill>
                  <a:schemeClr val="tx1"/>
                </a:solidFill>
                <a:latin typeface="Times New Roman" panose="02020603050405020304" pitchFamily="18" charset="0"/>
                <a:cs typeface="Times New Roman" panose="02020603050405020304" pitchFamily="18" charset="0"/>
              </a:rPr>
              <a:t>learn about </a:t>
            </a:r>
            <a:r>
              <a:rPr lang="en-AU" sz="1400" dirty="0" smtClean="0">
                <a:solidFill>
                  <a:schemeClr val="tx1"/>
                </a:solidFill>
                <a:latin typeface="Times New Roman" panose="02020603050405020304" pitchFamily="18" charset="0"/>
                <a:cs typeface="Times New Roman" panose="02020603050405020304" pitchFamily="18" charset="0"/>
              </a:rPr>
              <a:t>allopatric and sympatric speciation.</a:t>
            </a:r>
            <a:br>
              <a:rPr lang="en-AU" sz="1400" dirty="0" smtClean="0">
                <a:solidFill>
                  <a:schemeClr val="tx1"/>
                </a:solidFill>
                <a:latin typeface="Times New Roman" panose="02020603050405020304" pitchFamily="18" charset="0"/>
                <a:cs typeface="Times New Roman" panose="02020603050405020304" pitchFamily="18" charset="0"/>
              </a:rPr>
            </a:br>
            <a:r>
              <a:rPr lang="en-AU" sz="1400" dirty="0" smtClean="0">
                <a:solidFill>
                  <a:schemeClr val="tx1"/>
                </a:solidFill>
                <a:latin typeface="Times New Roman" panose="02020603050405020304" pitchFamily="18" charset="0"/>
                <a:cs typeface="Times New Roman" panose="02020603050405020304" pitchFamily="18" charset="0"/>
              </a:rPr>
              <a:t>- </a:t>
            </a:r>
            <a:r>
              <a:rPr lang="en-AU" sz="1400" dirty="0">
                <a:solidFill>
                  <a:schemeClr val="tx1"/>
                </a:solidFill>
                <a:latin typeface="Times New Roman" panose="02020603050405020304" pitchFamily="18" charset="0"/>
                <a:cs typeface="Times New Roman" panose="02020603050405020304" pitchFamily="18" charset="0"/>
              </a:rPr>
              <a:t>To </a:t>
            </a:r>
            <a:r>
              <a:rPr lang="en-AU" sz="1400" dirty="0" smtClean="0">
                <a:solidFill>
                  <a:schemeClr val="tx1"/>
                </a:solidFill>
                <a:latin typeface="Times New Roman" panose="02020603050405020304" pitchFamily="18" charset="0"/>
                <a:cs typeface="Times New Roman" panose="02020603050405020304" pitchFamily="18" charset="0"/>
              </a:rPr>
              <a:t>study </a:t>
            </a:r>
            <a:r>
              <a:rPr lang="en-AU" sz="1400" dirty="0" smtClean="0">
                <a:latin typeface="Times New Roman" panose="02020603050405020304" pitchFamily="18" charset="0"/>
                <a:cs typeface="Times New Roman" panose="02020603050405020304" pitchFamily="18" charset="0"/>
              </a:rPr>
              <a:t>Galapagos</a:t>
            </a:r>
            <a:r>
              <a:rPr lang="en-AU" sz="1400" dirty="0">
                <a:latin typeface="Times New Roman" panose="02020603050405020304" pitchFamily="18" charset="0"/>
                <a:cs typeface="Times New Roman" panose="02020603050405020304" pitchFamily="18" charset="0"/>
              </a:rPr>
              <a:t> </a:t>
            </a:r>
            <a:r>
              <a:rPr lang="en-AU" sz="1400" dirty="0" smtClean="0">
                <a:latin typeface="Times New Roman" panose="02020603050405020304" pitchFamily="18" charset="0"/>
                <a:cs typeface="Times New Roman" panose="02020603050405020304" pitchFamily="18" charset="0"/>
              </a:rPr>
              <a:t>finches </a:t>
            </a:r>
            <a:r>
              <a:rPr lang="en-AU" sz="1400" dirty="0">
                <a:latin typeface="Times New Roman" panose="02020603050405020304" pitchFamily="18" charset="0"/>
                <a:cs typeface="Times New Roman" panose="02020603050405020304" pitchFamily="18" charset="0"/>
              </a:rPr>
              <a:t>as an example of allopatric speciation and </a:t>
            </a:r>
            <a:r>
              <a:rPr lang="en-AU" sz="1400" i="1" dirty="0" err="1">
                <a:latin typeface="Times New Roman" panose="02020603050405020304" pitchFamily="18" charset="0"/>
                <a:cs typeface="Times New Roman" panose="02020603050405020304" pitchFamily="18" charset="0"/>
              </a:rPr>
              <a:t>Howea</a:t>
            </a:r>
            <a:r>
              <a:rPr lang="en-AU" sz="1400" i="1" dirty="0">
                <a:latin typeface="Times New Roman" panose="02020603050405020304" pitchFamily="18" charset="0"/>
                <a:cs typeface="Times New Roman" panose="02020603050405020304" pitchFamily="18" charset="0"/>
              </a:rPr>
              <a:t> </a:t>
            </a:r>
            <a:r>
              <a:rPr lang="en-AU" sz="1400" dirty="0">
                <a:latin typeface="Times New Roman" panose="02020603050405020304" pitchFamily="18" charset="0"/>
                <a:cs typeface="Times New Roman" panose="02020603050405020304" pitchFamily="18" charset="0"/>
              </a:rPr>
              <a:t>palms on Lord Howe Island as an </a:t>
            </a:r>
            <a:r>
              <a:rPr lang="en-AU" sz="1400" dirty="0" smtClean="0">
                <a:latin typeface="Times New Roman" panose="02020603050405020304" pitchFamily="18" charset="0"/>
                <a:cs typeface="Times New Roman" panose="02020603050405020304" pitchFamily="18" charset="0"/>
              </a:rPr>
              <a:t/>
            </a:r>
            <a:br>
              <a:rPr lang="en-AU" sz="1400" dirty="0" smtClean="0">
                <a:latin typeface="Times New Roman" panose="02020603050405020304" pitchFamily="18" charset="0"/>
                <a:cs typeface="Times New Roman" panose="02020603050405020304" pitchFamily="18" charset="0"/>
              </a:rPr>
            </a:br>
            <a:r>
              <a:rPr lang="en-AU" sz="1400" dirty="0">
                <a:latin typeface="Times New Roman" panose="02020603050405020304" pitchFamily="18" charset="0"/>
                <a:cs typeface="Times New Roman" panose="02020603050405020304" pitchFamily="18" charset="0"/>
              </a:rPr>
              <a:t> </a:t>
            </a:r>
            <a:r>
              <a:rPr lang="en-AU" sz="1400" dirty="0" smtClean="0">
                <a:latin typeface="Times New Roman" panose="02020603050405020304" pitchFamily="18" charset="0"/>
                <a:cs typeface="Times New Roman" panose="02020603050405020304" pitchFamily="18" charset="0"/>
              </a:rPr>
              <a:t>  example of </a:t>
            </a:r>
            <a:r>
              <a:rPr lang="en-AU" sz="1400" dirty="0">
                <a:latin typeface="Times New Roman" panose="02020603050405020304" pitchFamily="18" charset="0"/>
                <a:cs typeface="Times New Roman" panose="02020603050405020304" pitchFamily="18" charset="0"/>
              </a:rPr>
              <a:t>sympatric </a:t>
            </a:r>
            <a:r>
              <a:rPr lang="en-AU" sz="1400" dirty="0" smtClean="0">
                <a:latin typeface="Times New Roman" panose="02020603050405020304" pitchFamily="18" charset="0"/>
                <a:cs typeface="Times New Roman" panose="02020603050405020304" pitchFamily="18" charset="0"/>
              </a:rPr>
              <a:t>speciation.</a:t>
            </a:r>
            <a:endParaRPr sz="1400" dirty="0">
              <a:solidFill>
                <a:schemeClr val="tx1"/>
              </a:solidFill>
              <a:latin typeface="Times New Roman" panose="02020603050405020304" pitchFamily="18" charset="0"/>
              <a:cs typeface="Times New Roman" panose="02020603050405020304" pitchFamily="18" charset="0"/>
            </a:endParaRPr>
          </a:p>
        </p:txBody>
      </p:sp>
      <p:sp>
        <p:nvSpPr>
          <p:cNvPr id="55" name="Google Shape;55;p13"/>
          <p:cNvSpPr txBox="1">
            <a:spLocks noGrp="1"/>
          </p:cNvSpPr>
          <p:nvPr>
            <p:ph type="subTitle" idx="1"/>
          </p:nvPr>
        </p:nvSpPr>
        <p:spPr>
          <a:xfrm>
            <a:off x="142425" y="1494554"/>
            <a:ext cx="5922044" cy="12801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smtClean="0">
                <a:solidFill>
                  <a:srgbClr val="002060"/>
                </a:solidFill>
                <a:latin typeface="Times New Roman" panose="02020603050405020304" pitchFamily="18" charset="0"/>
                <a:cs typeface="Times New Roman" panose="02020603050405020304" pitchFamily="18" charset="0"/>
              </a:rPr>
              <a:t>Success Criteria: </a:t>
            </a:r>
          </a:p>
          <a:p>
            <a:pPr marL="0" lvl="0" indent="0" algn="l"/>
            <a:r>
              <a:rPr lang="en-GB" sz="1400" dirty="0" smtClean="0">
                <a:solidFill>
                  <a:schemeClr val="tx1"/>
                </a:solidFill>
                <a:latin typeface="Times New Roman" panose="02020603050405020304" pitchFamily="18" charset="0"/>
                <a:cs typeface="Times New Roman" panose="02020603050405020304" pitchFamily="18" charset="0"/>
                <a:sym typeface="Sniglet"/>
              </a:rPr>
              <a:t>- I can explain</a:t>
            </a:r>
            <a:r>
              <a:rPr lang="en-AU" sz="1400" dirty="0" smtClean="0">
                <a:solidFill>
                  <a:schemeClr val="tx1"/>
                </a:solidFill>
                <a:latin typeface="Times New Roman" panose="02020603050405020304" pitchFamily="18" charset="0"/>
                <a:cs typeface="Times New Roman" panose="02020603050405020304" pitchFamily="18" charset="0"/>
              </a:rPr>
              <a:t> </a:t>
            </a:r>
            <a:r>
              <a:rPr lang="en-AU" sz="1400" dirty="0">
                <a:solidFill>
                  <a:schemeClr val="tx1"/>
                </a:solidFill>
                <a:latin typeface="Times New Roman" panose="02020603050405020304" pitchFamily="18" charset="0"/>
                <a:cs typeface="Times New Roman" panose="02020603050405020304" pitchFamily="18" charset="0"/>
              </a:rPr>
              <a:t>speciation as a consequence of isolation and </a:t>
            </a:r>
            <a:r>
              <a:rPr lang="en-AU" sz="1400" dirty="0" smtClean="0">
                <a:solidFill>
                  <a:schemeClr val="tx1"/>
                </a:solidFill>
                <a:latin typeface="Times New Roman" panose="02020603050405020304" pitchFamily="18" charset="0"/>
                <a:cs typeface="Times New Roman" panose="02020603050405020304" pitchFamily="18" charset="0"/>
              </a:rPr>
              <a:t>genetic divergence</a:t>
            </a:r>
            <a:r>
              <a:rPr lang="en-AU" sz="1400" dirty="0">
                <a:solidFill>
                  <a:schemeClr val="tx1"/>
                </a:solidFill>
                <a:latin typeface="Times New Roman" panose="02020603050405020304" pitchFamily="18" charset="0"/>
                <a:cs typeface="Times New Roman" panose="02020603050405020304" pitchFamily="18" charset="0"/>
              </a:rPr>
              <a:t>.</a:t>
            </a:r>
            <a:br>
              <a:rPr lang="en-AU" sz="1400" dirty="0">
                <a:solidFill>
                  <a:schemeClr val="tx1"/>
                </a:solidFill>
                <a:latin typeface="Times New Roman" panose="02020603050405020304" pitchFamily="18" charset="0"/>
                <a:cs typeface="Times New Roman" panose="02020603050405020304" pitchFamily="18" charset="0"/>
              </a:rPr>
            </a:br>
            <a:r>
              <a:rPr lang="en-AU" sz="1400" dirty="0">
                <a:solidFill>
                  <a:schemeClr val="tx1"/>
                </a:solidFill>
                <a:latin typeface="Times New Roman" panose="02020603050405020304" pitchFamily="18" charset="0"/>
                <a:cs typeface="Times New Roman" panose="02020603050405020304" pitchFamily="18" charset="0"/>
              </a:rPr>
              <a:t>- </a:t>
            </a:r>
            <a:r>
              <a:rPr lang="en-AU" sz="1400" dirty="0" smtClean="0">
                <a:solidFill>
                  <a:schemeClr val="tx1"/>
                </a:solidFill>
                <a:latin typeface="Times New Roman" panose="02020603050405020304" pitchFamily="18" charset="0"/>
                <a:ea typeface="Sniglet"/>
                <a:cs typeface="Times New Roman" panose="02020603050405020304" pitchFamily="18" charset="0"/>
                <a:sym typeface="Sniglet"/>
              </a:rPr>
              <a:t>I can explain </a:t>
            </a:r>
            <a:r>
              <a:rPr lang="en-AU" sz="1400" dirty="0" smtClean="0">
                <a:solidFill>
                  <a:schemeClr val="tx1"/>
                </a:solidFill>
                <a:latin typeface="Times New Roman" panose="02020603050405020304" pitchFamily="18" charset="0"/>
                <a:cs typeface="Times New Roman" panose="02020603050405020304" pitchFamily="18" charset="0"/>
              </a:rPr>
              <a:t>allopatric </a:t>
            </a:r>
            <a:r>
              <a:rPr lang="en-AU" sz="1400" dirty="0">
                <a:solidFill>
                  <a:schemeClr val="tx1"/>
                </a:solidFill>
                <a:latin typeface="Times New Roman" panose="02020603050405020304" pitchFamily="18" charset="0"/>
                <a:cs typeface="Times New Roman" panose="02020603050405020304" pitchFamily="18" charset="0"/>
              </a:rPr>
              <a:t>and sympatric speciation.</a:t>
            </a:r>
            <a:br>
              <a:rPr lang="en-AU" sz="1400" dirty="0">
                <a:solidFill>
                  <a:schemeClr val="tx1"/>
                </a:solidFill>
                <a:latin typeface="Times New Roman" panose="02020603050405020304" pitchFamily="18" charset="0"/>
                <a:cs typeface="Times New Roman" panose="02020603050405020304" pitchFamily="18" charset="0"/>
              </a:rPr>
            </a:br>
            <a:r>
              <a:rPr lang="en-AU" sz="1400" dirty="0">
                <a:solidFill>
                  <a:schemeClr val="tx1"/>
                </a:solidFill>
                <a:latin typeface="Times New Roman" panose="02020603050405020304" pitchFamily="18" charset="0"/>
                <a:cs typeface="Times New Roman" panose="02020603050405020304" pitchFamily="18" charset="0"/>
              </a:rPr>
              <a:t>- </a:t>
            </a:r>
            <a:r>
              <a:rPr lang="en-AU" sz="1400" dirty="0" smtClean="0">
                <a:solidFill>
                  <a:schemeClr val="tx1"/>
                </a:solidFill>
                <a:latin typeface="Times New Roman" panose="02020603050405020304" pitchFamily="18" charset="0"/>
                <a:cs typeface="Times New Roman" panose="02020603050405020304" pitchFamily="18" charset="0"/>
              </a:rPr>
              <a:t>I can explain </a:t>
            </a:r>
            <a:r>
              <a:rPr lang="en-AU" sz="1400" dirty="0">
                <a:solidFill>
                  <a:schemeClr val="tx1"/>
                </a:solidFill>
                <a:latin typeface="Times New Roman" panose="02020603050405020304" pitchFamily="18" charset="0"/>
                <a:cs typeface="Times New Roman" panose="02020603050405020304" pitchFamily="18" charset="0"/>
              </a:rPr>
              <a:t>Galapagos finches as an example of allopatric speciation and </a:t>
            </a:r>
            <a:r>
              <a:rPr lang="en-AU" sz="1400" dirty="0" smtClean="0">
                <a:solidFill>
                  <a:schemeClr val="tx1"/>
                </a:solidFill>
                <a:latin typeface="Times New Roman" panose="02020603050405020304" pitchFamily="18" charset="0"/>
                <a:cs typeface="Times New Roman" panose="02020603050405020304" pitchFamily="18" charset="0"/>
              </a:rPr>
              <a:t> </a:t>
            </a:r>
          </a:p>
          <a:p>
            <a:pPr marL="0" lvl="0" indent="0" algn="l"/>
            <a:r>
              <a:rPr lang="en-AU" sz="1400" i="1" dirty="0">
                <a:solidFill>
                  <a:schemeClr val="tx1"/>
                </a:solidFill>
                <a:latin typeface="Times New Roman" panose="02020603050405020304" pitchFamily="18" charset="0"/>
                <a:cs typeface="Times New Roman" panose="02020603050405020304" pitchFamily="18" charset="0"/>
              </a:rPr>
              <a:t> </a:t>
            </a:r>
            <a:r>
              <a:rPr lang="en-AU" sz="1400" i="1" dirty="0" smtClean="0">
                <a:solidFill>
                  <a:schemeClr val="tx1"/>
                </a:solidFill>
                <a:latin typeface="Times New Roman" panose="02020603050405020304" pitchFamily="18" charset="0"/>
                <a:cs typeface="Times New Roman" panose="02020603050405020304" pitchFamily="18" charset="0"/>
              </a:rPr>
              <a:t> </a:t>
            </a:r>
            <a:r>
              <a:rPr lang="en-AU" sz="1400" i="1" dirty="0" err="1" smtClean="0">
                <a:solidFill>
                  <a:schemeClr val="tx1"/>
                </a:solidFill>
                <a:latin typeface="Times New Roman" panose="02020603050405020304" pitchFamily="18" charset="0"/>
                <a:cs typeface="Times New Roman" panose="02020603050405020304" pitchFamily="18" charset="0"/>
              </a:rPr>
              <a:t>Howea</a:t>
            </a:r>
            <a:r>
              <a:rPr lang="en-AU" sz="1400" i="1" dirty="0" smtClean="0">
                <a:solidFill>
                  <a:schemeClr val="tx1"/>
                </a:solidFill>
                <a:latin typeface="Times New Roman" panose="02020603050405020304" pitchFamily="18" charset="0"/>
                <a:cs typeface="Times New Roman" panose="02020603050405020304" pitchFamily="18" charset="0"/>
              </a:rPr>
              <a:t> </a:t>
            </a:r>
            <a:r>
              <a:rPr lang="en-AU" sz="1400" dirty="0">
                <a:solidFill>
                  <a:schemeClr val="tx1"/>
                </a:solidFill>
                <a:latin typeface="Times New Roman" panose="02020603050405020304" pitchFamily="18" charset="0"/>
                <a:cs typeface="Times New Roman" panose="02020603050405020304" pitchFamily="18" charset="0"/>
              </a:rPr>
              <a:t>palms on Lord Howe Island as an </a:t>
            </a:r>
            <a:r>
              <a:rPr lang="en-AU" sz="1400" dirty="0" smtClean="0">
                <a:solidFill>
                  <a:schemeClr val="tx1"/>
                </a:solidFill>
                <a:latin typeface="Times New Roman" panose="02020603050405020304" pitchFamily="18" charset="0"/>
                <a:cs typeface="Times New Roman" panose="02020603050405020304" pitchFamily="18" charset="0"/>
              </a:rPr>
              <a:t>example </a:t>
            </a:r>
            <a:r>
              <a:rPr lang="en-AU" sz="1400" dirty="0">
                <a:solidFill>
                  <a:schemeClr val="tx1"/>
                </a:solidFill>
                <a:latin typeface="Times New Roman" panose="02020603050405020304" pitchFamily="18" charset="0"/>
                <a:cs typeface="Times New Roman" panose="02020603050405020304" pitchFamily="18" charset="0"/>
              </a:rPr>
              <a:t>of sympatric speciation.</a:t>
            </a:r>
            <a:endParaRPr sz="1400" dirty="0">
              <a:solidFill>
                <a:schemeClr val="tx1"/>
              </a:solidFill>
            </a:endParaRPr>
          </a:p>
        </p:txBody>
      </p:sp>
      <p:sp>
        <p:nvSpPr>
          <p:cNvPr id="2" name="Rectangle 1"/>
          <p:cNvSpPr/>
          <p:nvPr/>
        </p:nvSpPr>
        <p:spPr>
          <a:xfrm>
            <a:off x="179211" y="4051648"/>
            <a:ext cx="8539116" cy="738664"/>
          </a:xfrm>
          <a:prstGeom prst="rect">
            <a:avLst/>
          </a:prstGeom>
          <a:ln>
            <a:solidFill>
              <a:schemeClr val="tx1"/>
            </a:solidFill>
          </a:ln>
        </p:spPr>
        <p:txBody>
          <a:bodyPr wrap="square">
            <a:spAutoFit/>
          </a:bodyPr>
          <a:lstStyle/>
          <a:p>
            <a:r>
              <a:rPr lang="en-AU" b="1" dirty="0">
                <a:latin typeface="Times New Roman" panose="02020603050405020304" pitchFamily="18" charset="0"/>
                <a:cs typeface="Times New Roman" panose="02020603050405020304" pitchFamily="18" charset="0"/>
              </a:rPr>
              <a:t>Study design dot point</a:t>
            </a:r>
          </a:p>
          <a:p>
            <a:r>
              <a:rPr lang="en-AU" dirty="0">
                <a:latin typeface="Times New Roman" panose="02020603050405020304" pitchFamily="18" charset="0"/>
                <a:cs typeface="Times New Roman" panose="02020603050405020304" pitchFamily="18" charset="0"/>
              </a:rPr>
              <a:t>evidence of speciation as a consequence of isolation and genetic divergence, including </a:t>
            </a:r>
            <a:r>
              <a:rPr lang="en-AU" dirty="0" smtClean="0">
                <a:latin typeface="Times New Roman" panose="02020603050405020304" pitchFamily="18" charset="0"/>
                <a:cs typeface="Times New Roman" panose="02020603050405020304" pitchFamily="18" charset="0"/>
              </a:rPr>
              <a:t>Galapagos finches </a:t>
            </a:r>
            <a:r>
              <a:rPr lang="en-AU" dirty="0">
                <a:latin typeface="Times New Roman" panose="02020603050405020304" pitchFamily="18" charset="0"/>
                <a:cs typeface="Times New Roman" panose="02020603050405020304" pitchFamily="18" charset="0"/>
              </a:rPr>
              <a:t>as </a:t>
            </a:r>
            <a:r>
              <a:rPr lang="en-AU" dirty="0" smtClean="0">
                <a:latin typeface="Times New Roman" panose="02020603050405020304" pitchFamily="18" charset="0"/>
                <a:cs typeface="Times New Roman" panose="02020603050405020304" pitchFamily="18" charset="0"/>
              </a:rPr>
              <a:t>an example </a:t>
            </a:r>
            <a:r>
              <a:rPr lang="en-AU" dirty="0">
                <a:latin typeface="Times New Roman" panose="02020603050405020304" pitchFamily="18" charset="0"/>
                <a:cs typeface="Times New Roman" panose="02020603050405020304" pitchFamily="18" charset="0"/>
              </a:rPr>
              <a:t>of allopatric speciation and </a:t>
            </a:r>
            <a:r>
              <a:rPr lang="en-AU" i="1" dirty="0" err="1">
                <a:latin typeface="Times New Roman" panose="02020603050405020304" pitchFamily="18" charset="0"/>
                <a:cs typeface="Times New Roman" panose="02020603050405020304" pitchFamily="18" charset="0"/>
              </a:rPr>
              <a:t>Howea</a:t>
            </a:r>
            <a:r>
              <a:rPr lang="en-AU" i="1"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palms on Lord Howe Island as an </a:t>
            </a:r>
            <a:r>
              <a:rPr lang="en-AU" dirty="0" smtClean="0">
                <a:latin typeface="Times New Roman" panose="02020603050405020304" pitchFamily="18" charset="0"/>
                <a:cs typeface="Times New Roman" panose="02020603050405020304" pitchFamily="18" charset="0"/>
              </a:rPr>
              <a:t>example of </a:t>
            </a:r>
            <a:r>
              <a:rPr lang="en-AU" dirty="0">
                <a:latin typeface="Times New Roman" panose="02020603050405020304" pitchFamily="18" charset="0"/>
                <a:cs typeface="Times New Roman" panose="02020603050405020304" pitchFamily="18" charset="0"/>
              </a:rPr>
              <a:t>sympatric </a:t>
            </a:r>
            <a:r>
              <a:rPr lang="en-AU" dirty="0" smtClean="0">
                <a:latin typeface="Times New Roman" panose="02020603050405020304" pitchFamily="18" charset="0"/>
                <a:cs typeface="Times New Roman" panose="02020603050405020304" pitchFamily="18" charset="0"/>
              </a:rPr>
              <a:t>speciation.</a:t>
            </a:r>
            <a:endParaRPr lang="en-AU"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Is this allopatric or sympatric speciation? NO THIS 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876" y="1230756"/>
            <a:ext cx="2653858" cy="265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39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179" t="32551" r="43396" b="20127"/>
          <a:stretch/>
        </p:blipFill>
        <p:spPr>
          <a:xfrm>
            <a:off x="1462815" y="517231"/>
            <a:ext cx="7421804" cy="4346912"/>
          </a:xfrm>
          <a:prstGeom prst="rect">
            <a:avLst/>
          </a:prstGeom>
        </p:spPr>
      </p:pic>
      <p:sp>
        <p:nvSpPr>
          <p:cNvPr id="3" name="TextBox 2"/>
          <p:cNvSpPr txBox="1"/>
          <p:nvPr/>
        </p:nvSpPr>
        <p:spPr>
          <a:xfrm>
            <a:off x="2722179" y="178677"/>
            <a:ext cx="3384331" cy="338554"/>
          </a:xfrm>
          <a:prstGeom prst="rect">
            <a:avLst/>
          </a:prstGeom>
          <a:noFill/>
        </p:spPr>
        <p:txBody>
          <a:bodyPr wrap="square" rtlCol="0">
            <a:spAutoFit/>
          </a:bodyPr>
          <a:lstStyle/>
          <a:p>
            <a:pPr algn="ctr"/>
            <a:r>
              <a:rPr lang="en-AU" sz="1600" b="1" dirty="0" smtClean="0">
                <a:latin typeface="Times New Roman" panose="02020603050405020304" pitchFamily="18" charset="0"/>
                <a:cs typeface="Times New Roman" panose="02020603050405020304" pitchFamily="18" charset="0"/>
              </a:rPr>
              <a:t>Process of allopatric speciation</a:t>
            </a:r>
            <a:endParaRPr lang="en-A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705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324" y="158138"/>
            <a:ext cx="6758151" cy="338554"/>
          </a:xfrm>
          <a:prstGeom prst="rect">
            <a:avLst/>
          </a:prstGeom>
        </p:spPr>
        <p:txBody>
          <a:bodyPr wrap="square">
            <a:spAutoFit/>
          </a:bodyPr>
          <a:lstStyle/>
          <a:p>
            <a:pPr algn="ctr"/>
            <a:r>
              <a:rPr lang="en-AU" sz="1600" b="1" dirty="0">
                <a:latin typeface="Times New Roman" panose="02020603050405020304" pitchFamily="18" charset="0"/>
                <a:cs typeface="Times New Roman" panose="02020603050405020304" pitchFamily="18" charset="0"/>
              </a:rPr>
              <a:t>Example of Allopatric </a:t>
            </a:r>
            <a:r>
              <a:rPr lang="en-AU" sz="1600" b="1" dirty="0" smtClean="0">
                <a:latin typeface="Times New Roman" panose="02020603050405020304" pitchFamily="18" charset="0"/>
                <a:cs typeface="Times New Roman" panose="02020603050405020304" pitchFamily="18" charset="0"/>
              </a:rPr>
              <a:t>speciation- </a:t>
            </a:r>
            <a:r>
              <a:rPr lang="en-AU" sz="1600" b="1" dirty="0" smtClean="0">
                <a:latin typeface="Times New Roman" panose="02020603050405020304" pitchFamily="18" charset="0"/>
                <a:cs typeface="Times New Roman" panose="02020603050405020304" pitchFamily="18" charset="0"/>
              </a:rPr>
              <a:t>Galapagos </a:t>
            </a:r>
            <a:r>
              <a:rPr lang="en-AU" sz="1600" b="1" dirty="0">
                <a:latin typeface="Times New Roman" panose="02020603050405020304" pitchFamily="18" charset="0"/>
                <a:cs typeface="Times New Roman" panose="02020603050405020304" pitchFamily="18" charset="0"/>
              </a:rPr>
              <a:t>finches</a:t>
            </a:r>
          </a:p>
        </p:txBody>
      </p:sp>
      <p:sp>
        <p:nvSpPr>
          <p:cNvPr id="3" name="Rectangle 2"/>
          <p:cNvSpPr/>
          <p:nvPr/>
        </p:nvSpPr>
        <p:spPr>
          <a:xfrm>
            <a:off x="162910" y="496692"/>
            <a:ext cx="8686800" cy="523220"/>
          </a:xfrm>
          <a:prstGeom prst="rect">
            <a:avLst/>
          </a:prstGeom>
        </p:spPr>
        <p:txBody>
          <a:bodyPr wrap="square">
            <a:spAutoFit/>
          </a:bodyPr>
          <a:lstStyle/>
          <a:p>
            <a:r>
              <a:rPr lang="en-AU" b="1" dirty="0" smtClean="0">
                <a:latin typeface="Times New Roman" panose="02020603050405020304" pitchFamily="18" charset="0"/>
                <a:cs typeface="Times New Roman" panose="02020603050405020304" pitchFamily="18" charset="0"/>
              </a:rPr>
              <a:t>Ecological niche- </a:t>
            </a:r>
            <a:r>
              <a:rPr lang="en-AU" dirty="0" smtClean="0">
                <a:latin typeface="Times New Roman" panose="02020603050405020304" pitchFamily="18" charset="0"/>
                <a:cs typeface="Times New Roman" panose="02020603050405020304" pitchFamily="18" charset="0"/>
              </a:rPr>
              <a:t>The specific environmental </a:t>
            </a:r>
            <a:r>
              <a:rPr lang="en-AU" dirty="0">
                <a:latin typeface="Times New Roman" panose="02020603050405020304" pitchFamily="18" charset="0"/>
                <a:cs typeface="Times New Roman" panose="02020603050405020304" pitchFamily="18" charset="0"/>
              </a:rPr>
              <a:t>conditions </a:t>
            </a:r>
            <a:r>
              <a:rPr lang="en-AU" dirty="0" smtClean="0">
                <a:latin typeface="Times New Roman" panose="02020603050405020304" pitchFamily="18" charset="0"/>
                <a:cs typeface="Times New Roman" panose="02020603050405020304" pitchFamily="18" charset="0"/>
              </a:rPr>
              <a:t>and resources </a:t>
            </a:r>
            <a:r>
              <a:rPr lang="en-AU" dirty="0">
                <a:latin typeface="Times New Roman" panose="02020603050405020304" pitchFamily="18" charset="0"/>
                <a:cs typeface="Times New Roman" panose="02020603050405020304" pitchFamily="18" charset="0"/>
              </a:rPr>
              <a:t>or selection </a:t>
            </a:r>
            <a:r>
              <a:rPr lang="en-AU" dirty="0" smtClean="0">
                <a:latin typeface="Times New Roman" panose="02020603050405020304" pitchFamily="18" charset="0"/>
                <a:cs typeface="Times New Roman" panose="02020603050405020304" pitchFamily="18" charset="0"/>
              </a:rPr>
              <a:t>pressures within </a:t>
            </a:r>
            <a:r>
              <a:rPr lang="en-AU" dirty="0">
                <a:latin typeface="Times New Roman" panose="02020603050405020304" pitchFamily="18" charset="0"/>
                <a:cs typeface="Times New Roman" panose="02020603050405020304" pitchFamily="18" charset="0"/>
              </a:rPr>
              <a:t>a </a:t>
            </a:r>
            <a:r>
              <a:rPr lang="en-AU" dirty="0" smtClean="0">
                <a:latin typeface="Times New Roman" panose="02020603050405020304" pitchFamily="18" charset="0"/>
                <a:cs typeface="Times New Roman" panose="02020603050405020304" pitchFamily="18" charset="0"/>
              </a:rPr>
              <a:t>particular environment</a:t>
            </a:r>
            <a:endParaRPr lang="en-AU" dirty="0">
              <a:latin typeface="Times New Roman" panose="02020603050405020304" pitchFamily="18" charset="0"/>
              <a:cs typeface="Times New Roman" panose="02020603050405020304" pitchFamily="18" charset="0"/>
            </a:endParaRPr>
          </a:p>
        </p:txBody>
      </p:sp>
      <p:sp>
        <p:nvSpPr>
          <p:cNvPr id="4" name="Rectangle 3"/>
          <p:cNvSpPr/>
          <p:nvPr/>
        </p:nvSpPr>
        <p:spPr>
          <a:xfrm>
            <a:off x="115738" y="1019912"/>
            <a:ext cx="8686800" cy="2893100"/>
          </a:xfrm>
          <a:prstGeom prst="rect">
            <a:avLst/>
          </a:prstGeom>
        </p:spPr>
        <p:txBody>
          <a:bodyPr wrap="square">
            <a:spAutoFit/>
          </a:bodyPr>
          <a:lstStyle/>
          <a:p>
            <a:r>
              <a:rPr lang="en-AU" dirty="0">
                <a:latin typeface="Times New Roman" panose="02020603050405020304" pitchFamily="18" charset="0"/>
                <a:cs typeface="Times New Roman" panose="02020603050405020304" pitchFamily="18" charset="0"/>
              </a:rPr>
              <a:t>The Galápagos Islands are a collection of 19 islands </a:t>
            </a:r>
            <a:r>
              <a:rPr lang="en-AU" u="sng" dirty="0">
                <a:latin typeface="Times New Roman" panose="02020603050405020304" pitchFamily="18" charset="0"/>
                <a:cs typeface="Times New Roman" panose="02020603050405020304" pitchFamily="18" charset="0"/>
              </a:rPr>
              <a:t>situated in the Pacific Ocean west </a:t>
            </a:r>
            <a:r>
              <a:rPr lang="en-AU" u="sng" dirty="0" smtClean="0">
                <a:latin typeface="Times New Roman" panose="02020603050405020304" pitchFamily="18" charset="0"/>
                <a:cs typeface="Times New Roman" panose="02020603050405020304" pitchFamily="18" charset="0"/>
              </a:rPr>
              <a:t>of Ecuador</a:t>
            </a:r>
            <a:r>
              <a:rPr lang="en-AU" dirty="0">
                <a:latin typeface="Times New Roman" panose="02020603050405020304" pitchFamily="18" charset="0"/>
                <a:cs typeface="Times New Roman" panose="02020603050405020304" pitchFamily="18" charset="0"/>
              </a:rPr>
              <a:t>. Each of the 19 islands represents a specific ecological niche, each with its </a:t>
            </a:r>
            <a:r>
              <a:rPr lang="en-AU" dirty="0" smtClean="0">
                <a:latin typeface="Times New Roman" panose="02020603050405020304" pitchFamily="18" charset="0"/>
                <a:cs typeface="Times New Roman" panose="02020603050405020304" pitchFamily="18" charset="0"/>
              </a:rPr>
              <a:t>own different </a:t>
            </a:r>
            <a:r>
              <a:rPr lang="en-AU" dirty="0">
                <a:latin typeface="Times New Roman" panose="02020603050405020304" pitchFamily="18" charset="0"/>
                <a:cs typeface="Times New Roman" panose="02020603050405020304" pitchFamily="18" charset="0"/>
              </a:rPr>
              <a:t>selection pressures and </a:t>
            </a:r>
            <a:r>
              <a:rPr lang="en-AU" dirty="0" smtClean="0">
                <a:latin typeface="Times New Roman" panose="02020603050405020304" pitchFamily="18" charset="0"/>
                <a:cs typeface="Times New Roman" panose="02020603050405020304" pitchFamily="18" charset="0"/>
              </a:rPr>
              <a:t>species. These </a:t>
            </a:r>
            <a:r>
              <a:rPr lang="en-AU" dirty="0">
                <a:latin typeface="Times New Roman" panose="02020603050405020304" pitchFamily="18" charset="0"/>
                <a:cs typeface="Times New Roman" panose="02020603050405020304" pitchFamily="18" charset="0"/>
              </a:rPr>
              <a:t>islands are separated </a:t>
            </a:r>
            <a:r>
              <a:rPr lang="en-AU" dirty="0" smtClean="0">
                <a:latin typeface="Times New Roman" panose="02020603050405020304" pitchFamily="18" charset="0"/>
                <a:cs typeface="Times New Roman" panose="02020603050405020304" pitchFamily="18" charset="0"/>
              </a:rPr>
              <a:t>by the </a:t>
            </a:r>
            <a:r>
              <a:rPr lang="en-AU" u="sng" dirty="0" smtClean="0">
                <a:latin typeface="Times New Roman" panose="02020603050405020304" pitchFamily="18" charset="0"/>
                <a:cs typeface="Times New Roman" panose="02020603050405020304" pitchFamily="18" charset="0"/>
              </a:rPr>
              <a:t>ocean</a:t>
            </a:r>
            <a:r>
              <a:rPr lang="en-AU" u="sng" dirty="0">
                <a:latin typeface="Times New Roman" panose="02020603050405020304" pitchFamily="18" charset="0"/>
                <a:cs typeface="Times New Roman" panose="02020603050405020304" pitchFamily="18" charset="0"/>
              </a:rPr>
              <a:t>, which serves as a geographical barrier</a:t>
            </a:r>
            <a:r>
              <a:rPr lang="en-AU" dirty="0">
                <a:latin typeface="Times New Roman" panose="02020603050405020304" pitchFamily="18" charset="0"/>
                <a:cs typeface="Times New Roman" panose="02020603050405020304" pitchFamily="18" charset="0"/>
              </a:rPr>
              <a:t>, </a:t>
            </a:r>
            <a:r>
              <a:rPr lang="en-AU" u="sng" dirty="0">
                <a:latin typeface="Times New Roman" panose="02020603050405020304" pitchFamily="18" charset="0"/>
                <a:cs typeface="Times New Roman" panose="02020603050405020304" pitchFamily="18" charset="0"/>
              </a:rPr>
              <a:t>preventing gene flow </a:t>
            </a:r>
            <a:r>
              <a:rPr lang="en-AU" dirty="0">
                <a:latin typeface="Times New Roman" panose="02020603050405020304" pitchFamily="18" charset="0"/>
                <a:cs typeface="Times New Roman" panose="02020603050405020304" pitchFamily="18" charset="0"/>
              </a:rPr>
              <a:t>between them</a:t>
            </a:r>
            <a:r>
              <a:rPr lang="en-AU" dirty="0" smtClean="0">
                <a:latin typeface="Times New Roman" panose="02020603050405020304" pitchFamily="18" charset="0"/>
                <a:cs typeface="Times New Roman" panose="02020603050405020304" pitchFamily="18" charset="0"/>
              </a:rPr>
              <a:t>.</a:t>
            </a:r>
          </a:p>
          <a:p>
            <a:r>
              <a:rPr lang="en-AU" dirty="0">
                <a:latin typeface="Times New Roman" panose="02020603050405020304" pitchFamily="18" charset="0"/>
                <a:cs typeface="Times New Roman" panose="02020603050405020304" pitchFamily="18" charset="0"/>
              </a:rPr>
              <a:t>Currently, there are </a:t>
            </a:r>
            <a:r>
              <a:rPr lang="en-AU" u="sng" dirty="0" smtClean="0">
                <a:latin typeface="Times New Roman" panose="02020603050405020304" pitchFamily="18" charset="0"/>
                <a:cs typeface="Times New Roman" panose="02020603050405020304" pitchFamily="18" charset="0"/>
              </a:rPr>
              <a:t>18 known </a:t>
            </a:r>
            <a:r>
              <a:rPr lang="en-AU" u="sng" dirty="0">
                <a:latin typeface="Times New Roman" panose="02020603050405020304" pitchFamily="18" charset="0"/>
                <a:cs typeface="Times New Roman" panose="02020603050405020304" pitchFamily="18" charset="0"/>
              </a:rPr>
              <a:t>species of </a:t>
            </a:r>
            <a:r>
              <a:rPr lang="en-AU" u="sng" dirty="0" smtClean="0">
                <a:latin typeface="Times New Roman" panose="02020603050405020304" pitchFamily="18" charset="0"/>
                <a:cs typeface="Times New Roman" panose="02020603050405020304" pitchFamily="18" charset="0"/>
              </a:rPr>
              <a:t>Galápagos finches (Darwin’s finches), </a:t>
            </a:r>
            <a:r>
              <a:rPr lang="en-AU" dirty="0">
                <a:latin typeface="Times New Roman" panose="02020603050405020304" pitchFamily="18" charset="0"/>
                <a:cs typeface="Times New Roman" panose="02020603050405020304" pitchFamily="18" charset="0"/>
              </a:rPr>
              <a:t>belonging to various genera, with </a:t>
            </a:r>
            <a:r>
              <a:rPr lang="en-AU" u="sng" dirty="0">
                <a:latin typeface="Times New Roman" panose="02020603050405020304" pitchFamily="18" charset="0"/>
                <a:cs typeface="Times New Roman" panose="02020603050405020304" pitchFamily="18" charset="0"/>
              </a:rPr>
              <a:t>more </a:t>
            </a:r>
            <a:r>
              <a:rPr lang="en-AU" u="sng" dirty="0" smtClean="0">
                <a:latin typeface="Times New Roman" panose="02020603050405020304" pitchFamily="18" charset="0"/>
                <a:cs typeface="Times New Roman" panose="02020603050405020304" pitchFamily="18" charset="0"/>
              </a:rPr>
              <a:t>species constantly </a:t>
            </a:r>
            <a:r>
              <a:rPr lang="en-AU" u="sng" dirty="0">
                <a:latin typeface="Times New Roman" panose="02020603050405020304" pitchFamily="18" charset="0"/>
                <a:cs typeface="Times New Roman" panose="02020603050405020304" pitchFamily="18" charset="0"/>
              </a:rPr>
              <a:t>being speculated and discovered</a:t>
            </a:r>
            <a:r>
              <a:rPr lang="en-AU" dirty="0" smtClean="0">
                <a:latin typeface="Times New Roman" panose="02020603050405020304" pitchFamily="18" charset="0"/>
                <a:cs typeface="Times New Roman" panose="02020603050405020304" pitchFamily="18" charset="0"/>
              </a:rPr>
              <a:t>.</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It has been hypothesised that </a:t>
            </a:r>
            <a:r>
              <a:rPr lang="en-AU" u="sng" dirty="0">
                <a:latin typeface="Times New Roman" panose="02020603050405020304" pitchFamily="18" charset="0"/>
                <a:cs typeface="Times New Roman" panose="02020603050405020304" pitchFamily="18" charset="0"/>
              </a:rPr>
              <a:t>allopatric </a:t>
            </a:r>
            <a:r>
              <a:rPr lang="en-AU" u="sng" dirty="0" smtClean="0">
                <a:latin typeface="Times New Roman" panose="02020603050405020304" pitchFamily="18" charset="0"/>
                <a:cs typeface="Times New Roman" panose="02020603050405020304" pitchFamily="18" charset="0"/>
              </a:rPr>
              <a:t>speciation resulted the </a:t>
            </a:r>
            <a:r>
              <a:rPr lang="en-AU" u="sng" dirty="0">
                <a:latin typeface="Times New Roman" panose="02020603050405020304" pitchFamily="18" charset="0"/>
                <a:cs typeface="Times New Roman" panose="02020603050405020304" pitchFamily="18" charset="0"/>
              </a:rPr>
              <a:t>formation of these different species </a:t>
            </a:r>
            <a:r>
              <a:rPr lang="en-AU" dirty="0">
                <a:latin typeface="Times New Roman" panose="02020603050405020304" pitchFamily="18" charset="0"/>
                <a:cs typeface="Times New Roman" panose="02020603050405020304" pitchFamily="18" charset="0"/>
              </a:rPr>
              <a:t>of Galápagos </a:t>
            </a:r>
            <a:r>
              <a:rPr lang="en-AU" dirty="0" smtClean="0">
                <a:latin typeface="Times New Roman" panose="02020603050405020304" pitchFamily="18" charset="0"/>
                <a:cs typeface="Times New Roman" panose="02020603050405020304" pitchFamily="18" charset="0"/>
              </a:rPr>
              <a:t>finches. Main reasons are:</a:t>
            </a:r>
            <a:endParaRPr lang="en-AU" dirty="0">
              <a:latin typeface="Times New Roman" panose="02020603050405020304" pitchFamily="18" charset="0"/>
              <a:cs typeface="Times New Roman" panose="02020603050405020304" pitchFamily="18" charset="0"/>
            </a:endParaRPr>
          </a:p>
          <a:p>
            <a:pPr marL="285750" indent="-285750">
              <a:buFontTx/>
              <a:buChar char="-"/>
            </a:pPr>
            <a:r>
              <a:rPr lang="en-AU" dirty="0" smtClean="0">
                <a:latin typeface="Times New Roman" panose="02020603050405020304" pitchFamily="18" charset="0"/>
                <a:cs typeface="Times New Roman" panose="02020603050405020304" pitchFamily="18" charset="0"/>
              </a:rPr>
              <a:t>each </a:t>
            </a:r>
            <a:r>
              <a:rPr lang="en-AU" dirty="0">
                <a:latin typeface="Times New Roman" panose="02020603050405020304" pitchFamily="18" charset="0"/>
                <a:cs typeface="Times New Roman" panose="02020603050405020304" pitchFamily="18" charset="0"/>
              </a:rPr>
              <a:t>of the islands </a:t>
            </a:r>
            <a:r>
              <a:rPr lang="en-AU" dirty="0" smtClean="0">
                <a:latin typeface="Times New Roman" panose="02020603050405020304" pitchFamily="18" charset="0"/>
                <a:cs typeface="Times New Roman" panose="02020603050405020304" pitchFamily="18" charset="0"/>
              </a:rPr>
              <a:t>is separated </a:t>
            </a:r>
            <a:r>
              <a:rPr lang="en-AU" dirty="0">
                <a:latin typeface="Times New Roman" panose="02020603050405020304" pitchFamily="18" charset="0"/>
                <a:cs typeface="Times New Roman" panose="02020603050405020304" pitchFamily="18" charset="0"/>
              </a:rPr>
              <a:t>by the ocean, preventing gene </a:t>
            </a:r>
            <a:r>
              <a:rPr lang="en-AU" dirty="0" smtClean="0">
                <a:latin typeface="Times New Roman" panose="02020603050405020304" pitchFamily="18" charset="0"/>
                <a:cs typeface="Times New Roman" panose="02020603050405020304" pitchFamily="18" charset="0"/>
              </a:rPr>
              <a:t>flow</a:t>
            </a:r>
          </a:p>
          <a:p>
            <a:pPr marL="285750" indent="-285750">
              <a:buFontTx/>
              <a:buChar char="-"/>
            </a:pPr>
            <a:r>
              <a:rPr lang="en-AU" dirty="0" smtClean="0">
                <a:latin typeface="Times New Roman" panose="02020603050405020304" pitchFamily="18" charset="0"/>
                <a:cs typeface="Times New Roman" panose="02020603050405020304" pitchFamily="18" charset="0"/>
              </a:rPr>
              <a:t>different </a:t>
            </a:r>
            <a:r>
              <a:rPr lang="en-AU" dirty="0">
                <a:latin typeface="Times New Roman" panose="02020603050405020304" pitchFamily="18" charset="0"/>
                <a:cs typeface="Times New Roman" panose="02020603050405020304" pitchFamily="18" charset="0"/>
              </a:rPr>
              <a:t>islands have </a:t>
            </a:r>
            <a:r>
              <a:rPr lang="en-AU" dirty="0" smtClean="0">
                <a:latin typeface="Times New Roman" panose="02020603050405020304" pitchFamily="18" charset="0"/>
                <a:cs typeface="Times New Roman" panose="02020603050405020304" pitchFamily="18" charset="0"/>
              </a:rPr>
              <a:t>different food </a:t>
            </a:r>
            <a:r>
              <a:rPr lang="en-AU" dirty="0">
                <a:latin typeface="Times New Roman" panose="02020603050405020304" pitchFamily="18" charset="0"/>
                <a:cs typeface="Times New Roman" panose="02020603050405020304" pitchFamily="18" charset="0"/>
              </a:rPr>
              <a:t>sources and each island presents its own selection pressures, selecting for </a:t>
            </a:r>
            <a:r>
              <a:rPr lang="en-AU" dirty="0" smtClean="0">
                <a:latin typeface="Times New Roman" panose="02020603050405020304" pitchFamily="18" charset="0"/>
                <a:cs typeface="Times New Roman" panose="02020603050405020304" pitchFamily="18" charset="0"/>
              </a:rPr>
              <a:t>different phenotypes </a:t>
            </a:r>
            <a:r>
              <a:rPr lang="en-AU" dirty="0">
                <a:latin typeface="Times New Roman" panose="02020603050405020304" pitchFamily="18" charset="0"/>
                <a:cs typeface="Times New Roman" panose="02020603050405020304" pitchFamily="18" charset="0"/>
              </a:rPr>
              <a:t>(such as beak shape) and allowing for genetic differences to accumulate.</a:t>
            </a:r>
          </a:p>
          <a:p>
            <a:r>
              <a:rPr lang="en-AU" dirty="0">
                <a:latin typeface="Times New Roman" panose="02020603050405020304" pitchFamily="18" charset="0"/>
                <a:cs typeface="Times New Roman" panose="02020603050405020304" pitchFamily="18" charset="0"/>
              </a:rPr>
              <a:t>Subsequently, once sufficient differences accumulated and viable and fertile </a:t>
            </a:r>
            <a:r>
              <a:rPr lang="en-AU" dirty="0" smtClean="0">
                <a:latin typeface="Times New Roman" panose="02020603050405020304" pitchFamily="18" charset="0"/>
                <a:cs typeface="Times New Roman" panose="02020603050405020304" pitchFamily="18" charset="0"/>
              </a:rPr>
              <a:t>offspring could </a:t>
            </a:r>
            <a:r>
              <a:rPr lang="en-AU" dirty="0">
                <a:latin typeface="Times New Roman" panose="02020603050405020304" pitchFamily="18" charset="0"/>
                <a:cs typeface="Times New Roman" panose="02020603050405020304" pitchFamily="18" charset="0"/>
              </a:rPr>
              <a:t>no longer be produced through interbreeding, new species of finches were formed.</a:t>
            </a:r>
          </a:p>
        </p:txBody>
      </p:sp>
      <p:pic>
        <p:nvPicPr>
          <p:cNvPr id="5" name="Picture 4"/>
          <p:cNvPicPr>
            <a:picLocks noChangeAspect="1"/>
          </p:cNvPicPr>
          <p:nvPr/>
        </p:nvPicPr>
        <p:blipFill rotWithShape="1">
          <a:blip r:embed="rId3"/>
          <a:srcRect l="60291" t="35082" r="24733" b="45139"/>
          <a:stretch/>
        </p:blipFill>
        <p:spPr>
          <a:xfrm>
            <a:off x="6707853" y="3605238"/>
            <a:ext cx="1948544" cy="1446862"/>
          </a:xfrm>
          <a:prstGeom prst="rect">
            <a:avLst/>
          </a:prstGeom>
        </p:spPr>
      </p:pic>
    </p:spTree>
    <p:extLst>
      <p:ext uri="{BB962C8B-B14F-4D97-AF65-F5344CB8AC3E}">
        <p14:creationId xmlns:p14="http://schemas.microsoft.com/office/powerpoint/2010/main" val="2369242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175" t="16629" r="26909" b="7329"/>
          <a:stretch/>
        </p:blipFill>
        <p:spPr>
          <a:xfrm>
            <a:off x="966952" y="97970"/>
            <a:ext cx="7269029" cy="4939461"/>
          </a:xfrm>
          <a:prstGeom prst="rect">
            <a:avLst/>
          </a:prstGeom>
        </p:spPr>
      </p:pic>
    </p:spTree>
    <p:extLst>
      <p:ext uri="{BB962C8B-B14F-4D97-AF65-F5344CB8AC3E}">
        <p14:creationId xmlns:p14="http://schemas.microsoft.com/office/powerpoint/2010/main" val="139375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055" y="201403"/>
            <a:ext cx="8497614" cy="1877437"/>
          </a:xfrm>
          <a:prstGeom prst="rect">
            <a:avLst/>
          </a:prstGeom>
        </p:spPr>
        <p:txBody>
          <a:bodyPr wrap="square">
            <a:spAutoFit/>
          </a:bodyPr>
          <a:lstStyle/>
          <a:p>
            <a:pPr algn="ctr"/>
            <a:r>
              <a:rPr lang="en-AU" sz="1800" b="1" dirty="0">
                <a:latin typeface="Times New Roman" panose="02020603050405020304" pitchFamily="18" charset="0"/>
                <a:cs typeface="Times New Roman" panose="02020603050405020304" pitchFamily="18" charset="0"/>
              </a:rPr>
              <a:t>Example of Allopatric speciation</a:t>
            </a:r>
            <a:endParaRPr lang="en-AU" sz="1800" b="1" dirty="0" smtClean="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A </a:t>
            </a:r>
            <a:r>
              <a:rPr lang="en-AU" dirty="0">
                <a:latin typeface="Times New Roman" panose="02020603050405020304" pitchFamily="18" charset="0"/>
                <a:cs typeface="Times New Roman" panose="02020603050405020304" pitchFamily="18" charset="0"/>
              </a:rPr>
              <a:t>snapping shrimp population. </a:t>
            </a:r>
          </a:p>
          <a:p>
            <a:pPr marL="342900" indent="-342900">
              <a:buAutoNum type="arabicPeriod"/>
            </a:pPr>
            <a:r>
              <a:rPr lang="en-AU" dirty="0" smtClean="0">
                <a:latin typeface="Times New Roman" panose="02020603050405020304" pitchFamily="18" charset="0"/>
                <a:cs typeface="Times New Roman" panose="02020603050405020304" pitchFamily="18" charset="0"/>
              </a:rPr>
              <a:t>The </a:t>
            </a:r>
            <a:r>
              <a:rPr lang="en-AU" dirty="0">
                <a:latin typeface="Times New Roman" panose="02020603050405020304" pitchFamily="18" charset="0"/>
                <a:cs typeface="Times New Roman" panose="02020603050405020304" pitchFamily="18" charset="0"/>
              </a:rPr>
              <a:t>population was separated by the Isthmus of Panama, a stretch of land in Central America that formed around 3 million years ago. </a:t>
            </a:r>
            <a:endParaRPr lang="en-AU" dirty="0" smtClean="0">
              <a:latin typeface="Times New Roman" panose="02020603050405020304" pitchFamily="18" charset="0"/>
              <a:cs typeface="Times New Roman" panose="02020603050405020304" pitchFamily="18" charset="0"/>
            </a:endParaRPr>
          </a:p>
          <a:p>
            <a:pPr marL="342900" indent="-342900">
              <a:buAutoNum type="arabicPeriod"/>
            </a:pPr>
            <a:r>
              <a:rPr lang="en-AU"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Populations either side of the land mass were subject to different selection pressures. </a:t>
            </a:r>
            <a:endParaRPr lang="en-AU" dirty="0" smtClean="0">
              <a:latin typeface="Times New Roman" panose="02020603050405020304" pitchFamily="18" charset="0"/>
              <a:cs typeface="Times New Roman" panose="02020603050405020304" pitchFamily="18" charset="0"/>
            </a:endParaRPr>
          </a:p>
          <a:p>
            <a:pPr marL="342900" indent="-342900">
              <a:buAutoNum type="arabicPeriod"/>
            </a:pPr>
            <a:r>
              <a:rPr lang="en-AU" dirty="0" smtClean="0">
                <a:latin typeface="Times New Roman" panose="02020603050405020304" pitchFamily="18" charset="0"/>
                <a:cs typeface="Times New Roman" panose="02020603050405020304" pitchFamily="18" charset="0"/>
              </a:rPr>
              <a:t>Over </a:t>
            </a:r>
            <a:r>
              <a:rPr lang="en-AU" dirty="0">
                <a:latin typeface="Times New Roman" panose="02020603050405020304" pitchFamily="18" charset="0"/>
                <a:cs typeface="Times New Roman" panose="02020603050405020304" pitchFamily="18" charset="0"/>
              </a:rPr>
              <a:t>time, differences accumulated and new species formed. </a:t>
            </a:r>
          </a:p>
          <a:p>
            <a:r>
              <a:rPr lang="en-AU" dirty="0">
                <a:latin typeface="Times New Roman" panose="02020603050405020304" pitchFamily="18" charset="0"/>
                <a:cs typeface="Times New Roman" panose="02020603050405020304" pitchFamily="18" charset="0"/>
              </a:rPr>
              <a:t/>
            </a:r>
            <a:br>
              <a:rPr lang="en-AU" dirty="0">
                <a:latin typeface="Times New Roman" panose="02020603050405020304" pitchFamily="18" charset="0"/>
                <a:cs typeface="Times New Roman" panose="02020603050405020304" pitchFamily="18" charset="0"/>
              </a:rPr>
            </a:br>
            <a:endParaRPr lang="en-AU"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28331" t="22098" r="6996" b="5878"/>
          <a:stretch/>
        </p:blipFill>
        <p:spPr>
          <a:xfrm>
            <a:off x="1883838" y="1717651"/>
            <a:ext cx="5350047" cy="3349837"/>
          </a:xfrm>
          <a:prstGeom prst="rect">
            <a:avLst/>
          </a:prstGeom>
        </p:spPr>
      </p:pic>
    </p:spTree>
    <p:extLst>
      <p:ext uri="{BB962C8B-B14F-4D97-AF65-F5344CB8AC3E}">
        <p14:creationId xmlns:p14="http://schemas.microsoft.com/office/powerpoint/2010/main" val="2424325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0394" y="168648"/>
            <a:ext cx="2255746" cy="369332"/>
          </a:xfrm>
          <a:prstGeom prst="rect">
            <a:avLst/>
          </a:prstGeom>
        </p:spPr>
        <p:txBody>
          <a:bodyPr wrap="none">
            <a:spAutoFit/>
          </a:bodyPr>
          <a:lstStyle/>
          <a:p>
            <a:r>
              <a:rPr lang="en-AU" sz="1800" b="1" dirty="0">
                <a:latin typeface="Times New Roman" panose="02020603050405020304" pitchFamily="18" charset="0"/>
                <a:cs typeface="Times New Roman" panose="02020603050405020304" pitchFamily="18" charset="0"/>
              </a:rPr>
              <a:t>Sympatric speciation</a:t>
            </a:r>
            <a:endParaRPr lang="en-AU" sz="1800" dirty="0">
              <a:latin typeface="Times New Roman" panose="02020603050405020304" pitchFamily="18" charset="0"/>
              <a:cs typeface="Times New Roman" panose="02020603050405020304" pitchFamily="18" charset="0"/>
            </a:endParaRPr>
          </a:p>
        </p:txBody>
      </p:sp>
      <p:sp>
        <p:nvSpPr>
          <p:cNvPr id="3" name="Rectangle 2"/>
          <p:cNvSpPr/>
          <p:nvPr/>
        </p:nvSpPr>
        <p:spPr>
          <a:xfrm>
            <a:off x="289033" y="537980"/>
            <a:ext cx="3000705" cy="3539430"/>
          </a:xfrm>
          <a:prstGeom prst="rect">
            <a:avLst/>
          </a:prstGeom>
        </p:spPr>
        <p:txBody>
          <a:bodyPr wrap="square">
            <a:spAutoFit/>
          </a:bodyPr>
          <a:lstStyle/>
          <a:p>
            <a:r>
              <a:rPr lang="en-AU" u="sng" dirty="0" smtClean="0">
                <a:latin typeface="Times New Roman" panose="02020603050405020304" pitchFamily="18" charset="0"/>
                <a:cs typeface="Times New Roman" panose="02020603050405020304" pitchFamily="18" charset="0"/>
              </a:rPr>
              <a:t>The divergence </a:t>
            </a:r>
            <a:r>
              <a:rPr lang="en-AU" u="sng" dirty="0">
                <a:latin typeface="Times New Roman" panose="02020603050405020304" pitchFamily="18" charset="0"/>
                <a:cs typeface="Times New Roman" panose="02020603050405020304" pitchFamily="18" charset="0"/>
              </a:rPr>
              <a:t>of a species </a:t>
            </a:r>
            <a:r>
              <a:rPr lang="en-AU" u="sng" dirty="0" smtClean="0">
                <a:latin typeface="Times New Roman" panose="02020603050405020304" pitchFamily="18" charset="0"/>
                <a:cs typeface="Times New Roman" panose="02020603050405020304" pitchFamily="18" charset="0"/>
              </a:rPr>
              <a:t>from an </a:t>
            </a:r>
            <a:r>
              <a:rPr lang="en-AU" u="sng" dirty="0">
                <a:latin typeface="Times New Roman" panose="02020603050405020304" pitchFamily="18" charset="0"/>
                <a:cs typeface="Times New Roman" panose="02020603050405020304" pitchFamily="18" charset="0"/>
              </a:rPr>
              <a:t>original </a:t>
            </a:r>
            <a:r>
              <a:rPr lang="en-AU" u="sng" dirty="0" smtClean="0">
                <a:latin typeface="Times New Roman" panose="02020603050405020304" pitchFamily="18" charset="0"/>
                <a:cs typeface="Times New Roman" panose="02020603050405020304" pitchFamily="18" charset="0"/>
              </a:rPr>
              <a:t>species without the presence </a:t>
            </a:r>
            <a:r>
              <a:rPr lang="en-AU" u="sng" dirty="0">
                <a:latin typeface="Times New Roman" panose="02020603050405020304" pitchFamily="18" charset="0"/>
                <a:cs typeface="Times New Roman" panose="02020603050405020304" pitchFamily="18" charset="0"/>
              </a:rPr>
              <a:t>of a geographical </a:t>
            </a:r>
            <a:r>
              <a:rPr lang="en-AU" u="sng" dirty="0" smtClean="0">
                <a:latin typeface="Times New Roman" panose="02020603050405020304" pitchFamily="18" charset="0"/>
                <a:cs typeface="Times New Roman" panose="02020603050405020304" pitchFamily="18" charset="0"/>
              </a:rPr>
              <a:t>barrier</a:t>
            </a:r>
            <a:r>
              <a:rPr lang="en-AU" dirty="0" smtClean="0">
                <a:latin typeface="Times New Roman" panose="02020603050405020304" pitchFamily="18" charset="0"/>
                <a:cs typeface="Times New Roman" panose="02020603050405020304" pitchFamily="18" charset="0"/>
              </a:rPr>
              <a:t>. </a:t>
            </a:r>
            <a:endParaRPr lang="en-AU" dirty="0" smtClean="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Sympatric speciation can occur when gene flow is restricted by:</a:t>
            </a:r>
          </a:p>
          <a:p>
            <a:pPr marL="285750" indent="-285750">
              <a:buFontTx/>
              <a:buChar char="-"/>
            </a:pPr>
            <a:r>
              <a:rPr lang="en-AU" dirty="0" smtClean="0">
                <a:latin typeface="Times New Roman" panose="02020603050405020304" pitchFamily="18" charset="0"/>
                <a:cs typeface="Times New Roman" panose="02020603050405020304" pitchFamily="18" charset="0"/>
              </a:rPr>
              <a:t>Environmental niche</a:t>
            </a:r>
          </a:p>
          <a:p>
            <a:pPr marL="285750" indent="-285750">
              <a:buFontTx/>
              <a:buChar char="-"/>
            </a:pPr>
            <a:r>
              <a:rPr lang="en-AU" dirty="0" smtClean="0">
                <a:latin typeface="Times New Roman" panose="02020603050405020304" pitchFamily="18" charset="0"/>
                <a:cs typeface="Times New Roman" panose="02020603050405020304" pitchFamily="18" charset="0"/>
              </a:rPr>
              <a:t>Polyploidy</a:t>
            </a:r>
          </a:p>
          <a:p>
            <a:pPr marL="285750" indent="-285750">
              <a:buFontTx/>
              <a:buChar char="-"/>
            </a:pPr>
            <a:r>
              <a:rPr lang="en-AU" dirty="0" smtClean="0">
                <a:latin typeface="Times New Roman" panose="02020603050405020304" pitchFamily="18" charset="0"/>
                <a:cs typeface="Times New Roman" panose="02020603050405020304" pitchFamily="18" charset="0"/>
              </a:rPr>
              <a:t>Change in sexual selection preferences</a:t>
            </a:r>
            <a:endParaRPr lang="en-AU" dirty="0">
              <a:latin typeface="Times New Roman" panose="02020603050405020304" pitchFamily="18" charset="0"/>
              <a:cs typeface="Times New Roman" panose="02020603050405020304" pitchFamily="18" charset="0"/>
            </a:endParaRPr>
          </a:p>
          <a:p>
            <a:endParaRPr lang="en-AU" dirty="0" smtClean="0">
              <a:latin typeface="Times New Roman" panose="02020603050405020304" pitchFamily="18" charset="0"/>
              <a:cs typeface="Times New Roman" panose="02020603050405020304" pitchFamily="18" charset="0"/>
            </a:endParaRPr>
          </a:p>
          <a:p>
            <a:r>
              <a:rPr lang="en-AU" b="1" dirty="0" smtClean="0">
                <a:latin typeface="Times New Roman" panose="02020603050405020304" pitchFamily="18" charset="0"/>
                <a:cs typeface="Times New Roman" panose="02020603050405020304" pitchFamily="18" charset="0"/>
              </a:rPr>
              <a:t>Environmental niche- </a:t>
            </a:r>
            <a:r>
              <a:rPr lang="en-AU" dirty="0" smtClean="0">
                <a:latin typeface="Times New Roman" panose="02020603050405020304" pitchFamily="18" charset="0"/>
                <a:cs typeface="Times New Roman" panose="02020603050405020304" pitchFamily="18" charset="0"/>
              </a:rPr>
              <a:t>Different </a:t>
            </a:r>
            <a:r>
              <a:rPr lang="en-AU" dirty="0">
                <a:latin typeface="Times New Roman" panose="02020603050405020304" pitchFamily="18" charset="0"/>
                <a:cs typeface="Times New Roman" panose="02020603050405020304" pitchFamily="18" charset="0"/>
              </a:rPr>
              <a:t>selection </a:t>
            </a:r>
            <a:r>
              <a:rPr lang="en-AU" dirty="0" smtClean="0">
                <a:latin typeface="Times New Roman" panose="02020603050405020304" pitchFamily="18" charset="0"/>
                <a:cs typeface="Times New Roman" panose="02020603050405020304" pitchFamily="18" charset="0"/>
              </a:rPr>
              <a:t>pressures act </a:t>
            </a:r>
            <a:r>
              <a:rPr lang="en-AU" dirty="0">
                <a:latin typeface="Times New Roman" panose="02020603050405020304" pitchFamily="18" charset="0"/>
                <a:cs typeface="Times New Roman" panose="02020603050405020304" pitchFamily="18" charset="0"/>
              </a:rPr>
              <a:t>on different phenotypes within a population, causing individuals with </a:t>
            </a:r>
            <a:r>
              <a:rPr lang="en-AU" dirty="0" smtClean="0">
                <a:latin typeface="Times New Roman" panose="02020603050405020304" pitchFamily="18" charset="0"/>
                <a:cs typeface="Times New Roman" panose="02020603050405020304" pitchFamily="18" charset="0"/>
              </a:rPr>
              <a:t>certain phenotypes </a:t>
            </a:r>
            <a:r>
              <a:rPr lang="en-AU" dirty="0">
                <a:latin typeface="Times New Roman" panose="02020603050405020304" pitchFamily="18" charset="0"/>
                <a:cs typeface="Times New Roman" panose="02020603050405020304" pitchFamily="18" charset="0"/>
              </a:rPr>
              <a:t>to diverge from others and form a new species</a:t>
            </a:r>
            <a:r>
              <a:rPr lang="en-AU" dirty="0" smtClean="0">
                <a:latin typeface="Times New Roman" panose="02020603050405020304" pitchFamily="18" charset="0"/>
                <a:cs typeface="Times New Roman" panose="02020603050405020304" pitchFamily="18" charset="0"/>
              </a:rPr>
              <a:t>.</a:t>
            </a:r>
            <a:endParaRPr lang="en-AU"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12927" t="22880" r="37033" b="22396"/>
          <a:stretch/>
        </p:blipFill>
        <p:spPr>
          <a:xfrm>
            <a:off x="3390394" y="578717"/>
            <a:ext cx="5690227" cy="3498693"/>
          </a:xfrm>
          <a:prstGeom prst="rect">
            <a:avLst/>
          </a:prstGeom>
        </p:spPr>
      </p:pic>
      <p:sp>
        <p:nvSpPr>
          <p:cNvPr id="6" name="TextBox 5"/>
          <p:cNvSpPr txBox="1"/>
          <p:nvPr/>
        </p:nvSpPr>
        <p:spPr>
          <a:xfrm>
            <a:off x="3289738" y="4267199"/>
            <a:ext cx="5995026" cy="307777"/>
          </a:xfrm>
          <a:prstGeom prst="rect">
            <a:avLst/>
          </a:prstGeom>
          <a:noFill/>
        </p:spPr>
        <p:txBody>
          <a:bodyPr wrap="square" rtlCol="0">
            <a:spAutoFit/>
          </a:bodyPr>
          <a:lstStyle/>
          <a:p>
            <a:pPr algn="ctr"/>
            <a:r>
              <a:rPr lang="en-AU" dirty="0" smtClean="0">
                <a:latin typeface="Times New Roman" panose="02020603050405020304" pitchFamily="18" charset="0"/>
                <a:cs typeface="Times New Roman" panose="02020603050405020304" pitchFamily="18" charset="0"/>
              </a:rPr>
              <a:t>Two different Australian palms: a) H. </a:t>
            </a:r>
            <a:r>
              <a:rPr lang="en-AU" dirty="0" err="1" smtClean="0">
                <a:latin typeface="Times New Roman" panose="02020603050405020304" pitchFamily="18" charset="0"/>
                <a:cs typeface="Times New Roman" panose="02020603050405020304" pitchFamily="18" charset="0"/>
              </a:rPr>
              <a:t>forsteriana</a:t>
            </a:r>
            <a:r>
              <a:rPr lang="en-AU" dirty="0" smtClean="0">
                <a:latin typeface="Times New Roman" panose="02020603050405020304" pitchFamily="18" charset="0"/>
                <a:cs typeface="Times New Roman" panose="02020603050405020304" pitchFamily="18" charset="0"/>
              </a:rPr>
              <a:t> and b) H. </a:t>
            </a:r>
            <a:r>
              <a:rPr lang="en-AU" dirty="0" err="1" smtClean="0">
                <a:latin typeface="Times New Roman" panose="02020603050405020304" pitchFamily="18" charset="0"/>
                <a:cs typeface="Times New Roman" panose="02020603050405020304" pitchFamily="18" charset="0"/>
              </a:rPr>
              <a:t>belmoreana</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16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013" y="773049"/>
            <a:ext cx="8613227" cy="3323987"/>
          </a:xfrm>
          <a:prstGeom prst="rect">
            <a:avLst/>
          </a:prstGeom>
        </p:spPr>
        <p:txBody>
          <a:bodyPr wrap="square">
            <a:spAutoFit/>
          </a:bodyPr>
          <a:lstStyle/>
          <a:p>
            <a:r>
              <a:rPr lang="en-AU" dirty="0" smtClean="0">
                <a:latin typeface="Times New Roman" panose="02020603050405020304" pitchFamily="18" charset="0"/>
                <a:cs typeface="Times New Roman" panose="02020603050405020304" pitchFamily="18" charset="0"/>
              </a:rPr>
              <a:t>Plants are </a:t>
            </a:r>
            <a:r>
              <a:rPr lang="en-AU" dirty="0">
                <a:latin typeface="Times New Roman" panose="02020603050405020304" pitchFamily="18" charset="0"/>
                <a:cs typeface="Times New Roman" panose="02020603050405020304" pitchFamily="18" charset="0"/>
              </a:rPr>
              <a:t>generally tolerant to changes in their sets of </a:t>
            </a:r>
            <a:r>
              <a:rPr lang="en-AU" dirty="0" smtClean="0">
                <a:latin typeface="Times New Roman" panose="02020603050405020304" pitchFamily="18" charset="0"/>
                <a:cs typeface="Times New Roman" panose="02020603050405020304" pitchFamily="18" charset="0"/>
              </a:rPr>
              <a:t>chromosomes. Therefore</a:t>
            </a:r>
            <a:r>
              <a:rPr lang="en-AU" dirty="0">
                <a:latin typeface="Times New Roman" panose="02020603050405020304" pitchFamily="18" charset="0"/>
                <a:cs typeface="Times New Roman" panose="02020603050405020304" pitchFamily="18" charset="0"/>
              </a:rPr>
              <a:t>, sympatric speciation arising from genetic abnormalities is nearly </a:t>
            </a:r>
            <a:r>
              <a:rPr lang="en-AU" dirty="0" smtClean="0">
                <a:latin typeface="Times New Roman" panose="02020603050405020304" pitchFamily="18" charset="0"/>
                <a:cs typeface="Times New Roman" panose="02020603050405020304" pitchFamily="18" charset="0"/>
              </a:rPr>
              <a:t>exclusively seen </a:t>
            </a:r>
            <a:r>
              <a:rPr lang="en-AU" dirty="0">
                <a:latin typeface="Times New Roman" panose="02020603050405020304" pitchFamily="18" charset="0"/>
                <a:cs typeface="Times New Roman" panose="02020603050405020304" pitchFamily="18" charset="0"/>
              </a:rPr>
              <a:t>in plants</a:t>
            </a:r>
            <a:r>
              <a:rPr lang="en-AU" dirty="0" smtClean="0">
                <a:latin typeface="Times New Roman" panose="02020603050405020304" pitchFamily="18" charset="0"/>
                <a:cs typeface="Times New Roman" panose="02020603050405020304" pitchFamily="18" charset="0"/>
              </a:rPr>
              <a:t>.</a:t>
            </a:r>
          </a:p>
          <a:p>
            <a:endParaRPr lang="en-AU" i="1" dirty="0" smtClean="0">
              <a:latin typeface="Times New Roman" panose="02020603050405020304" pitchFamily="18" charset="0"/>
              <a:cs typeface="Times New Roman" panose="02020603050405020304" pitchFamily="18" charset="0"/>
            </a:endParaRPr>
          </a:p>
          <a:p>
            <a:r>
              <a:rPr lang="en-AU" i="1" dirty="0" err="1" smtClean="0">
                <a:latin typeface="Times New Roman" panose="02020603050405020304" pitchFamily="18" charset="0"/>
                <a:cs typeface="Times New Roman" panose="02020603050405020304" pitchFamily="18" charset="0"/>
              </a:rPr>
              <a:t>Howea</a:t>
            </a:r>
            <a:r>
              <a:rPr lang="en-AU" i="1"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palms </a:t>
            </a:r>
            <a:r>
              <a:rPr lang="en-AU" dirty="0" smtClean="0">
                <a:latin typeface="Times New Roman" panose="02020603050405020304" pitchFamily="18" charset="0"/>
                <a:cs typeface="Times New Roman" panose="02020603050405020304" pitchFamily="18" charset="0"/>
              </a:rPr>
              <a:t>(found in Lord </a:t>
            </a:r>
            <a:r>
              <a:rPr lang="en-AU" dirty="0">
                <a:latin typeface="Times New Roman" panose="02020603050405020304" pitchFamily="18" charset="0"/>
                <a:cs typeface="Times New Roman" panose="02020603050405020304" pitchFamily="18" charset="0"/>
              </a:rPr>
              <a:t>Howe </a:t>
            </a:r>
            <a:r>
              <a:rPr lang="en-AU" dirty="0" smtClean="0">
                <a:latin typeface="Times New Roman" panose="02020603050405020304" pitchFamily="18" charset="0"/>
                <a:cs typeface="Times New Roman" panose="02020603050405020304" pitchFamily="18" charset="0"/>
              </a:rPr>
              <a:t>Island, </a:t>
            </a:r>
            <a:r>
              <a:rPr lang="en-AU" dirty="0">
                <a:latin typeface="Times New Roman" panose="02020603050405020304" pitchFamily="18" charset="0"/>
                <a:cs typeface="Times New Roman" panose="02020603050405020304" pitchFamily="18" charset="0"/>
              </a:rPr>
              <a:t>small Australian island located in the Tasman </a:t>
            </a:r>
            <a:r>
              <a:rPr lang="en-AU" dirty="0" smtClean="0">
                <a:latin typeface="Times New Roman" panose="02020603050405020304" pitchFamily="18" charset="0"/>
                <a:cs typeface="Times New Roman" panose="02020603050405020304" pitchFamily="18" charset="0"/>
              </a:rPr>
              <a:t>Sea), are serving </a:t>
            </a:r>
            <a:r>
              <a:rPr lang="en-AU" dirty="0">
                <a:latin typeface="Times New Roman" panose="02020603050405020304" pitchFamily="18" charset="0"/>
                <a:cs typeface="Times New Roman" panose="02020603050405020304" pitchFamily="18" charset="0"/>
              </a:rPr>
              <a:t>as one of the most </a:t>
            </a:r>
            <a:r>
              <a:rPr lang="en-AU" dirty="0" smtClean="0">
                <a:latin typeface="Times New Roman" panose="02020603050405020304" pitchFamily="18" charset="0"/>
                <a:cs typeface="Times New Roman" panose="02020603050405020304" pitchFamily="18" charset="0"/>
              </a:rPr>
              <a:t>conclusive examples </a:t>
            </a:r>
            <a:r>
              <a:rPr lang="en-AU" dirty="0">
                <a:latin typeface="Times New Roman" panose="02020603050405020304" pitchFamily="18" charset="0"/>
                <a:cs typeface="Times New Roman" panose="02020603050405020304" pitchFamily="18" charset="0"/>
              </a:rPr>
              <a:t>of sympatric </a:t>
            </a:r>
            <a:r>
              <a:rPr lang="en-AU" dirty="0" smtClean="0">
                <a:latin typeface="Times New Roman" panose="02020603050405020304" pitchFamily="18" charset="0"/>
                <a:cs typeface="Times New Roman" panose="02020603050405020304" pitchFamily="18" charset="0"/>
              </a:rPr>
              <a:t>speciation. </a:t>
            </a:r>
            <a:r>
              <a:rPr lang="en-AU" dirty="0">
                <a:latin typeface="Times New Roman" panose="02020603050405020304" pitchFamily="18" charset="0"/>
                <a:cs typeface="Times New Roman" panose="02020603050405020304" pitchFamily="18" charset="0"/>
              </a:rPr>
              <a:t>T</a:t>
            </a:r>
            <a:r>
              <a:rPr lang="en-AU" dirty="0" smtClean="0">
                <a:latin typeface="Times New Roman" panose="02020603050405020304" pitchFamily="18" charset="0"/>
                <a:cs typeface="Times New Roman" panose="02020603050405020304" pitchFamily="18" charset="0"/>
              </a:rPr>
              <a:t>wo </a:t>
            </a:r>
            <a:r>
              <a:rPr lang="en-AU" dirty="0">
                <a:latin typeface="Times New Roman" panose="02020603050405020304" pitchFamily="18" charset="0"/>
                <a:cs typeface="Times New Roman" panose="02020603050405020304" pitchFamily="18" charset="0"/>
              </a:rPr>
              <a:t>species of particular interest include </a:t>
            </a:r>
            <a:r>
              <a:rPr lang="en-AU" i="1" dirty="0" err="1">
                <a:latin typeface="Times New Roman" panose="02020603050405020304" pitchFamily="18" charset="0"/>
                <a:cs typeface="Times New Roman" panose="02020603050405020304" pitchFamily="18" charset="0"/>
              </a:rPr>
              <a:t>Howea</a:t>
            </a:r>
            <a:r>
              <a:rPr lang="en-AU" i="1" dirty="0">
                <a:latin typeface="Times New Roman" panose="02020603050405020304" pitchFamily="18" charset="0"/>
                <a:cs typeface="Times New Roman" panose="02020603050405020304" pitchFamily="18" charset="0"/>
              </a:rPr>
              <a:t> </a:t>
            </a:r>
            <a:r>
              <a:rPr lang="en-AU" i="1" dirty="0" err="1" smtClean="0">
                <a:latin typeface="Times New Roman" panose="02020603050405020304" pitchFamily="18" charset="0"/>
                <a:cs typeface="Times New Roman" panose="02020603050405020304" pitchFamily="18" charset="0"/>
              </a:rPr>
              <a:t>forsteriana</a:t>
            </a:r>
            <a:r>
              <a:rPr lang="en-AU" i="1" dirty="0">
                <a:latin typeface="Times New Roman" panose="02020603050405020304" pitchFamily="18" charset="0"/>
                <a:cs typeface="Times New Roman" panose="02020603050405020304" pitchFamily="18" charset="0"/>
              </a:rPr>
              <a:t> </a:t>
            </a:r>
            <a:r>
              <a:rPr lang="en-AU" dirty="0" smtClean="0">
                <a:latin typeface="Times New Roman" panose="02020603050405020304" pitchFamily="18" charset="0"/>
                <a:cs typeface="Times New Roman" panose="02020603050405020304" pitchFamily="18" charset="0"/>
              </a:rPr>
              <a:t>and </a:t>
            </a:r>
            <a:r>
              <a:rPr lang="en-AU" i="1" dirty="0" err="1">
                <a:latin typeface="Times New Roman" panose="02020603050405020304" pitchFamily="18" charset="0"/>
                <a:cs typeface="Times New Roman" panose="02020603050405020304" pitchFamily="18" charset="0"/>
              </a:rPr>
              <a:t>Howea</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belmoreana</a:t>
            </a:r>
            <a:r>
              <a:rPr lang="en-AU" dirty="0" smtClean="0">
                <a:latin typeface="Times New Roman" panose="02020603050405020304" pitchFamily="18" charset="0"/>
                <a:cs typeface="Times New Roman" panose="02020603050405020304" pitchFamily="18" charset="0"/>
              </a:rPr>
              <a:t>.</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R</a:t>
            </a:r>
            <a:r>
              <a:rPr lang="en-AU" dirty="0" smtClean="0">
                <a:latin typeface="Times New Roman" panose="02020603050405020304" pitchFamily="18" charset="0"/>
                <a:cs typeface="Times New Roman" panose="02020603050405020304" pitchFamily="18" charset="0"/>
              </a:rPr>
              <a:t>esearchers hypothesised that </a:t>
            </a:r>
            <a:r>
              <a:rPr lang="en-AU" u="sng" dirty="0">
                <a:latin typeface="Times New Roman" panose="02020603050405020304" pitchFamily="18" charset="0"/>
                <a:cs typeface="Times New Roman" panose="02020603050405020304" pitchFamily="18" charset="0"/>
              </a:rPr>
              <a:t>differences in soil pH were the catalyst for speciation</a:t>
            </a:r>
            <a:r>
              <a:rPr lang="en-AU" dirty="0">
                <a:latin typeface="Times New Roman" panose="02020603050405020304" pitchFamily="18" charset="0"/>
                <a:cs typeface="Times New Roman" panose="02020603050405020304" pitchFamily="18" charset="0"/>
              </a:rPr>
              <a:t>. </a:t>
            </a:r>
            <a:endParaRPr lang="en-AU" dirty="0" smtClean="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While </a:t>
            </a:r>
            <a:r>
              <a:rPr lang="en-AU" i="1" dirty="0" err="1">
                <a:latin typeface="Times New Roman" panose="02020603050405020304" pitchFamily="18" charset="0"/>
                <a:cs typeface="Times New Roman" panose="02020603050405020304" pitchFamily="18" charset="0"/>
              </a:rPr>
              <a:t>Howea</a:t>
            </a:r>
            <a:r>
              <a:rPr lang="en-AU" i="1" dirty="0">
                <a:latin typeface="Times New Roman" panose="02020603050405020304" pitchFamily="18" charset="0"/>
                <a:cs typeface="Times New Roman" panose="02020603050405020304" pitchFamily="18" charset="0"/>
              </a:rPr>
              <a:t> </a:t>
            </a:r>
            <a:r>
              <a:rPr lang="en-AU" i="1" dirty="0" err="1" smtClean="0">
                <a:latin typeface="Times New Roman" panose="02020603050405020304" pitchFamily="18" charset="0"/>
                <a:cs typeface="Times New Roman" panose="02020603050405020304" pitchFamily="18" charset="0"/>
              </a:rPr>
              <a:t>belmoreana</a:t>
            </a:r>
            <a:r>
              <a:rPr lang="en-AU" i="1" dirty="0">
                <a:latin typeface="Times New Roman" panose="02020603050405020304" pitchFamily="18" charset="0"/>
                <a:cs typeface="Times New Roman" panose="02020603050405020304" pitchFamily="18" charset="0"/>
              </a:rPr>
              <a:t> </a:t>
            </a:r>
            <a:r>
              <a:rPr lang="en-AU" u="sng" dirty="0" smtClean="0">
                <a:latin typeface="Times New Roman" panose="02020603050405020304" pitchFamily="18" charset="0"/>
                <a:cs typeface="Times New Roman" panose="02020603050405020304" pitchFamily="18" charset="0"/>
              </a:rPr>
              <a:t>inhabits </a:t>
            </a:r>
            <a:r>
              <a:rPr lang="en-AU" u="sng" dirty="0">
                <a:latin typeface="Times New Roman" panose="02020603050405020304" pitchFamily="18" charset="0"/>
                <a:cs typeface="Times New Roman" panose="02020603050405020304" pitchFamily="18" charset="0"/>
              </a:rPr>
              <a:t>neutral and acidic soils (low pH), </a:t>
            </a:r>
            <a:r>
              <a:rPr lang="en-AU" i="1" dirty="0" err="1">
                <a:latin typeface="Times New Roman" panose="02020603050405020304" pitchFamily="18" charset="0"/>
                <a:cs typeface="Times New Roman" panose="02020603050405020304" pitchFamily="18" charset="0"/>
              </a:rPr>
              <a:t>Howea</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forsteriana</a:t>
            </a:r>
            <a:r>
              <a:rPr lang="en-AU" i="1" dirty="0">
                <a:latin typeface="Times New Roman" panose="02020603050405020304" pitchFamily="18" charset="0"/>
                <a:cs typeface="Times New Roman" panose="02020603050405020304" pitchFamily="18" charset="0"/>
              </a:rPr>
              <a:t> </a:t>
            </a:r>
            <a:r>
              <a:rPr lang="en-AU" u="sng" dirty="0">
                <a:latin typeface="Times New Roman" panose="02020603050405020304" pitchFamily="18" charset="0"/>
                <a:cs typeface="Times New Roman" panose="02020603050405020304" pitchFamily="18" charset="0"/>
              </a:rPr>
              <a:t>inhabits a region </a:t>
            </a:r>
            <a:r>
              <a:rPr lang="en-AU" u="sng" dirty="0" smtClean="0">
                <a:latin typeface="Times New Roman" panose="02020603050405020304" pitchFamily="18" charset="0"/>
                <a:cs typeface="Times New Roman" panose="02020603050405020304" pitchFamily="18" charset="0"/>
              </a:rPr>
              <a:t>of alkaline soil (high </a:t>
            </a:r>
            <a:r>
              <a:rPr lang="en-AU" u="sng" dirty="0">
                <a:latin typeface="Times New Roman" panose="02020603050405020304" pitchFamily="18" charset="0"/>
                <a:cs typeface="Times New Roman" panose="02020603050405020304" pitchFamily="18" charset="0"/>
              </a:rPr>
              <a:t>pH) known as </a:t>
            </a:r>
            <a:r>
              <a:rPr lang="en-AU" u="sng" dirty="0" err="1">
                <a:latin typeface="Times New Roman" panose="02020603050405020304" pitchFamily="18" charset="0"/>
                <a:cs typeface="Times New Roman" panose="02020603050405020304" pitchFamily="18" charset="0"/>
              </a:rPr>
              <a:t>calcarenite</a:t>
            </a:r>
            <a:r>
              <a:rPr lang="en-AU" dirty="0">
                <a:latin typeface="Times New Roman" panose="02020603050405020304" pitchFamily="18" charset="0"/>
                <a:cs typeface="Times New Roman" panose="02020603050405020304" pitchFamily="18" charset="0"/>
              </a:rPr>
              <a:t>. This led researchers to suggest that </a:t>
            </a:r>
            <a:r>
              <a:rPr lang="en-AU" i="1" dirty="0" err="1" smtClean="0">
                <a:latin typeface="Times New Roman" panose="02020603050405020304" pitchFamily="18" charset="0"/>
                <a:cs typeface="Times New Roman" panose="02020603050405020304" pitchFamily="18" charset="0"/>
              </a:rPr>
              <a:t>Howea</a:t>
            </a:r>
            <a:r>
              <a:rPr lang="en-AU" i="1" dirty="0">
                <a:latin typeface="Times New Roman" panose="02020603050405020304" pitchFamily="18" charset="0"/>
                <a:cs typeface="Times New Roman" panose="02020603050405020304" pitchFamily="18" charset="0"/>
              </a:rPr>
              <a:t> </a:t>
            </a:r>
            <a:r>
              <a:rPr lang="en-AU" i="1" dirty="0" err="1" smtClean="0">
                <a:latin typeface="Times New Roman" panose="02020603050405020304" pitchFamily="18" charset="0"/>
                <a:cs typeface="Times New Roman" panose="02020603050405020304" pitchFamily="18" charset="0"/>
              </a:rPr>
              <a:t>forsteriana</a:t>
            </a:r>
            <a:r>
              <a:rPr lang="en-AU" i="1"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diverged from </a:t>
            </a:r>
            <a:r>
              <a:rPr lang="en-AU" dirty="0" smtClean="0">
                <a:latin typeface="Times New Roman" panose="02020603050405020304" pitchFamily="18" charset="0"/>
                <a:cs typeface="Times New Roman" panose="02020603050405020304" pitchFamily="18" charset="0"/>
              </a:rPr>
              <a:t>its sister </a:t>
            </a:r>
            <a:r>
              <a:rPr lang="en-AU" dirty="0">
                <a:latin typeface="Times New Roman" panose="02020603050405020304" pitchFamily="18" charset="0"/>
                <a:cs typeface="Times New Roman" panose="02020603050405020304" pitchFamily="18" charset="0"/>
              </a:rPr>
              <a:t>species </a:t>
            </a:r>
            <a:r>
              <a:rPr lang="en-AU" i="1" dirty="0" err="1">
                <a:latin typeface="Times New Roman" panose="02020603050405020304" pitchFamily="18" charset="0"/>
                <a:cs typeface="Times New Roman" panose="02020603050405020304" pitchFamily="18" charset="0"/>
              </a:rPr>
              <a:t>Howea</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belmoreana</a:t>
            </a:r>
            <a:r>
              <a:rPr lang="en-AU" i="1"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after the initial </a:t>
            </a:r>
            <a:r>
              <a:rPr lang="en-AU" dirty="0" smtClean="0">
                <a:latin typeface="Times New Roman" panose="02020603050405020304" pitchFamily="18" charset="0"/>
                <a:cs typeface="Times New Roman" panose="02020603050405020304" pitchFamily="18" charset="0"/>
              </a:rPr>
              <a:t>population </a:t>
            </a:r>
            <a:r>
              <a:rPr lang="en-AU" u="sng" dirty="0" smtClean="0">
                <a:latin typeface="Times New Roman" panose="02020603050405020304" pitchFamily="18" charset="0"/>
                <a:cs typeface="Times New Roman" panose="02020603050405020304" pitchFamily="18" charset="0"/>
              </a:rPr>
              <a:t>colonised </a:t>
            </a:r>
            <a:r>
              <a:rPr lang="en-AU" u="sng" dirty="0">
                <a:latin typeface="Times New Roman" panose="02020603050405020304" pitchFamily="18" charset="0"/>
                <a:cs typeface="Times New Roman" panose="02020603050405020304" pitchFamily="18" charset="0"/>
              </a:rPr>
              <a:t>the alkaline soil, which acted as a selection pressure</a:t>
            </a:r>
            <a:r>
              <a:rPr lang="en-AU" u="sng" dirty="0" smtClean="0">
                <a:latin typeface="Times New Roman" panose="02020603050405020304" pitchFamily="18" charset="0"/>
                <a:cs typeface="Times New Roman" panose="02020603050405020304" pitchFamily="18" charset="0"/>
              </a:rPr>
              <a:t>.</a:t>
            </a:r>
          </a:p>
          <a:p>
            <a:r>
              <a:rPr lang="en-AU" dirty="0">
                <a:latin typeface="Times New Roman" panose="02020603050405020304" pitchFamily="18" charset="0"/>
                <a:cs typeface="Times New Roman" panose="02020603050405020304" pitchFamily="18" charset="0"/>
              </a:rPr>
              <a:t>One </a:t>
            </a:r>
            <a:r>
              <a:rPr lang="en-AU" dirty="0" smtClean="0">
                <a:latin typeface="Times New Roman" panose="02020603050405020304" pitchFamily="18" charset="0"/>
                <a:cs typeface="Times New Roman" panose="02020603050405020304" pitchFamily="18" charset="0"/>
              </a:rPr>
              <a:t>of the physiological differences that </a:t>
            </a:r>
            <a:r>
              <a:rPr lang="en-AU" dirty="0">
                <a:latin typeface="Times New Roman" panose="02020603050405020304" pitchFamily="18" charset="0"/>
                <a:cs typeface="Times New Roman" panose="02020603050405020304" pitchFamily="18" charset="0"/>
              </a:rPr>
              <a:t>began to </a:t>
            </a:r>
            <a:r>
              <a:rPr lang="en-AU" dirty="0" smtClean="0">
                <a:latin typeface="Times New Roman" panose="02020603050405020304" pitchFamily="18" charset="0"/>
                <a:cs typeface="Times New Roman" panose="02020603050405020304" pitchFamily="18" charset="0"/>
              </a:rPr>
              <a:t>develop included </a:t>
            </a:r>
            <a:r>
              <a:rPr lang="en-AU" u="sng" dirty="0">
                <a:latin typeface="Times New Roman" panose="02020603050405020304" pitchFamily="18" charset="0"/>
                <a:cs typeface="Times New Roman" panose="02020603050405020304" pitchFamily="18" charset="0"/>
              </a:rPr>
              <a:t>changes in flowering times</a:t>
            </a:r>
            <a:r>
              <a:rPr lang="en-AU" dirty="0">
                <a:latin typeface="Times New Roman" panose="02020603050405020304" pitchFamily="18" charset="0"/>
                <a:cs typeface="Times New Roman" panose="02020603050405020304" pitchFamily="18" charset="0"/>
              </a:rPr>
              <a:t>, which </a:t>
            </a:r>
            <a:r>
              <a:rPr lang="en-AU" u="sng" dirty="0">
                <a:latin typeface="Times New Roman" panose="02020603050405020304" pitchFamily="18" charset="0"/>
                <a:cs typeface="Times New Roman" panose="02020603050405020304" pitchFamily="18" charset="0"/>
              </a:rPr>
              <a:t>served as a </a:t>
            </a:r>
            <a:r>
              <a:rPr lang="en-AU" u="sng" dirty="0" smtClean="0">
                <a:latin typeface="Times New Roman" panose="02020603050405020304" pitchFamily="18" charset="0"/>
                <a:cs typeface="Times New Roman" panose="02020603050405020304" pitchFamily="18" charset="0"/>
              </a:rPr>
              <a:t>reproductive isolation </a:t>
            </a:r>
            <a:r>
              <a:rPr lang="en-AU" u="sng" dirty="0">
                <a:latin typeface="Times New Roman" panose="02020603050405020304" pitchFamily="18" charset="0"/>
                <a:cs typeface="Times New Roman" panose="02020603050405020304" pitchFamily="18" charset="0"/>
              </a:rPr>
              <a:t>mechanism</a:t>
            </a:r>
            <a:r>
              <a:rPr lang="en-AU" u="sng"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G</a:t>
            </a:r>
            <a:r>
              <a:rPr lang="en-AU" dirty="0" smtClean="0">
                <a:latin typeface="Times New Roman" panose="02020603050405020304" pitchFamily="18" charset="0"/>
                <a:cs typeface="Times New Roman" panose="02020603050405020304" pitchFamily="18" charset="0"/>
              </a:rPr>
              <a:t>iven </a:t>
            </a:r>
            <a:r>
              <a:rPr lang="en-AU" dirty="0">
                <a:latin typeface="Times New Roman" panose="02020603050405020304" pitchFamily="18" charset="0"/>
                <a:cs typeface="Times New Roman" panose="02020603050405020304" pitchFamily="18" charset="0"/>
              </a:rPr>
              <a:t>the relatively small size of </a:t>
            </a:r>
            <a:r>
              <a:rPr lang="en-AU" dirty="0" smtClean="0">
                <a:latin typeface="Times New Roman" panose="02020603050405020304" pitchFamily="18" charset="0"/>
                <a:cs typeface="Times New Roman" panose="02020603050405020304" pitchFamily="18" charset="0"/>
              </a:rPr>
              <a:t>Lord Howe </a:t>
            </a:r>
            <a:r>
              <a:rPr lang="en-AU" dirty="0">
                <a:latin typeface="Times New Roman" panose="02020603050405020304" pitchFamily="18" charset="0"/>
                <a:cs typeface="Times New Roman" panose="02020603050405020304" pitchFamily="18" charset="0"/>
              </a:rPr>
              <a:t>Island, it </a:t>
            </a:r>
            <a:r>
              <a:rPr lang="en-AU" dirty="0" smtClean="0">
                <a:latin typeface="Times New Roman" panose="02020603050405020304" pitchFamily="18" charset="0"/>
                <a:cs typeface="Times New Roman" panose="02020603050405020304" pitchFamily="18" charset="0"/>
              </a:rPr>
              <a:t>is unlikely </a:t>
            </a:r>
            <a:r>
              <a:rPr lang="en-AU" dirty="0">
                <a:latin typeface="Times New Roman" panose="02020603050405020304" pitchFamily="18" charset="0"/>
                <a:cs typeface="Times New Roman" panose="02020603050405020304" pitchFamily="18" charset="0"/>
              </a:rPr>
              <a:t>that the </a:t>
            </a:r>
            <a:r>
              <a:rPr lang="en-AU" i="1" dirty="0" err="1">
                <a:latin typeface="Times New Roman" panose="02020603050405020304" pitchFamily="18" charset="0"/>
                <a:cs typeface="Times New Roman" panose="02020603050405020304" pitchFamily="18" charset="0"/>
              </a:rPr>
              <a:t>Howea</a:t>
            </a:r>
            <a:r>
              <a:rPr lang="en-AU" i="1"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palms were ever geographically isolated </a:t>
            </a:r>
            <a:r>
              <a:rPr lang="en-AU" dirty="0" smtClean="0">
                <a:latin typeface="Times New Roman" panose="02020603050405020304" pitchFamily="18" charset="0"/>
                <a:cs typeface="Times New Roman" panose="02020603050405020304" pitchFamily="18" charset="0"/>
              </a:rPr>
              <a:t>from one </a:t>
            </a:r>
            <a:r>
              <a:rPr lang="en-AU" dirty="0">
                <a:latin typeface="Times New Roman" panose="02020603050405020304" pitchFamily="18" charset="0"/>
                <a:cs typeface="Times New Roman" panose="02020603050405020304" pitchFamily="18" charset="0"/>
              </a:rPr>
              <a:t>another, further supporting the idea that the speciation event occurred </a:t>
            </a:r>
            <a:r>
              <a:rPr lang="en-AU" dirty="0" err="1" smtClean="0">
                <a:latin typeface="Times New Roman" panose="02020603050405020304" pitchFamily="18" charset="0"/>
                <a:cs typeface="Times New Roman" panose="02020603050405020304" pitchFamily="18" charset="0"/>
              </a:rPr>
              <a:t>sympatrically</a:t>
            </a:r>
            <a:r>
              <a:rPr lang="en-AU" dirty="0" smtClean="0">
                <a:latin typeface="Times New Roman" panose="02020603050405020304" pitchFamily="18" charset="0"/>
                <a:cs typeface="Times New Roman" panose="02020603050405020304" pitchFamily="18" charset="0"/>
              </a:rPr>
              <a:t>.</a:t>
            </a:r>
            <a:endParaRPr lang="en-AU" dirty="0">
              <a:latin typeface="Times New Roman" panose="02020603050405020304" pitchFamily="18" charset="0"/>
              <a:cs typeface="Times New Roman" panose="02020603050405020304" pitchFamily="18" charset="0"/>
            </a:endParaRPr>
          </a:p>
        </p:txBody>
      </p:sp>
      <p:sp>
        <p:nvSpPr>
          <p:cNvPr id="3" name="Rectangle 2"/>
          <p:cNvSpPr/>
          <p:nvPr/>
        </p:nvSpPr>
        <p:spPr>
          <a:xfrm>
            <a:off x="1846160" y="171735"/>
            <a:ext cx="5928226" cy="338554"/>
          </a:xfrm>
          <a:prstGeom prst="rect">
            <a:avLst/>
          </a:prstGeom>
        </p:spPr>
        <p:txBody>
          <a:bodyPr wrap="none">
            <a:spAutoFit/>
          </a:bodyPr>
          <a:lstStyle/>
          <a:p>
            <a:r>
              <a:rPr lang="en-AU" sz="1600" b="1" dirty="0">
                <a:latin typeface="Times New Roman" panose="02020603050405020304" pitchFamily="18" charset="0"/>
                <a:cs typeface="Times New Roman" panose="02020603050405020304" pitchFamily="18" charset="0"/>
              </a:rPr>
              <a:t>Sympatric </a:t>
            </a:r>
            <a:r>
              <a:rPr lang="en-AU" sz="1600" b="1" dirty="0" smtClean="0">
                <a:latin typeface="Times New Roman" panose="02020603050405020304" pitchFamily="18" charset="0"/>
                <a:cs typeface="Times New Roman" panose="02020603050405020304" pitchFamily="18" charset="0"/>
              </a:rPr>
              <a:t>speciation due to environmental niche in </a:t>
            </a:r>
            <a:r>
              <a:rPr lang="en-AU" sz="1600" b="1" i="1" dirty="0" err="1" smtClean="0">
                <a:latin typeface="Times New Roman" panose="02020603050405020304" pitchFamily="18" charset="0"/>
                <a:cs typeface="Times New Roman" panose="02020603050405020304" pitchFamily="18" charset="0"/>
              </a:rPr>
              <a:t>Howea</a:t>
            </a:r>
            <a:r>
              <a:rPr lang="en-AU" sz="1600" b="1" dirty="0" smtClean="0">
                <a:latin typeface="Times New Roman" panose="02020603050405020304" pitchFamily="18" charset="0"/>
                <a:cs typeface="Times New Roman" panose="02020603050405020304" pitchFamily="18" charset="0"/>
              </a:rPr>
              <a:t> palms</a:t>
            </a:r>
            <a:endParaRPr lang="en-A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279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891" y="328555"/>
            <a:ext cx="3484180" cy="1631216"/>
          </a:xfrm>
          <a:prstGeom prst="rect">
            <a:avLst/>
          </a:prstGeom>
        </p:spPr>
        <p:txBody>
          <a:bodyPr wrap="square">
            <a:spAutoFit/>
          </a:bodyPr>
          <a:lstStyle/>
          <a:p>
            <a:r>
              <a:rPr lang="en-AU" b="1" dirty="0">
                <a:latin typeface="Times New Roman" panose="02020603050405020304" pitchFamily="18" charset="0"/>
                <a:cs typeface="Times New Roman" panose="02020603050405020304" pitchFamily="18" charset="0"/>
              </a:rPr>
              <a:t>Sympatric speciation due to </a:t>
            </a:r>
            <a:r>
              <a:rPr lang="en-AU" b="1" dirty="0" smtClean="0">
                <a:latin typeface="Times New Roman" panose="02020603050405020304" pitchFamily="18" charset="0"/>
                <a:cs typeface="Times New Roman" panose="02020603050405020304" pitchFamily="18" charset="0"/>
              </a:rPr>
              <a:t>Polyploidy</a:t>
            </a:r>
            <a:r>
              <a:rPr lang="en-AU"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Sympatric speciation can also arise from </a:t>
            </a:r>
            <a:r>
              <a:rPr lang="en-AU" u="sng" dirty="0">
                <a:latin typeface="Times New Roman" panose="02020603050405020304" pitchFamily="18" charset="0"/>
                <a:cs typeface="Times New Roman" panose="02020603050405020304" pitchFamily="18" charset="0"/>
              </a:rPr>
              <a:t>genetic abnormalities </a:t>
            </a:r>
            <a:r>
              <a:rPr lang="en-AU" dirty="0">
                <a:latin typeface="Times New Roman" panose="02020603050405020304" pitchFamily="18" charset="0"/>
                <a:cs typeface="Times New Roman" panose="02020603050405020304" pitchFamily="18" charset="0"/>
              </a:rPr>
              <a:t>that occur during gamete formation, producing </a:t>
            </a:r>
            <a:r>
              <a:rPr lang="en-AU" u="sng" dirty="0" err="1">
                <a:latin typeface="Times New Roman" panose="02020603050405020304" pitchFamily="18" charset="0"/>
                <a:cs typeface="Times New Roman" panose="02020603050405020304" pitchFamily="18" charset="0"/>
              </a:rPr>
              <a:t>polyploid</a:t>
            </a:r>
            <a:r>
              <a:rPr lang="en-AU" u="sng" dirty="0">
                <a:latin typeface="Times New Roman" panose="02020603050405020304" pitchFamily="18" charset="0"/>
                <a:cs typeface="Times New Roman" panose="02020603050405020304" pitchFamily="18" charset="0"/>
              </a:rPr>
              <a:t> variants </a:t>
            </a:r>
            <a:r>
              <a:rPr lang="en-AU" dirty="0">
                <a:latin typeface="Times New Roman" panose="02020603050405020304" pitchFamily="18" charset="0"/>
                <a:cs typeface="Times New Roman" panose="02020603050405020304" pitchFamily="18" charset="0"/>
              </a:rPr>
              <a:t>(when an organism contains additional sets of chromosomes in its genome</a:t>
            </a:r>
            <a:r>
              <a:rPr lang="en-AU" dirty="0"/>
              <a:t>)</a:t>
            </a:r>
            <a:endParaRPr lang="en-AU"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12184" t="31336" r="46486" b="26997"/>
          <a:stretch/>
        </p:blipFill>
        <p:spPr>
          <a:xfrm>
            <a:off x="3962400" y="822824"/>
            <a:ext cx="4700752" cy="2664394"/>
          </a:xfrm>
          <a:prstGeom prst="rect">
            <a:avLst/>
          </a:prstGeom>
        </p:spPr>
      </p:pic>
    </p:spTree>
    <p:extLst>
      <p:ext uri="{BB962C8B-B14F-4D97-AF65-F5344CB8AC3E}">
        <p14:creationId xmlns:p14="http://schemas.microsoft.com/office/powerpoint/2010/main" val="2364813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3736" y="252731"/>
            <a:ext cx="4113627" cy="338554"/>
          </a:xfrm>
          <a:prstGeom prst="rect">
            <a:avLst/>
          </a:prstGeom>
        </p:spPr>
        <p:txBody>
          <a:bodyPr wrap="none">
            <a:spAutoFit/>
          </a:bodyPr>
          <a:lstStyle/>
          <a:p>
            <a:r>
              <a:rPr lang="en-AU" sz="1600" b="1" dirty="0">
                <a:latin typeface="Times New Roman" panose="02020603050405020304" pitchFamily="18" charset="0"/>
                <a:cs typeface="Times New Roman" panose="02020603050405020304" pitchFamily="18" charset="0"/>
              </a:rPr>
              <a:t>Sympatric speciation due to </a:t>
            </a:r>
            <a:r>
              <a:rPr lang="en-AU" sz="1600" b="1" dirty="0" smtClean="0">
                <a:latin typeface="Times New Roman" panose="02020603050405020304" pitchFamily="18" charset="0"/>
                <a:cs typeface="Times New Roman" panose="02020603050405020304" pitchFamily="18" charset="0"/>
              </a:rPr>
              <a:t>Sexual selection</a:t>
            </a:r>
            <a:r>
              <a:rPr lang="en-AU" sz="1600" dirty="0" smtClean="0">
                <a:latin typeface="Times New Roman" panose="02020603050405020304" pitchFamily="18" charset="0"/>
                <a:cs typeface="Times New Roman" panose="02020603050405020304" pitchFamily="18" charset="0"/>
              </a:rPr>
              <a:t> </a:t>
            </a:r>
            <a:endParaRPr lang="en-AU" sz="1600" dirty="0"/>
          </a:p>
        </p:txBody>
      </p:sp>
      <p:pic>
        <p:nvPicPr>
          <p:cNvPr id="3" name="Picture 2"/>
          <p:cNvPicPr>
            <a:picLocks noChangeAspect="1"/>
          </p:cNvPicPr>
          <p:nvPr/>
        </p:nvPicPr>
        <p:blipFill rotWithShape="1">
          <a:blip r:embed="rId3"/>
          <a:srcRect l="21219" t="25856" r="26741" b="42746"/>
          <a:stretch/>
        </p:blipFill>
        <p:spPr>
          <a:xfrm>
            <a:off x="816296" y="1048031"/>
            <a:ext cx="8033473" cy="2725183"/>
          </a:xfrm>
          <a:prstGeom prst="rect">
            <a:avLst/>
          </a:prstGeom>
        </p:spPr>
      </p:pic>
    </p:spTree>
    <p:extLst>
      <p:ext uri="{BB962C8B-B14F-4D97-AF65-F5344CB8AC3E}">
        <p14:creationId xmlns:p14="http://schemas.microsoft.com/office/powerpoint/2010/main" val="4066372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4205" y="123006"/>
            <a:ext cx="3804745" cy="369332"/>
          </a:xfrm>
          <a:prstGeom prst="rect">
            <a:avLst/>
          </a:prstGeom>
          <a:noFill/>
        </p:spPr>
        <p:txBody>
          <a:bodyPr wrap="square" rtlCol="0">
            <a:spAutoFit/>
          </a:bodyPr>
          <a:lstStyle/>
          <a:p>
            <a:pPr algn="ctr"/>
            <a:r>
              <a:rPr lang="en-AU" sz="1800" b="1" dirty="0" smtClean="0">
                <a:latin typeface="Times New Roman" panose="02020603050405020304" pitchFamily="18" charset="0"/>
                <a:cs typeface="Times New Roman" panose="02020603050405020304" pitchFamily="18" charset="0"/>
              </a:rPr>
              <a:t>Worked Example</a:t>
            </a:r>
            <a:endParaRPr lang="en-AU" sz="1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35442" t="37612" r="17120" b="42035"/>
          <a:stretch/>
        </p:blipFill>
        <p:spPr>
          <a:xfrm>
            <a:off x="252248" y="492337"/>
            <a:ext cx="8324193" cy="2007967"/>
          </a:xfrm>
          <a:prstGeom prst="rect">
            <a:avLst/>
          </a:prstGeom>
        </p:spPr>
      </p:pic>
      <p:sp>
        <p:nvSpPr>
          <p:cNvPr id="3" name="Rectangle 2"/>
          <p:cNvSpPr/>
          <p:nvPr/>
        </p:nvSpPr>
        <p:spPr>
          <a:xfrm>
            <a:off x="341585" y="2701679"/>
            <a:ext cx="8413531" cy="738664"/>
          </a:xfrm>
          <a:prstGeom prst="rect">
            <a:avLst/>
          </a:prstGeom>
        </p:spPr>
        <p:txBody>
          <a:bodyPr wrap="square">
            <a:spAutoFit/>
          </a:bodyPr>
          <a:lstStyle/>
          <a:p>
            <a:r>
              <a:rPr lang="en-AU" b="1" dirty="0">
                <a:latin typeface="Times New Roman" panose="02020603050405020304" pitchFamily="18" charset="0"/>
                <a:cs typeface="Times New Roman" panose="02020603050405020304" pitchFamily="18" charset="0"/>
              </a:rPr>
              <a:t>D</a:t>
            </a:r>
            <a:r>
              <a:rPr lang="en-AU" dirty="0">
                <a:latin typeface="Times New Roman" panose="02020603050405020304" pitchFamily="18" charset="0"/>
                <a:cs typeface="Times New Roman" panose="02020603050405020304" pitchFamily="18" charset="0"/>
              </a:rPr>
              <a:t> The species are not geographically isolated as they live in the same lake. Therefore, this is an example of sympatric speciation. As this is sympatric speciation, there would have been some gene flow initially between species</a:t>
            </a:r>
          </a:p>
        </p:txBody>
      </p:sp>
    </p:spTree>
    <p:extLst>
      <p:ext uri="{BB962C8B-B14F-4D97-AF65-F5344CB8AC3E}">
        <p14:creationId xmlns:p14="http://schemas.microsoft.com/office/powerpoint/2010/main" val="2831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2138" y="1816"/>
            <a:ext cx="2490952" cy="369332"/>
          </a:xfrm>
          <a:prstGeom prst="rect">
            <a:avLst/>
          </a:prstGeom>
          <a:noFill/>
        </p:spPr>
        <p:txBody>
          <a:bodyPr wrap="square" rtlCol="0">
            <a:spAutoFit/>
          </a:bodyPr>
          <a:lstStyle/>
          <a:p>
            <a:pPr algn="ctr"/>
            <a:r>
              <a:rPr lang="en-AU" sz="1800" b="1" dirty="0">
                <a:latin typeface="Times New Roman" panose="02020603050405020304" pitchFamily="18" charset="0"/>
                <a:cs typeface="Times New Roman" panose="02020603050405020304" pitchFamily="18" charset="0"/>
              </a:rPr>
              <a:t>S</a:t>
            </a:r>
            <a:r>
              <a:rPr lang="en-AU" sz="1800" b="1" dirty="0" smtClean="0">
                <a:latin typeface="Times New Roman" panose="02020603050405020304" pitchFamily="18" charset="0"/>
                <a:cs typeface="Times New Roman" panose="02020603050405020304" pitchFamily="18" charset="0"/>
              </a:rPr>
              <a:t>ummary</a:t>
            </a:r>
            <a:endParaRPr lang="en-AU" sz="1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11514" t="21987" r="43893" b="32328"/>
          <a:stretch/>
        </p:blipFill>
        <p:spPr>
          <a:xfrm>
            <a:off x="4412050" y="2611257"/>
            <a:ext cx="4396370" cy="2532243"/>
          </a:xfrm>
          <a:prstGeom prst="rect">
            <a:avLst/>
          </a:prstGeom>
        </p:spPr>
      </p:pic>
      <p:sp>
        <p:nvSpPr>
          <p:cNvPr id="4" name="Rectangle 3"/>
          <p:cNvSpPr/>
          <p:nvPr/>
        </p:nvSpPr>
        <p:spPr>
          <a:xfrm>
            <a:off x="367862" y="371148"/>
            <a:ext cx="8639504" cy="2462213"/>
          </a:xfrm>
          <a:prstGeom prst="rect">
            <a:avLst/>
          </a:prstGeom>
        </p:spPr>
        <p:txBody>
          <a:bodyPr wrap="square">
            <a:spAutoFit/>
          </a:bodyPr>
          <a:lstStyle/>
          <a:p>
            <a:pPr marL="285750" indent="-285750">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A species is a group of individuals that can produce fertile viable offspring when </a:t>
            </a:r>
            <a:r>
              <a:rPr lang="en-AU" dirty="0" smtClean="0">
                <a:latin typeface="Times New Roman" panose="02020603050405020304" pitchFamily="18" charset="0"/>
                <a:cs typeface="Times New Roman" panose="02020603050405020304" pitchFamily="18" charset="0"/>
              </a:rPr>
              <a:t>interbreeding.</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Speciation </a:t>
            </a:r>
            <a:r>
              <a:rPr lang="en-AU" dirty="0">
                <a:latin typeface="Times New Roman" panose="02020603050405020304" pitchFamily="18" charset="0"/>
                <a:cs typeface="Times New Roman" panose="02020603050405020304" pitchFamily="18" charset="0"/>
              </a:rPr>
              <a:t>is the process of forming a new species, which requires isolation and genetic </a:t>
            </a:r>
            <a:r>
              <a:rPr lang="en-AU" dirty="0" smtClean="0">
                <a:latin typeface="Times New Roman" panose="02020603050405020304" pitchFamily="18" charset="0"/>
                <a:cs typeface="Times New Roman" panose="02020603050405020304" pitchFamily="18" charset="0"/>
              </a:rPr>
              <a:t>divergence.</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Species </a:t>
            </a:r>
            <a:r>
              <a:rPr lang="en-AU" dirty="0">
                <a:latin typeface="Times New Roman" panose="02020603050405020304" pitchFamily="18" charset="0"/>
                <a:cs typeface="Times New Roman" panose="02020603050405020304" pitchFamily="18" charset="0"/>
              </a:rPr>
              <a:t>can be isolated from each other with the pre-zygotic isolating mechanisms; temporal, geographical, behavioural and mechanical </a:t>
            </a:r>
            <a:r>
              <a:rPr lang="en-AU" dirty="0" smtClean="0">
                <a:latin typeface="Times New Roman" panose="02020603050405020304" pitchFamily="18" charset="0"/>
                <a:cs typeface="Times New Roman" panose="02020603050405020304" pitchFamily="18" charset="0"/>
              </a:rPr>
              <a:t>isolation.</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Species </a:t>
            </a:r>
            <a:r>
              <a:rPr lang="en-AU" dirty="0">
                <a:latin typeface="Times New Roman" panose="02020603050405020304" pitchFamily="18" charset="0"/>
                <a:cs typeface="Times New Roman" panose="02020603050405020304" pitchFamily="18" charset="0"/>
              </a:rPr>
              <a:t>can be isolated from each other with the post-zygotic isolating mechanisms; incompatible gametes, zygote mortality, inviable zygote and sterility of </a:t>
            </a:r>
            <a:r>
              <a:rPr lang="en-AU" dirty="0" smtClean="0">
                <a:latin typeface="Times New Roman" panose="02020603050405020304" pitchFamily="18" charset="0"/>
                <a:cs typeface="Times New Roman" panose="02020603050405020304" pitchFamily="18" charset="0"/>
              </a:rPr>
              <a:t>zygotes.</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Allopatric </a:t>
            </a:r>
            <a:r>
              <a:rPr lang="en-AU" dirty="0">
                <a:latin typeface="Times New Roman" panose="02020603050405020304" pitchFamily="18" charset="0"/>
                <a:cs typeface="Times New Roman" panose="02020603050405020304" pitchFamily="18" charset="0"/>
              </a:rPr>
              <a:t>speciation occurs when there is geographical isolation to stop gene flow between populations. An example of allopatric speciation is seen in Galápagos </a:t>
            </a:r>
            <a:r>
              <a:rPr lang="en-AU" dirty="0" smtClean="0">
                <a:latin typeface="Times New Roman" panose="02020603050405020304" pitchFamily="18" charset="0"/>
                <a:cs typeface="Times New Roman" panose="02020603050405020304" pitchFamily="18" charset="0"/>
              </a:rPr>
              <a:t>finches.</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Sympatric </a:t>
            </a:r>
            <a:r>
              <a:rPr lang="en-AU" dirty="0">
                <a:latin typeface="Times New Roman" panose="02020603050405020304" pitchFamily="18" charset="0"/>
                <a:cs typeface="Times New Roman" panose="02020603050405020304" pitchFamily="18" charset="0"/>
              </a:rPr>
              <a:t>speciation occurs without geographic isolation. Initially some gene flow can still occur and is eventually prevented by another isolation mechanism (such as temporal isolation). An example of sympatric speciation is seen in </a:t>
            </a:r>
            <a:r>
              <a:rPr lang="en-AU" i="1" dirty="0" err="1">
                <a:latin typeface="Times New Roman" panose="02020603050405020304" pitchFamily="18" charset="0"/>
                <a:cs typeface="Times New Roman" panose="02020603050405020304" pitchFamily="18" charset="0"/>
              </a:rPr>
              <a:t>Howea</a:t>
            </a:r>
            <a:r>
              <a:rPr lang="en-AU" dirty="0">
                <a:latin typeface="Times New Roman" panose="02020603050405020304" pitchFamily="18" charset="0"/>
                <a:cs typeface="Times New Roman" panose="02020603050405020304" pitchFamily="18" charset="0"/>
              </a:rPr>
              <a:t> plants on Lord Howe Island.</a:t>
            </a:r>
          </a:p>
        </p:txBody>
      </p:sp>
    </p:spTree>
    <p:extLst>
      <p:ext uri="{BB962C8B-B14F-4D97-AF65-F5344CB8AC3E}">
        <p14:creationId xmlns:p14="http://schemas.microsoft.com/office/powerpoint/2010/main" val="2789688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79" y="224308"/>
            <a:ext cx="8520600" cy="572700"/>
          </a:xfrm>
        </p:spPr>
        <p:txBody>
          <a:bodyPr/>
          <a:lstStyle/>
          <a:p>
            <a:pPr algn="ctr"/>
            <a:r>
              <a:rPr lang="en-AU" b="1" dirty="0" smtClean="0">
                <a:latin typeface="Times New Roman" panose="02020603050405020304" pitchFamily="18" charset="0"/>
                <a:cs typeface="Times New Roman" panose="02020603050405020304" pitchFamily="18" charset="0"/>
              </a:rPr>
              <a:t>Warm up</a:t>
            </a:r>
            <a:endParaRPr lang="en-AU" b="1" dirty="0">
              <a:latin typeface="Times New Roman" panose="02020603050405020304" pitchFamily="18" charset="0"/>
              <a:cs typeface="Times New Roman" panose="02020603050405020304" pitchFamily="18" charset="0"/>
            </a:endParaRPr>
          </a:p>
        </p:txBody>
      </p:sp>
      <p:sp>
        <p:nvSpPr>
          <p:cNvPr id="3" name="Rectangle 2"/>
          <p:cNvSpPr/>
          <p:nvPr/>
        </p:nvSpPr>
        <p:spPr>
          <a:xfrm>
            <a:off x="620110" y="904900"/>
            <a:ext cx="8113986" cy="2031838"/>
          </a:xfrm>
          <a:prstGeom prst="rect">
            <a:avLst/>
          </a:prstGeom>
        </p:spPr>
        <p:txBody>
          <a:bodyPr wrap="square">
            <a:spAutoFit/>
          </a:bodyPr>
          <a:lstStyle/>
          <a:p>
            <a:pPr marL="180340" indent="-180340">
              <a:lnSpc>
                <a:spcPct val="115000"/>
              </a:lnSpc>
              <a:spcBef>
                <a:spcPts val="200"/>
              </a:spcBef>
              <a:spcAft>
                <a:spcPts val="200"/>
              </a:spcAft>
              <a:tabLst>
                <a:tab pos="180340" algn="l"/>
              </a:tabLst>
            </a:pPr>
            <a:r>
              <a:rPr lang="en-AU" b="1" dirty="0" smtClean="0">
                <a:latin typeface="Times New Roman" panose="02020603050405020304" pitchFamily="18" charset="0"/>
                <a:ea typeface="Calibri" panose="020F0502020204030204" pitchFamily="34" charset="0"/>
                <a:cs typeface="Arial" panose="020B0604020202020204" pitchFamily="34" charset="0"/>
              </a:rPr>
              <a:t>Think-pair-share</a:t>
            </a:r>
            <a:endParaRPr lang="en-AU" b="1" dirty="0">
              <a:latin typeface="Times New Roman" panose="02020603050405020304" pitchFamily="18" charset="0"/>
              <a:ea typeface="Calibri" panose="020F0502020204030204" pitchFamily="34" charset="0"/>
              <a:cs typeface="Arial" panose="020B0604020202020204" pitchFamily="34" charset="0"/>
            </a:endParaRPr>
          </a:p>
          <a:p>
            <a:pPr marL="180340" indent="-180340">
              <a:lnSpc>
                <a:spcPct val="115000"/>
              </a:lnSpc>
              <a:spcBef>
                <a:spcPts val="200"/>
              </a:spcBef>
              <a:spcAft>
                <a:spcPts val="200"/>
              </a:spcAft>
              <a:tabLst>
                <a:tab pos="180340" algn="l"/>
              </a:tabLst>
            </a:pPr>
            <a:r>
              <a:rPr lang="en-AU" dirty="0" smtClean="0">
                <a:latin typeface="Times New Roman" panose="02020603050405020304" pitchFamily="18" charset="0"/>
                <a:ea typeface="Calibri" panose="020F0502020204030204" pitchFamily="34" charset="0"/>
                <a:cs typeface="Arial" panose="020B0604020202020204" pitchFamily="34" charset="0"/>
              </a:rPr>
              <a:t>Tasmania </a:t>
            </a:r>
            <a:r>
              <a:rPr lang="en-AU" dirty="0">
                <a:latin typeface="Times New Roman" panose="02020603050405020304" pitchFamily="18" charset="0"/>
                <a:ea typeface="Calibri" panose="020F0502020204030204" pitchFamily="34" charset="0"/>
                <a:cs typeface="Arial" panose="020B0604020202020204" pitchFamily="34" charset="0"/>
              </a:rPr>
              <a:t>separated from mainland Australia more than 10 000 years ago. </a:t>
            </a:r>
            <a:r>
              <a:rPr lang="en-AU" dirty="0" smtClean="0">
                <a:latin typeface="Times New Roman" panose="02020603050405020304" pitchFamily="18" charset="0"/>
                <a:ea typeface="Calibri" panose="020F0502020204030204" pitchFamily="34" charset="0"/>
                <a:cs typeface="Arial" panose="020B0604020202020204" pitchFamily="34" charset="0"/>
              </a:rPr>
              <a:t>What impact </a:t>
            </a:r>
            <a:r>
              <a:rPr lang="en-AU" dirty="0">
                <a:latin typeface="Times New Roman" panose="02020603050405020304" pitchFamily="18" charset="0"/>
                <a:ea typeface="Calibri" panose="020F0502020204030204" pitchFamily="34" charset="0"/>
                <a:cs typeface="Arial" panose="020B0604020202020204" pitchFamily="34" charset="0"/>
              </a:rPr>
              <a:t>could this have on </a:t>
            </a:r>
            <a:r>
              <a:rPr lang="en-AU" dirty="0" smtClean="0">
                <a:latin typeface="Times New Roman" panose="02020603050405020304" pitchFamily="18" charset="0"/>
                <a:ea typeface="Calibri" panose="020F0502020204030204" pitchFamily="34" charset="0"/>
                <a:cs typeface="Arial" panose="020B0604020202020204" pitchFamily="34" charset="0"/>
              </a:rPr>
              <a:t>the populations </a:t>
            </a:r>
            <a:r>
              <a:rPr lang="en-AU" dirty="0">
                <a:latin typeface="Times New Roman" panose="02020603050405020304" pitchFamily="18" charset="0"/>
                <a:ea typeface="Calibri" panose="020F0502020204030204" pitchFamily="34" charset="0"/>
                <a:cs typeface="Arial" panose="020B0604020202020204" pitchFamily="34" charset="0"/>
              </a:rPr>
              <a:t>of the same species found in both locations (for example, pademelon, Tammar wallaby, Eastern Quoll).</a:t>
            </a:r>
          </a:p>
          <a:p>
            <a:pPr marL="360680" indent="-180340">
              <a:lnSpc>
                <a:spcPct val="115000"/>
              </a:lnSpc>
              <a:spcBef>
                <a:spcPts val="200"/>
              </a:spcBef>
              <a:spcAft>
                <a:spcPts val="200"/>
              </a:spcAft>
              <a:tabLst>
                <a:tab pos="180340" algn="l"/>
              </a:tabLst>
            </a:pPr>
            <a:r>
              <a:rPr lang="en-AU" b="1" dirty="0">
                <a:latin typeface="Times New Roman" panose="02020603050405020304" pitchFamily="18" charset="0"/>
                <a:ea typeface="Calibri" panose="020F0502020204030204" pitchFamily="34" charset="0"/>
                <a:cs typeface="Arial" panose="020B0604020202020204" pitchFamily="34" charset="0"/>
              </a:rPr>
              <a:t>○	Think</a:t>
            </a:r>
            <a:r>
              <a:rPr lang="en-AU" dirty="0">
                <a:latin typeface="Times New Roman" panose="02020603050405020304" pitchFamily="18" charset="0"/>
                <a:ea typeface="Calibri" panose="020F0502020204030204" pitchFamily="34" charset="0"/>
                <a:cs typeface="Arial" panose="020B0604020202020204" pitchFamily="34" charset="0"/>
              </a:rPr>
              <a:t> – Individually, students consider the question and make some notes.</a:t>
            </a:r>
          </a:p>
          <a:p>
            <a:pPr marL="360680" indent="-180340">
              <a:lnSpc>
                <a:spcPct val="115000"/>
              </a:lnSpc>
              <a:spcBef>
                <a:spcPts val="200"/>
              </a:spcBef>
              <a:spcAft>
                <a:spcPts val="200"/>
              </a:spcAft>
              <a:tabLst>
                <a:tab pos="180340" algn="l"/>
              </a:tabLst>
            </a:pPr>
            <a:r>
              <a:rPr lang="en-AU" b="1" dirty="0">
                <a:latin typeface="Times New Roman" panose="02020603050405020304" pitchFamily="18" charset="0"/>
                <a:ea typeface="Calibri" panose="020F0502020204030204" pitchFamily="34" charset="0"/>
                <a:cs typeface="Arial" panose="020B0604020202020204" pitchFamily="34" charset="0"/>
              </a:rPr>
              <a:t>○	Pair </a:t>
            </a:r>
            <a:r>
              <a:rPr lang="en-AU" dirty="0">
                <a:latin typeface="Times New Roman" panose="02020603050405020304" pitchFamily="18" charset="0"/>
                <a:ea typeface="Calibri" panose="020F0502020204030204" pitchFamily="34" charset="0"/>
                <a:cs typeface="Arial" panose="020B0604020202020204" pitchFamily="34" charset="0"/>
              </a:rPr>
              <a:t>– Students then discuss their thoughts with a partner.</a:t>
            </a:r>
          </a:p>
          <a:p>
            <a:pPr marL="360680" indent="-180340">
              <a:lnSpc>
                <a:spcPct val="115000"/>
              </a:lnSpc>
              <a:spcBef>
                <a:spcPts val="200"/>
              </a:spcBef>
              <a:spcAft>
                <a:spcPts val="200"/>
              </a:spcAft>
              <a:tabLst>
                <a:tab pos="180340" algn="l"/>
              </a:tabLst>
            </a:pPr>
            <a:r>
              <a:rPr lang="en-AU" b="1" dirty="0">
                <a:latin typeface="Times New Roman" panose="02020603050405020304" pitchFamily="18" charset="0"/>
                <a:ea typeface="Calibri" panose="020F0502020204030204" pitchFamily="34" charset="0"/>
                <a:cs typeface="Arial" panose="020B0604020202020204" pitchFamily="34" charset="0"/>
              </a:rPr>
              <a:t>○	Share</a:t>
            </a:r>
            <a:r>
              <a:rPr lang="en-AU" dirty="0">
                <a:latin typeface="Times New Roman" panose="02020603050405020304" pitchFamily="18" charset="0"/>
                <a:ea typeface="Calibri" panose="020F0502020204030204" pitchFamily="34" charset="0"/>
                <a:cs typeface="Arial" panose="020B0604020202020204" pitchFamily="34" charset="0"/>
              </a:rPr>
              <a:t> – Student pairs discuss their thoughts with the whole class.</a:t>
            </a:r>
          </a:p>
        </p:txBody>
      </p:sp>
    </p:spTree>
    <p:extLst>
      <p:ext uri="{BB962C8B-B14F-4D97-AF65-F5344CB8AC3E}">
        <p14:creationId xmlns:p14="http://schemas.microsoft.com/office/powerpoint/2010/main" val="3510788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669" y="457742"/>
            <a:ext cx="4572000" cy="307777"/>
          </a:xfrm>
          <a:prstGeom prst="rect">
            <a:avLst/>
          </a:prstGeom>
        </p:spPr>
        <p:txBody>
          <a:bodyPr>
            <a:spAutoFit/>
          </a:bodyPr>
          <a:lstStyle/>
          <a:p>
            <a:r>
              <a:rPr lang="en-AU" dirty="0">
                <a:solidFill>
                  <a:schemeClr val="tx1"/>
                </a:solidFill>
                <a:latin typeface="Times New Roman" panose="02020603050405020304" pitchFamily="18" charset="0"/>
                <a:cs typeface="Times New Roman" panose="02020603050405020304" pitchFamily="18" charset="0"/>
              </a:rPr>
              <a:t>Edrolo </a:t>
            </a:r>
            <a:r>
              <a:rPr lang="en-AU" dirty="0" smtClean="0">
                <a:solidFill>
                  <a:schemeClr val="tx1"/>
                </a:solidFill>
                <a:latin typeface="Times New Roman" panose="02020603050405020304" pitchFamily="18" charset="0"/>
                <a:cs typeface="Times New Roman" panose="02020603050405020304" pitchFamily="18" charset="0"/>
              </a:rPr>
              <a:t>9D </a:t>
            </a:r>
            <a:r>
              <a:rPr lang="en-AU" dirty="0">
                <a:solidFill>
                  <a:schemeClr val="tx1"/>
                </a:solidFill>
                <a:latin typeface="Times New Roman" panose="02020603050405020304" pitchFamily="18" charset="0"/>
                <a:cs typeface="Times New Roman" panose="02020603050405020304" pitchFamily="18" charset="0"/>
              </a:rPr>
              <a:t>Q </a:t>
            </a:r>
            <a:r>
              <a:rPr lang="en-AU" dirty="0">
                <a:solidFill>
                  <a:schemeClr val="tx1"/>
                </a:solidFill>
                <a:latin typeface="Times New Roman" panose="02020603050405020304" pitchFamily="18" charset="0"/>
                <a:cs typeface="Times New Roman" panose="02020603050405020304" pitchFamily="18" charset="0"/>
              </a:rPr>
              <a:t>2,3, 10-14</a:t>
            </a:r>
            <a:endParaRPr lang="en-AU" dirty="0">
              <a:solidFill>
                <a:schemeClr val="tx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4560505" y="941820"/>
            <a:ext cx="7263068" cy="31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5" name="Rectangle 4"/>
          <p:cNvSpPr/>
          <p:nvPr/>
        </p:nvSpPr>
        <p:spPr>
          <a:xfrm>
            <a:off x="2454165" y="176540"/>
            <a:ext cx="4572000" cy="369332"/>
          </a:xfrm>
          <a:prstGeom prst="rect">
            <a:avLst/>
          </a:prstGeom>
        </p:spPr>
        <p:txBody>
          <a:bodyPr>
            <a:spAutoFit/>
          </a:bodyPr>
          <a:lstStyle/>
          <a:p>
            <a:pPr algn="ctr"/>
            <a:r>
              <a:rPr lang="en-AU" sz="1800" b="1" dirty="0" smtClean="0">
                <a:latin typeface="Times New Roman" panose="02020603050405020304" pitchFamily="18" charset="0"/>
                <a:cs typeface="Times New Roman" panose="02020603050405020304" pitchFamily="18" charset="0"/>
              </a:rPr>
              <a:t>Reflection</a:t>
            </a:r>
            <a:endParaRPr lang="en-AU"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124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075" y="617975"/>
            <a:ext cx="8476593" cy="1815882"/>
          </a:xfrm>
          <a:prstGeom prst="rect">
            <a:avLst/>
          </a:prstGeom>
        </p:spPr>
        <p:txBody>
          <a:bodyPr wrap="square">
            <a:spAutoFit/>
          </a:bodyPr>
          <a:lstStyle/>
          <a:p>
            <a:r>
              <a:rPr lang="en-AU" dirty="0">
                <a:solidFill>
                  <a:schemeClr val="tx1"/>
                </a:solidFill>
                <a:latin typeface="Times New Roman" panose="02020603050405020304" pitchFamily="18" charset="0"/>
                <a:cs typeface="Times New Roman" panose="02020603050405020304" pitchFamily="18" charset="0"/>
              </a:rPr>
              <a:t>Speciation is the process by which </a:t>
            </a:r>
            <a:r>
              <a:rPr lang="en-AU" u="sng" dirty="0">
                <a:solidFill>
                  <a:schemeClr val="tx1"/>
                </a:solidFill>
                <a:latin typeface="Times New Roman" panose="02020603050405020304" pitchFamily="18" charset="0"/>
                <a:cs typeface="Times New Roman" panose="02020603050405020304" pitchFamily="18" charset="0"/>
              </a:rPr>
              <a:t>populations genetically diverge </a:t>
            </a:r>
            <a:r>
              <a:rPr lang="en-AU" dirty="0">
                <a:solidFill>
                  <a:schemeClr val="tx1"/>
                </a:solidFill>
                <a:latin typeface="Times New Roman" panose="02020603050405020304" pitchFamily="18" charset="0"/>
                <a:cs typeface="Times New Roman" panose="02020603050405020304" pitchFamily="18" charset="0"/>
              </a:rPr>
              <a:t>until they become different </a:t>
            </a:r>
            <a:r>
              <a:rPr lang="en-AU" dirty="0" smtClean="0">
                <a:solidFill>
                  <a:schemeClr val="tx1"/>
                </a:solidFill>
                <a:latin typeface="Times New Roman" panose="02020603050405020304" pitchFamily="18" charset="0"/>
                <a:cs typeface="Times New Roman" panose="02020603050405020304" pitchFamily="18" charset="0"/>
              </a:rPr>
              <a:t>species.</a:t>
            </a:r>
          </a:p>
          <a:p>
            <a:pPr fontAlgn="base"/>
            <a:r>
              <a:rPr lang="en-AU" dirty="0">
                <a:latin typeface="Times New Roman" panose="02020603050405020304" pitchFamily="18" charset="0"/>
                <a:cs typeface="Times New Roman" panose="02020603050405020304" pitchFamily="18" charset="0"/>
              </a:rPr>
              <a:t>A species is a </a:t>
            </a:r>
            <a:r>
              <a:rPr lang="en-AU" u="sng" dirty="0">
                <a:latin typeface="Times New Roman" panose="02020603050405020304" pitchFamily="18" charset="0"/>
                <a:cs typeface="Times New Roman" panose="02020603050405020304" pitchFamily="18" charset="0"/>
              </a:rPr>
              <a:t>population of individuals who can breed with each other </a:t>
            </a:r>
            <a:r>
              <a:rPr lang="en-AU" dirty="0">
                <a:latin typeface="Times New Roman" panose="02020603050405020304" pitchFamily="18" charset="0"/>
                <a:cs typeface="Times New Roman" panose="02020603050405020304" pitchFamily="18" charset="0"/>
              </a:rPr>
              <a:t>to produce </a:t>
            </a:r>
            <a:r>
              <a:rPr lang="en-AU" u="sng" dirty="0">
                <a:latin typeface="Times New Roman" panose="02020603050405020304" pitchFamily="18" charset="0"/>
                <a:cs typeface="Times New Roman" panose="02020603050405020304" pitchFamily="18" charset="0"/>
              </a:rPr>
              <a:t>viable (able to survive) fertile (able to produce offspring themselves) offspring. </a:t>
            </a:r>
          </a:p>
          <a:p>
            <a:pPr fontAlgn="base"/>
            <a:r>
              <a:rPr lang="en-AU" dirty="0">
                <a:latin typeface="Times New Roman" panose="02020603050405020304" pitchFamily="18" charset="0"/>
                <a:cs typeface="Times New Roman" panose="02020603050405020304" pitchFamily="18" charset="0"/>
              </a:rPr>
              <a:t>E.g. all cats are of one species, all dogs belong to one species. </a:t>
            </a:r>
            <a:endParaRPr lang="en-AU" dirty="0" smtClean="0">
              <a:latin typeface="Times New Roman" panose="02020603050405020304" pitchFamily="18" charset="0"/>
              <a:cs typeface="Times New Roman" panose="02020603050405020304" pitchFamily="18" charset="0"/>
            </a:endParaRPr>
          </a:p>
          <a:p>
            <a:pPr fontAlgn="base"/>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D</a:t>
            </a:r>
            <a:r>
              <a:rPr lang="en-AU" dirty="0" smtClean="0">
                <a:latin typeface="Times New Roman" panose="02020603050405020304" pitchFamily="18" charset="0"/>
                <a:cs typeface="Times New Roman" panose="02020603050405020304" pitchFamily="18" charset="0"/>
              </a:rPr>
              <a:t>ifferent </a:t>
            </a:r>
            <a:r>
              <a:rPr lang="en-AU" dirty="0">
                <a:latin typeface="Times New Roman" panose="02020603050405020304" pitchFamily="18" charset="0"/>
                <a:cs typeface="Times New Roman" panose="02020603050405020304" pitchFamily="18" charset="0"/>
              </a:rPr>
              <a:t>evolutionary processes such </a:t>
            </a:r>
            <a:r>
              <a:rPr lang="en-AU" dirty="0" smtClean="0">
                <a:latin typeface="Times New Roman" panose="02020603050405020304" pitchFamily="18" charset="0"/>
                <a:cs typeface="Times New Roman" panose="02020603050405020304" pitchFamily="18" charset="0"/>
              </a:rPr>
              <a:t>as </a:t>
            </a:r>
            <a:r>
              <a:rPr lang="en-AU" u="sng" dirty="0" smtClean="0">
                <a:latin typeface="Times New Roman" panose="02020603050405020304" pitchFamily="18" charset="0"/>
                <a:cs typeface="Times New Roman" panose="02020603050405020304" pitchFamily="18" charset="0"/>
              </a:rPr>
              <a:t>mutations</a:t>
            </a:r>
            <a:r>
              <a:rPr lang="en-AU" u="sng" dirty="0">
                <a:latin typeface="Times New Roman" panose="02020603050405020304" pitchFamily="18" charset="0"/>
                <a:cs typeface="Times New Roman" panose="02020603050405020304" pitchFamily="18" charset="0"/>
              </a:rPr>
              <a:t>, natural selection, genetic drift, and gene </a:t>
            </a:r>
            <a:r>
              <a:rPr lang="en-AU" u="sng" dirty="0" smtClean="0">
                <a:latin typeface="Times New Roman" panose="02020603050405020304" pitchFamily="18" charset="0"/>
                <a:cs typeface="Times New Roman" panose="02020603050405020304" pitchFamily="18" charset="0"/>
              </a:rPr>
              <a:t>flow influence</a:t>
            </a:r>
            <a:r>
              <a:rPr lang="en-AU" u="sng" dirty="0">
                <a:latin typeface="Times New Roman" panose="02020603050405020304" pitchFamily="18" charset="0"/>
                <a:cs typeface="Times New Roman" panose="02020603050405020304" pitchFamily="18" charset="0"/>
              </a:rPr>
              <a:t> </a:t>
            </a:r>
            <a:r>
              <a:rPr lang="en-AU" u="sng" dirty="0" smtClean="0">
                <a:latin typeface="Times New Roman" panose="02020603050405020304" pitchFamily="18" charset="0"/>
                <a:cs typeface="Times New Roman" panose="02020603050405020304" pitchFamily="18" charset="0"/>
              </a:rPr>
              <a:t>the </a:t>
            </a:r>
            <a:r>
              <a:rPr lang="en-AU" u="sng" dirty="0">
                <a:latin typeface="Times New Roman" panose="02020603050405020304" pitchFamily="18" charset="0"/>
                <a:cs typeface="Times New Roman" panose="02020603050405020304" pitchFamily="18" charset="0"/>
              </a:rPr>
              <a:t>frequency of alleles</a:t>
            </a:r>
            <a:r>
              <a:rPr lang="en-AU" dirty="0">
                <a:latin typeface="Times New Roman" panose="02020603050405020304" pitchFamily="18" charset="0"/>
                <a:cs typeface="Times New Roman" panose="02020603050405020304" pitchFamily="18" charset="0"/>
              </a:rPr>
              <a:t>, leading to changes in the genetic composition and </a:t>
            </a:r>
            <a:r>
              <a:rPr lang="en-AU" dirty="0" smtClean="0">
                <a:latin typeface="Times New Roman" panose="02020603050405020304" pitchFamily="18" charset="0"/>
                <a:cs typeface="Times New Roman" panose="02020603050405020304" pitchFamily="18" charset="0"/>
              </a:rPr>
              <a:t>genetic diversity </a:t>
            </a:r>
            <a:r>
              <a:rPr lang="en-AU" dirty="0">
                <a:latin typeface="Times New Roman" panose="02020603050405020304" pitchFamily="18" charset="0"/>
                <a:cs typeface="Times New Roman" panose="02020603050405020304" pitchFamily="18" charset="0"/>
              </a:rPr>
              <a:t>of a population. </a:t>
            </a:r>
            <a:r>
              <a:rPr lang="en-AU" u="sng" dirty="0">
                <a:latin typeface="Times New Roman" panose="02020603050405020304" pitchFamily="18" charset="0"/>
                <a:cs typeface="Times New Roman" panose="02020603050405020304" pitchFamily="18" charset="0"/>
              </a:rPr>
              <a:t>When genetic differences accumulate through these </a:t>
            </a:r>
            <a:r>
              <a:rPr lang="en-AU" u="sng" dirty="0" smtClean="0">
                <a:latin typeface="Times New Roman" panose="02020603050405020304" pitchFamily="18" charset="0"/>
                <a:cs typeface="Times New Roman" panose="02020603050405020304" pitchFamily="18" charset="0"/>
              </a:rPr>
              <a:t>processes, speciation </a:t>
            </a:r>
            <a:r>
              <a:rPr lang="en-AU" u="sng" dirty="0">
                <a:latin typeface="Times New Roman" panose="02020603050405020304" pitchFamily="18" charset="0"/>
                <a:cs typeface="Times New Roman" panose="02020603050405020304" pitchFamily="18" charset="0"/>
              </a:rPr>
              <a:t>can </a:t>
            </a:r>
            <a:r>
              <a:rPr lang="en-AU" u="sng" dirty="0" smtClean="0">
                <a:latin typeface="Times New Roman" panose="02020603050405020304" pitchFamily="18" charset="0"/>
                <a:cs typeface="Times New Roman" panose="02020603050405020304" pitchFamily="18" charset="0"/>
              </a:rPr>
              <a:t>occur.</a:t>
            </a:r>
            <a:endParaRPr lang="en-AU" u="sng" dirty="0">
              <a:latin typeface="Times New Roman" panose="02020603050405020304" pitchFamily="18" charset="0"/>
              <a:cs typeface="Times New Roman" panose="02020603050405020304" pitchFamily="18" charset="0"/>
            </a:endParaRPr>
          </a:p>
        </p:txBody>
      </p:sp>
      <p:sp>
        <p:nvSpPr>
          <p:cNvPr id="3" name="Rectangle 2"/>
          <p:cNvSpPr/>
          <p:nvPr/>
        </p:nvSpPr>
        <p:spPr>
          <a:xfrm>
            <a:off x="3837797" y="200179"/>
            <a:ext cx="1098378" cy="338554"/>
          </a:xfrm>
          <a:prstGeom prst="rect">
            <a:avLst/>
          </a:prstGeom>
        </p:spPr>
        <p:txBody>
          <a:bodyPr wrap="none">
            <a:spAutoFit/>
          </a:bodyPr>
          <a:lstStyle/>
          <a:p>
            <a:r>
              <a:rPr lang="en-AU" sz="1600" b="1" dirty="0">
                <a:solidFill>
                  <a:schemeClr val="tx1"/>
                </a:solidFill>
                <a:latin typeface="Times New Roman" panose="02020603050405020304" pitchFamily="18" charset="0"/>
                <a:cs typeface="Times New Roman" panose="02020603050405020304" pitchFamily="18" charset="0"/>
              </a:rPr>
              <a:t>Speciation</a:t>
            </a:r>
            <a:endParaRPr lang="en-AU" sz="1600" b="1" dirty="0"/>
          </a:p>
        </p:txBody>
      </p:sp>
      <p:pic>
        <p:nvPicPr>
          <p:cNvPr id="2050" name="Picture 2" descr="https://lh3.googleusercontent.com/Uh4JPTGUx0oII0M9xV6tjZCA2R5fU83kSzm5WHxmpJDNFDExC1Gc001AoGtVW-a0XLkjdpnwF_KmMBMSMIZkt9Vyd79V1pjx_bCvmALvzwK07raVl-Z7542P8YpdguS_qysiJ-WTX30DERoee2kSeYEFBRrh2iFupNGwq-TgSzKZEnlQWsmYnjSI2kyU9qyX5w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241" y="2513099"/>
            <a:ext cx="2257425" cy="20193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4175" y="2928850"/>
            <a:ext cx="4572000" cy="1477328"/>
          </a:xfrm>
          <a:prstGeom prst="rect">
            <a:avLst/>
          </a:prstGeom>
        </p:spPr>
        <p:txBody>
          <a:bodyPr>
            <a:spAutoFit/>
          </a:bodyPr>
          <a:lstStyle/>
          <a:p>
            <a:pPr fontAlgn="base">
              <a:spcBef>
                <a:spcPts val="600"/>
              </a:spcBef>
            </a:pPr>
            <a:r>
              <a:rPr lang="en-AU" b="1" dirty="0">
                <a:solidFill>
                  <a:schemeClr val="tx1"/>
                </a:solidFill>
                <a:latin typeface="Times New Roman" panose="02020603050405020304" pitchFamily="18" charset="0"/>
                <a:cs typeface="Times New Roman" panose="02020603050405020304" pitchFamily="18" charset="0"/>
              </a:rPr>
              <a:t>How to distinguish a species</a:t>
            </a:r>
            <a:endParaRPr lang="en-AU" b="1" dirty="0" smtClean="0">
              <a:solidFill>
                <a:schemeClr val="tx1"/>
              </a:solidFill>
              <a:latin typeface="Times New Roman" panose="02020603050405020304" pitchFamily="18" charset="0"/>
              <a:cs typeface="Times New Roman" panose="02020603050405020304" pitchFamily="18" charset="0"/>
            </a:endParaRPr>
          </a:p>
          <a:p>
            <a:pPr marL="285750" indent="-285750" fontAlgn="base">
              <a:spcBef>
                <a:spcPts val="600"/>
              </a:spcBef>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Amino </a:t>
            </a:r>
            <a:r>
              <a:rPr lang="en-AU" dirty="0">
                <a:solidFill>
                  <a:schemeClr val="tx1"/>
                </a:solidFill>
                <a:latin typeface="Times New Roman" panose="02020603050405020304" pitchFamily="18" charset="0"/>
                <a:cs typeface="Times New Roman" panose="02020603050405020304" pitchFamily="18" charset="0"/>
              </a:rPr>
              <a:t>acid sequence </a:t>
            </a:r>
            <a:endParaRPr lang="en-AU" dirty="0" smtClean="0">
              <a:solidFill>
                <a:schemeClr val="tx1"/>
              </a:solidFill>
              <a:latin typeface="Times New Roman" panose="02020603050405020304" pitchFamily="18" charset="0"/>
              <a:cs typeface="Times New Roman" panose="02020603050405020304" pitchFamily="18" charset="0"/>
            </a:endParaRPr>
          </a:p>
          <a:p>
            <a:pPr marL="285750" indent="-285750" fontAlgn="base">
              <a:spcBef>
                <a:spcPts val="600"/>
              </a:spcBef>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DNA </a:t>
            </a:r>
            <a:r>
              <a:rPr lang="en-AU" dirty="0">
                <a:solidFill>
                  <a:schemeClr val="tx1"/>
                </a:solidFill>
                <a:latin typeface="Times New Roman" panose="02020603050405020304" pitchFamily="18" charset="0"/>
                <a:cs typeface="Times New Roman" panose="02020603050405020304" pitchFamily="18" charset="0"/>
              </a:rPr>
              <a:t>sequence </a:t>
            </a:r>
            <a:endParaRPr lang="en-AU" dirty="0" smtClean="0">
              <a:solidFill>
                <a:schemeClr val="tx1"/>
              </a:solidFill>
              <a:latin typeface="Times New Roman" panose="02020603050405020304" pitchFamily="18" charset="0"/>
              <a:cs typeface="Times New Roman" panose="02020603050405020304" pitchFamily="18" charset="0"/>
            </a:endParaRPr>
          </a:p>
          <a:p>
            <a:pPr marL="285750" indent="-285750" fontAlgn="base">
              <a:spcBef>
                <a:spcPts val="600"/>
              </a:spcBef>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Structural features</a:t>
            </a:r>
          </a:p>
          <a:p>
            <a:pPr marL="285750" indent="-285750" fontAlgn="base">
              <a:spcBef>
                <a:spcPts val="600"/>
              </a:spcBef>
              <a:buFont typeface="Arial" panose="020B0604020202020204" pitchFamily="34" charset="0"/>
              <a:buChar char="•"/>
            </a:pPr>
            <a:r>
              <a:rPr lang="en-AU" dirty="0" smtClean="0">
                <a:solidFill>
                  <a:schemeClr val="tx1"/>
                </a:solidFill>
                <a:latin typeface="Times New Roman" panose="02020603050405020304" pitchFamily="18" charset="0"/>
                <a:cs typeface="Times New Roman" panose="02020603050405020304" pitchFamily="18" charset="0"/>
              </a:rPr>
              <a:t>Whether </a:t>
            </a:r>
            <a:r>
              <a:rPr lang="en-AU" dirty="0">
                <a:solidFill>
                  <a:schemeClr val="tx1"/>
                </a:solidFill>
                <a:latin typeface="Times New Roman" panose="02020603050405020304" pitchFamily="18" charset="0"/>
                <a:cs typeface="Times New Roman" panose="02020603050405020304" pitchFamily="18" charset="0"/>
              </a:rPr>
              <a:t>they can produce fertile offspring</a:t>
            </a:r>
          </a:p>
        </p:txBody>
      </p:sp>
    </p:spTree>
    <p:extLst>
      <p:ext uri="{BB962C8B-B14F-4D97-AF65-F5344CB8AC3E}">
        <p14:creationId xmlns:p14="http://schemas.microsoft.com/office/powerpoint/2010/main" val="48276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240" y="208714"/>
            <a:ext cx="8634249" cy="1015663"/>
          </a:xfrm>
          <a:prstGeom prst="rect">
            <a:avLst/>
          </a:prstGeom>
        </p:spPr>
        <p:txBody>
          <a:bodyPr wrap="square">
            <a:spAutoFit/>
          </a:bodyPr>
          <a:lstStyle/>
          <a:p>
            <a:pPr algn="ctr"/>
            <a:r>
              <a:rPr lang="en-AU" sz="1800" b="1" dirty="0" smtClean="0">
                <a:latin typeface="Times New Roman" panose="02020603050405020304" pitchFamily="18" charset="0"/>
                <a:cs typeface="Times New Roman" panose="02020603050405020304" pitchFamily="18" charset="0"/>
              </a:rPr>
              <a:t>Subspecies</a:t>
            </a:r>
          </a:p>
          <a:p>
            <a:r>
              <a:rPr lang="en-AU" dirty="0" smtClean="0">
                <a:latin typeface="Times New Roman" panose="02020603050405020304" pitchFamily="18" charset="0"/>
                <a:cs typeface="Times New Roman" panose="02020603050405020304" pitchFamily="18" charset="0"/>
              </a:rPr>
              <a:t>It </a:t>
            </a:r>
            <a:r>
              <a:rPr lang="en-AU" dirty="0">
                <a:latin typeface="Times New Roman" panose="02020603050405020304" pitchFamily="18" charset="0"/>
                <a:cs typeface="Times New Roman" panose="02020603050405020304" pitchFamily="18" charset="0"/>
              </a:rPr>
              <a:t>is important to remember that </a:t>
            </a:r>
            <a:r>
              <a:rPr lang="en-AU" u="sng" dirty="0">
                <a:latin typeface="Times New Roman" panose="02020603050405020304" pitchFamily="18" charset="0"/>
                <a:cs typeface="Times New Roman" panose="02020603050405020304" pitchFamily="18" charset="0"/>
              </a:rPr>
              <a:t>speciation is a slow and gradual process</a:t>
            </a:r>
            <a:r>
              <a:rPr lang="en-AU" dirty="0">
                <a:latin typeface="Times New Roman" panose="02020603050405020304" pitchFamily="18" charset="0"/>
                <a:cs typeface="Times New Roman" panose="02020603050405020304" pitchFamily="18" charset="0"/>
              </a:rPr>
              <a:t>. </a:t>
            </a:r>
            <a:r>
              <a:rPr lang="en-AU" b="1" u="sng" dirty="0" smtClean="0">
                <a:latin typeface="Times New Roman" panose="02020603050405020304" pitchFamily="18" charset="0"/>
                <a:cs typeface="Times New Roman" panose="02020603050405020304" pitchFamily="18" charset="0"/>
              </a:rPr>
              <a:t>Subspecies,</a:t>
            </a:r>
            <a:r>
              <a:rPr lang="en-AU" dirty="0" smtClean="0">
                <a:latin typeface="Times New Roman" panose="02020603050405020304" pitchFamily="18" charset="0"/>
                <a:cs typeface="Times New Roman" panose="02020603050405020304" pitchFamily="18" charset="0"/>
              </a:rPr>
              <a:t> which </a:t>
            </a:r>
            <a:r>
              <a:rPr lang="en-AU" dirty="0">
                <a:latin typeface="Times New Roman" panose="02020603050405020304" pitchFamily="18" charset="0"/>
                <a:cs typeface="Times New Roman" panose="02020603050405020304" pitchFamily="18" charset="0"/>
              </a:rPr>
              <a:t>include </a:t>
            </a:r>
            <a:r>
              <a:rPr lang="en-AU" u="sng" dirty="0">
                <a:latin typeface="Times New Roman" panose="02020603050405020304" pitchFamily="18" charset="0"/>
                <a:cs typeface="Times New Roman" panose="02020603050405020304" pitchFamily="18" charset="0"/>
              </a:rPr>
              <a:t>individuals phenotypically different from their original population,</a:t>
            </a:r>
            <a:r>
              <a:rPr lang="en-AU" dirty="0">
                <a:latin typeface="Times New Roman" panose="02020603050405020304" pitchFamily="18" charset="0"/>
                <a:cs typeface="Times New Roman" panose="02020603050405020304" pitchFamily="18" charset="0"/>
              </a:rPr>
              <a:t> </a:t>
            </a:r>
            <a:r>
              <a:rPr lang="en-AU" dirty="0" smtClean="0">
                <a:latin typeface="Times New Roman" panose="02020603050405020304" pitchFamily="18" charset="0"/>
                <a:cs typeface="Times New Roman" panose="02020603050405020304" pitchFamily="18" charset="0"/>
              </a:rPr>
              <a:t>can often </a:t>
            </a:r>
            <a:r>
              <a:rPr lang="en-AU" dirty="0">
                <a:latin typeface="Times New Roman" panose="02020603050405020304" pitchFamily="18" charset="0"/>
                <a:cs typeface="Times New Roman" panose="02020603050405020304" pitchFamily="18" charset="0"/>
              </a:rPr>
              <a:t>arise. While these </a:t>
            </a:r>
            <a:r>
              <a:rPr lang="en-AU" u="sng" dirty="0">
                <a:latin typeface="Times New Roman" panose="02020603050405020304" pitchFamily="18" charset="0"/>
                <a:cs typeface="Times New Roman" panose="02020603050405020304" pitchFamily="18" charset="0"/>
              </a:rPr>
              <a:t>subspecies are </a:t>
            </a:r>
            <a:r>
              <a:rPr lang="en-AU" u="sng" dirty="0" smtClean="0">
                <a:latin typeface="Times New Roman" panose="02020603050405020304" pitchFamily="18" charset="0"/>
                <a:cs typeface="Times New Roman" panose="02020603050405020304" pitchFamily="18" charset="0"/>
              </a:rPr>
              <a:t>phenotypically different </a:t>
            </a:r>
            <a:r>
              <a:rPr lang="en-AU" u="sng" dirty="0">
                <a:latin typeface="Times New Roman" panose="02020603050405020304" pitchFamily="18" charset="0"/>
                <a:cs typeface="Times New Roman" panose="02020603050405020304" pitchFamily="18" charset="0"/>
              </a:rPr>
              <a:t>from each other, </a:t>
            </a:r>
            <a:r>
              <a:rPr lang="en-AU" u="sng" dirty="0" smtClean="0">
                <a:latin typeface="Times New Roman" panose="02020603050405020304" pitchFamily="18" charset="0"/>
                <a:cs typeface="Times New Roman" panose="02020603050405020304" pitchFamily="18" charset="0"/>
              </a:rPr>
              <a:t>they are </a:t>
            </a:r>
            <a:r>
              <a:rPr lang="en-AU" u="sng" dirty="0">
                <a:latin typeface="Times New Roman" panose="02020603050405020304" pitchFamily="18" charset="0"/>
                <a:cs typeface="Times New Roman" panose="02020603050405020304" pitchFamily="18" charset="0"/>
              </a:rPr>
              <a:t>still capable of interbreeding to produce viable and fertile </a:t>
            </a:r>
            <a:r>
              <a:rPr lang="en-AU" u="sng" dirty="0" smtClean="0">
                <a:latin typeface="Times New Roman" panose="02020603050405020304" pitchFamily="18" charset="0"/>
                <a:cs typeface="Times New Roman" panose="02020603050405020304" pitchFamily="18" charset="0"/>
              </a:rPr>
              <a:t>offspring.</a:t>
            </a:r>
            <a:endParaRPr lang="en-AU"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8754" t="28199" r="43223" b="21801"/>
          <a:stretch/>
        </p:blipFill>
        <p:spPr>
          <a:xfrm>
            <a:off x="1642364" y="1442551"/>
            <a:ext cx="5956615" cy="3486799"/>
          </a:xfrm>
          <a:prstGeom prst="rect">
            <a:avLst/>
          </a:prstGeom>
        </p:spPr>
      </p:pic>
    </p:spTree>
    <p:extLst>
      <p:ext uri="{BB962C8B-B14F-4D97-AF65-F5344CB8AC3E}">
        <p14:creationId xmlns:p14="http://schemas.microsoft.com/office/powerpoint/2010/main" val="2733063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2440" y="158138"/>
            <a:ext cx="2307042" cy="369332"/>
          </a:xfrm>
          <a:prstGeom prst="rect">
            <a:avLst/>
          </a:prstGeom>
        </p:spPr>
        <p:txBody>
          <a:bodyPr wrap="none">
            <a:spAutoFit/>
          </a:bodyPr>
          <a:lstStyle/>
          <a:p>
            <a:r>
              <a:rPr lang="en-AU" sz="1800" b="1" dirty="0">
                <a:latin typeface="Times New Roman" panose="02020603050405020304" pitchFamily="18" charset="0"/>
                <a:cs typeface="Times New Roman" panose="02020603050405020304" pitchFamily="18" charset="0"/>
              </a:rPr>
              <a:t>Isolating mechanisms</a:t>
            </a:r>
          </a:p>
        </p:txBody>
      </p:sp>
      <p:sp>
        <p:nvSpPr>
          <p:cNvPr id="3" name="Rectangle 2"/>
          <p:cNvSpPr/>
          <p:nvPr/>
        </p:nvSpPr>
        <p:spPr>
          <a:xfrm>
            <a:off x="299545" y="633326"/>
            <a:ext cx="8382000" cy="338554"/>
          </a:xfrm>
          <a:prstGeom prst="rect">
            <a:avLst/>
          </a:prstGeom>
        </p:spPr>
        <p:txBody>
          <a:bodyPr wrap="square">
            <a:spAutoFit/>
          </a:bodyPr>
          <a:lstStyle/>
          <a:p>
            <a:r>
              <a:rPr lang="en-AU" sz="1600" dirty="0">
                <a:latin typeface="Times New Roman" panose="02020603050405020304" pitchFamily="18" charset="0"/>
                <a:cs typeface="Times New Roman" panose="02020603050405020304" pitchFamily="18" charset="0"/>
              </a:rPr>
              <a:t>The mechanisms which prevent species from interbreeding to produce fertile and </a:t>
            </a:r>
            <a:r>
              <a:rPr lang="en-AU" sz="1600" dirty="0" smtClean="0">
                <a:latin typeface="Times New Roman" panose="02020603050405020304" pitchFamily="18" charset="0"/>
                <a:cs typeface="Times New Roman" panose="02020603050405020304" pitchFamily="18" charset="0"/>
              </a:rPr>
              <a:t>viable offspring</a:t>
            </a:r>
            <a:endParaRPr lang="en-AU" sz="1600" dirty="0">
              <a:latin typeface="Times New Roman" panose="02020603050405020304" pitchFamily="18" charset="0"/>
              <a:cs typeface="Times New Roman" panose="02020603050405020304" pitchFamily="18" charset="0"/>
            </a:endParaRPr>
          </a:p>
        </p:txBody>
      </p:sp>
      <p:sp>
        <p:nvSpPr>
          <p:cNvPr id="5" name="Rectangle 4"/>
          <p:cNvSpPr/>
          <p:nvPr/>
        </p:nvSpPr>
        <p:spPr>
          <a:xfrm>
            <a:off x="110359" y="1398130"/>
            <a:ext cx="1487214" cy="2677656"/>
          </a:xfrm>
          <a:prstGeom prst="rect">
            <a:avLst/>
          </a:prstGeom>
        </p:spPr>
        <p:txBody>
          <a:bodyPr wrap="square">
            <a:spAutoFit/>
          </a:bodyPr>
          <a:lstStyle/>
          <a:p>
            <a:r>
              <a:rPr lang="en-AU" b="1" dirty="0" smtClean="0">
                <a:latin typeface="Times New Roman" panose="02020603050405020304" pitchFamily="18" charset="0"/>
                <a:cs typeface="Times New Roman" panose="02020603050405020304" pitchFamily="18" charset="0"/>
              </a:rPr>
              <a:t>Note: </a:t>
            </a:r>
            <a:r>
              <a:rPr lang="en-AU" dirty="0" smtClean="0">
                <a:latin typeface="Times New Roman" panose="02020603050405020304" pitchFamily="18" charset="0"/>
                <a:cs typeface="Times New Roman" panose="02020603050405020304" pitchFamily="18" charset="0"/>
              </a:rPr>
              <a:t>While </a:t>
            </a:r>
            <a:r>
              <a:rPr lang="en-AU" dirty="0">
                <a:latin typeface="Times New Roman" panose="02020603050405020304" pitchFamily="18" charset="0"/>
                <a:cs typeface="Times New Roman" panose="02020603050405020304" pitchFamily="18" charset="0"/>
              </a:rPr>
              <a:t>these isolating</a:t>
            </a:r>
          </a:p>
          <a:p>
            <a:r>
              <a:rPr lang="en-AU" dirty="0">
                <a:latin typeface="Times New Roman" panose="02020603050405020304" pitchFamily="18" charset="0"/>
                <a:cs typeface="Times New Roman" panose="02020603050405020304" pitchFamily="18" charset="0"/>
              </a:rPr>
              <a:t>mechanisms are unlikely to be assessed by the VCAA, they will help your understanding</a:t>
            </a:r>
          </a:p>
          <a:p>
            <a:r>
              <a:rPr lang="en-AU" dirty="0">
                <a:latin typeface="Times New Roman" panose="02020603050405020304" pitchFamily="18" charset="0"/>
                <a:cs typeface="Times New Roman" panose="02020603050405020304" pitchFamily="18" charset="0"/>
              </a:rPr>
              <a:t>of what prevents viable and fertile offspring from </a:t>
            </a:r>
            <a:r>
              <a:rPr lang="en-AU" dirty="0" smtClean="0">
                <a:latin typeface="Times New Roman" panose="02020603050405020304" pitchFamily="18" charset="0"/>
                <a:cs typeface="Times New Roman" panose="02020603050405020304" pitchFamily="18" charset="0"/>
              </a:rPr>
              <a:t>forming.</a:t>
            </a:r>
            <a:endParaRPr lang="en-AU"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16869" t="24932" r="36697" b="10485"/>
          <a:stretch/>
        </p:blipFill>
        <p:spPr>
          <a:xfrm>
            <a:off x="3321269" y="971880"/>
            <a:ext cx="5180097" cy="4050742"/>
          </a:xfrm>
          <a:prstGeom prst="rect">
            <a:avLst/>
          </a:prstGeom>
        </p:spPr>
      </p:pic>
    </p:spTree>
    <p:extLst>
      <p:ext uri="{BB962C8B-B14F-4D97-AF65-F5344CB8AC3E}">
        <p14:creationId xmlns:p14="http://schemas.microsoft.com/office/powerpoint/2010/main" val="1189144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ntent2.learnon.com.au/secure/ebooks/97807303/9780730371281/images/lightwindow/c08f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114" y="123498"/>
            <a:ext cx="3443386" cy="5020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8143" y="1104069"/>
            <a:ext cx="2388795" cy="307777"/>
          </a:xfrm>
          <a:prstGeom prst="rect">
            <a:avLst/>
          </a:prstGeom>
        </p:spPr>
        <p:txBody>
          <a:bodyPr wrap="none">
            <a:spAutoFit/>
          </a:bodyPr>
          <a:lstStyle/>
          <a:p>
            <a:r>
              <a:rPr lang="en-AU" b="1" dirty="0" smtClean="0">
                <a:latin typeface="Open Sans"/>
              </a:rPr>
              <a:t>The </a:t>
            </a:r>
            <a:r>
              <a:rPr lang="en-AU" b="1" dirty="0">
                <a:latin typeface="Open Sans"/>
              </a:rPr>
              <a:t>process of speciation</a:t>
            </a:r>
            <a:endParaRPr lang="en-AU" b="1" dirty="0"/>
          </a:p>
        </p:txBody>
      </p:sp>
    </p:spTree>
    <p:extLst>
      <p:ext uri="{BB962C8B-B14F-4D97-AF65-F5344CB8AC3E}">
        <p14:creationId xmlns:p14="http://schemas.microsoft.com/office/powerpoint/2010/main" val="3903894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095" y="263279"/>
            <a:ext cx="2139983" cy="2800767"/>
          </a:xfrm>
          <a:prstGeom prst="rect">
            <a:avLst/>
          </a:prstGeom>
        </p:spPr>
        <p:txBody>
          <a:bodyPr wrap="square">
            <a:spAutoFit/>
          </a:bodyPr>
          <a:lstStyle/>
          <a:p>
            <a:r>
              <a:rPr lang="en-AU" sz="1600" b="1" dirty="0" smtClean="0">
                <a:latin typeface="Times New Roman" panose="02020603050405020304" pitchFamily="18" charset="0"/>
                <a:cs typeface="Times New Roman" panose="02020603050405020304" pitchFamily="18" charset="0"/>
              </a:rPr>
              <a:t>Types of Speciation</a:t>
            </a:r>
          </a:p>
          <a:p>
            <a:r>
              <a:rPr lang="en-AU" sz="1600" dirty="0" smtClean="0">
                <a:latin typeface="Times New Roman" panose="02020603050405020304" pitchFamily="18" charset="0"/>
                <a:cs typeface="Times New Roman" panose="02020603050405020304" pitchFamily="18" charset="0"/>
              </a:rPr>
              <a:t>Speciation </a:t>
            </a:r>
            <a:r>
              <a:rPr lang="en-AU" sz="1600" dirty="0">
                <a:latin typeface="Times New Roman" panose="02020603050405020304" pitchFamily="18" charset="0"/>
                <a:cs typeface="Times New Roman" panose="02020603050405020304" pitchFamily="18" charset="0"/>
              </a:rPr>
              <a:t>can be categorised as:</a:t>
            </a:r>
          </a:p>
          <a:p>
            <a:pPr marL="285750" indent="-285750" fontAlgn="base">
              <a:buFont typeface="Arial" panose="020B0604020202020204" pitchFamily="34" charset="0"/>
              <a:buChar char="•"/>
            </a:pPr>
            <a:r>
              <a:rPr lang="en-AU" sz="1600" dirty="0" smtClean="0">
                <a:latin typeface="Times New Roman" panose="02020603050405020304" pitchFamily="18" charset="0"/>
                <a:cs typeface="Times New Roman" panose="02020603050405020304" pitchFamily="18" charset="0"/>
              </a:rPr>
              <a:t>Allopatric </a:t>
            </a:r>
            <a:r>
              <a:rPr lang="en-AU" sz="1600" dirty="0">
                <a:latin typeface="Times New Roman" panose="02020603050405020304" pitchFamily="18" charset="0"/>
                <a:cs typeface="Times New Roman" panose="02020603050405020304" pitchFamily="18" charset="0"/>
              </a:rPr>
              <a:t>Speciation (requires geographical </a:t>
            </a:r>
            <a:r>
              <a:rPr lang="en-AU" sz="1600" dirty="0" smtClean="0">
                <a:latin typeface="Times New Roman" panose="02020603050405020304" pitchFamily="18" charset="0"/>
                <a:cs typeface="Times New Roman" panose="02020603050405020304" pitchFamily="18" charset="0"/>
              </a:rPr>
              <a:t>barrier)</a:t>
            </a:r>
            <a:endParaRPr lang="en-AU" sz="1600" dirty="0" smtClean="0">
              <a:solidFill>
                <a:srgbClr val="FFFFFF"/>
              </a:solidFill>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AU" sz="1600" dirty="0" smtClean="0">
                <a:latin typeface="Times New Roman" panose="02020603050405020304" pitchFamily="18" charset="0"/>
                <a:cs typeface="Times New Roman" panose="02020603050405020304" pitchFamily="18" charset="0"/>
              </a:rPr>
              <a:t>Sympatric </a:t>
            </a:r>
            <a:r>
              <a:rPr lang="en-AU" sz="1600" dirty="0">
                <a:latin typeface="Times New Roman" panose="02020603050405020304" pitchFamily="18" charset="0"/>
                <a:cs typeface="Times New Roman" panose="02020603050405020304" pitchFamily="18" charset="0"/>
              </a:rPr>
              <a:t>speciation (occurs within same geographic area)</a:t>
            </a:r>
            <a:endParaRPr lang="en-AU" sz="1600" dirty="0">
              <a:solidFill>
                <a:srgbClr val="FFFF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23980" t="18713" r="30590" b="11198"/>
          <a:stretch/>
        </p:blipFill>
        <p:spPr>
          <a:xfrm>
            <a:off x="2933512" y="0"/>
            <a:ext cx="5910943" cy="5127172"/>
          </a:xfrm>
          <a:prstGeom prst="rect">
            <a:avLst/>
          </a:prstGeom>
        </p:spPr>
      </p:pic>
    </p:spTree>
    <p:extLst>
      <p:ext uri="{BB962C8B-B14F-4D97-AF65-F5344CB8AC3E}">
        <p14:creationId xmlns:p14="http://schemas.microsoft.com/office/powerpoint/2010/main" val="943318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5108" y="200180"/>
            <a:ext cx="2007281" cy="338554"/>
          </a:xfrm>
          <a:prstGeom prst="rect">
            <a:avLst/>
          </a:prstGeom>
        </p:spPr>
        <p:txBody>
          <a:bodyPr wrap="none">
            <a:spAutoFit/>
          </a:bodyPr>
          <a:lstStyle/>
          <a:p>
            <a:r>
              <a:rPr lang="en-AU" sz="1600" b="1" dirty="0">
                <a:latin typeface="Times New Roman" panose="02020603050405020304" pitchFamily="18" charset="0"/>
                <a:cs typeface="Times New Roman" panose="02020603050405020304" pitchFamily="18" charset="0"/>
              </a:rPr>
              <a:t>Allopatric speciation</a:t>
            </a:r>
            <a:endParaRPr lang="en-AU"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105103" y="467570"/>
            <a:ext cx="8818180" cy="584775"/>
          </a:xfrm>
          <a:prstGeom prst="rect">
            <a:avLst/>
          </a:prstGeom>
        </p:spPr>
        <p:txBody>
          <a:bodyPr wrap="square">
            <a:spAutoFit/>
          </a:bodyPr>
          <a:lstStyle/>
          <a:p>
            <a:r>
              <a:rPr lang="en-AU" sz="1600" dirty="0" smtClean="0">
                <a:latin typeface="Times New Roman" panose="02020603050405020304" pitchFamily="18" charset="0"/>
                <a:cs typeface="Times New Roman" panose="02020603050405020304" pitchFamily="18" charset="0"/>
              </a:rPr>
              <a:t>The </a:t>
            </a:r>
            <a:r>
              <a:rPr lang="en-AU" sz="1600" u="sng" dirty="0" smtClean="0">
                <a:latin typeface="Times New Roman" panose="02020603050405020304" pitchFamily="18" charset="0"/>
                <a:cs typeface="Times New Roman" panose="02020603050405020304" pitchFamily="18" charset="0"/>
              </a:rPr>
              <a:t>geographic </a:t>
            </a:r>
            <a:r>
              <a:rPr lang="en-AU" sz="1600" u="sng" dirty="0">
                <a:latin typeface="Times New Roman" panose="02020603050405020304" pitchFamily="18" charset="0"/>
                <a:cs typeface="Times New Roman" panose="02020603050405020304" pitchFamily="18" charset="0"/>
              </a:rPr>
              <a:t>separation of </a:t>
            </a:r>
            <a:r>
              <a:rPr lang="en-AU" sz="1600" u="sng" dirty="0" smtClean="0">
                <a:latin typeface="Times New Roman" panose="02020603050405020304" pitchFamily="18" charset="0"/>
                <a:cs typeface="Times New Roman" panose="02020603050405020304" pitchFamily="18" charset="0"/>
              </a:rPr>
              <a:t>a population </a:t>
            </a:r>
            <a:r>
              <a:rPr lang="en-AU" sz="1600" u="sng" dirty="0">
                <a:latin typeface="Times New Roman" panose="02020603050405020304" pitchFamily="18" charset="0"/>
                <a:cs typeface="Times New Roman" panose="02020603050405020304" pitchFamily="18" charset="0"/>
              </a:rPr>
              <a:t>from a </a:t>
            </a:r>
            <a:r>
              <a:rPr lang="en-AU" sz="1600" u="sng" dirty="0" smtClean="0">
                <a:latin typeface="Times New Roman" panose="02020603050405020304" pitchFamily="18" charset="0"/>
                <a:cs typeface="Times New Roman" panose="02020603050405020304" pitchFamily="18" charset="0"/>
              </a:rPr>
              <a:t>parent population </a:t>
            </a:r>
            <a:r>
              <a:rPr lang="en-AU" sz="1600" u="sng" dirty="0">
                <a:latin typeface="Times New Roman" panose="02020603050405020304" pitchFamily="18" charset="0"/>
                <a:cs typeface="Times New Roman" panose="02020603050405020304" pitchFamily="18" charset="0"/>
              </a:rPr>
              <a:t>resulting in </a:t>
            </a:r>
            <a:r>
              <a:rPr lang="en-AU" sz="1600" u="sng" dirty="0" smtClean="0">
                <a:latin typeface="Times New Roman" panose="02020603050405020304" pitchFamily="18" charset="0"/>
                <a:cs typeface="Times New Roman" panose="02020603050405020304" pitchFamily="18" charset="0"/>
              </a:rPr>
              <a:t>the formation </a:t>
            </a:r>
            <a:r>
              <a:rPr lang="en-AU" sz="1600" u="sng" dirty="0">
                <a:latin typeface="Times New Roman" panose="02020603050405020304" pitchFamily="18" charset="0"/>
                <a:cs typeface="Times New Roman" panose="02020603050405020304" pitchFamily="18" charset="0"/>
              </a:rPr>
              <a:t>of a </a:t>
            </a:r>
            <a:r>
              <a:rPr lang="en-AU" sz="1600" u="sng" dirty="0" smtClean="0">
                <a:latin typeface="Times New Roman" panose="02020603050405020304" pitchFamily="18" charset="0"/>
                <a:cs typeface="Times New Roman" panose="02020603050405020304" pitchFamily="18" charset="0"/>
              </a:rPr>
              <a:t>new species.</a:t>
            </a:r>
            <a:endParaRPr lang="en-AU" sz="1600" u="sng" dirty="0">
              <a:latin typeface="Times New Roman" panose="02020603050405020304" pitchFamily="18" charset="0"/>
              <a:cs typeface="Times New Roman" panose="02020603050405020304" pitchFamily="18" charset="0"/>
            </a:endParaRPr>
          </a:p>
        </p:txBody>
      </p:sp>
      <p:sp>
        <p:nvSpPr>
          <p:cNvPr id="4" name="Rectangle 3"/>
          <p:cNvSpPr/>
          <p:nvPr/>
        </p:nvSpPr>
        <p:spPr>
          <a:xfrm>
            <a:off x="105103" y="1199490"/>
            <a:ext cx="4572000" cy="1672253"/>
          </a:xfrm>
          <a:prstGeom prst="rect">
            <a:avLst/>
          </a:prstGeom>
        </p:spPr>
        <p:txBody>
          <a:bodyPr>
            <a:spAutoFit/>
          </a:bodyPr>
          <a:lstStyle/>
          <a:p>
            <a:pPr>
              <a:spcBef>
                <a:spcPts val="800"/>
              </a:spcBef>
            </a:pPr>
            <a:r>
              <a:rPr lang="en-AU" sz="1600" u="sng" dirty="0" smtClean="0">
                <a:solidFill>
                  <a:schemeClr val="tx1"/>
                </a:solidFill>
                <a:latin typeface="Times New Roman" panose="02020603050405020304" pitchFamily="18" charset="0"/>
                <a:cs typeface="Times New Roman" panose="02020603050405020304" pitchFamily="18" charset="0"/>
              </a:rPr>
              <a:t>Allopatric</a:t>
            </a:r>
            <a:r>
              <a:rPr lang="en-AU" sz="1600" dirty="0" smtClean="0">
                <a:solidFill>
                  <a:schemeClr val="tx1"/>
                </a:solidFill>
                <a:latin typeface="Times New Roman" panose="02020603050405020304" pitchFamily="18" charset="0"/>
                <a:cs typeface="Times New Roman" panose="02020603050405020304" pitchFamily="18" charset="0"/>
              </a:rPr>
              <a:t> </a:t>
            </a:r>
            <a:r>
              <a:rPr lang="en-AU" sz="1600" dirty="0">
                <a:solidFill>
                  <a:schemeClr val="tx1"/>
                </a:solidFill>
                <a:latin typeface="Times New Roman" panose="02020603050405020304" pitchFamily="18" charset="0"/>
                <a:cs typeface="Times New Roman" panose="02020603050405020304" pitchFamily="18" charset="0"/>
              </a:rPr>
              <a:t>= ‘</a:t>
            </a:r>
            <a:r>
              <a:rPr lang="en-AU" sz="1600" u="sng" dirty="0">
                <a:solidFill>
                  <a:schemeClr val="tx1"/>
                </a:solidFill>
                <a:latin typeface="Times New Roman" panose="02020603050405020304" pitchFamily="18" charset="0"/>
                <a:cs typeface="Times New Roman" panose="02020603050405020304" pitchFamily="18" charset="0"/>
              </a:rPr>
              <a:t>different</a:t>
            </a:r>
            <a:r>
              <a:rPr lang="en-AU" sz="1600" dirty="0">
                <a:solidFill>
                  <a:schemeClr val="tx1"/>
                </a:solidFill>
                <a:latin typeface="Times New Roman" panose="02020603050405020304" pitchFamily="18" charset="0"/>
                <a:cs typeface="Times New Roman" panose="02020603050405020304" pitchFamily="18" charset="0"/>
              </a:rPr>
              <a:t> homeland’</a:t>
            </a:r>
          </a:p>
          <a:p>
            <a:pPr>
              <a:spcBef>
                <a:spcPts val="800"/>
              </a:spcBef>
            </a:pPr>
            <a:r>
              <a:rPr lang="en-AU" sz="1600" u="sng" dirty="0">
                <a:solidFill>
                  <a:schemeClr val="tx1"/>
                </a:solidFill>
                <a:latin typeface="Times New Roman" panose="02020603050405020304" pitchFamily="18" charset="0"/>
                <a:cs typeface="Times New Roman" panose="02020603050405020304" pitchFamily="18" charset="0"/>
              </a:rPr>
              <a:t>This may occur by habitat fragmentation </a:t>
            </a:r>
            <a:r>
              <a:rPr lang="en-AU" sz="1600" u="sng" dirty="0" smtClean="0">
                <a:solidFill>
                  <a:schemeClr val="tx1"/>
                </a:solidFill>
                <a:latin typeface="Times New Roman" panose="02020603050405020304" pitchFamily="18" charset="0"/>
                <a:cs typeface="Times New Roman" panose="02020603050405020304" pitchFamily="18" charset="0"/>
              </a:rPr>
              <a:t>:</a:t>
            </a:r>
            <a:endParaRPr lang="en-AU"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1600" dirty="0" smtClean="0">
                <a:solidFill>
                  <a:schemeClr val="tx1"/>
                </a:solidFill>
                <a:latin typeface="Times New Roman" panose="02020603050405020304" pitchFamily="18" charset="0"/>
                <a:cs typeface="Times New Roman" panose="02020603050405020304" pitchFamily="18" charset="0"/>
              </a:rPr>
              <a:t>fast </a:t>
            </a:r>
            <a:r>
              <a:rPr lang="en-AU" sz="1600" dirty="0">
                <a:solidFill>
                  <a:schemeClr val="tx1"/>
                </a:solidFill>
                <a:latin typeface="Times New Roman" panose="02020603050405020304" pitchFamily="18" charset="0"/>
                <a:cs typeface="Times New Roman" panose="02020603050405020304" pitchFamily="18" charset="0"/>
              </a:rPr>
              <a:t>acting – clearing or </a:t>
            </a:r>
            <a:r>
              <a:rPr lang="en-AU" sz="1600" dirty="0" smtClean="0">
                <a:solidFill>
                  <a:schemeClr val="tx1"/>
                </a:solidFill>
                <a:latin typeface="Times New Roman" panose="02020603050405020304" pitchFamily="18" charset="0"/>
                <a:cs typeface="Times New Roman" panose="02020603050405020304" pitchFamily="18" charset="0"/>
              </a:rPr>
              <a:t>construction</a:t>
            </a:r>
          </a:p>
          <a:p>
            <a:pPr marL="285750" indent="-285750">
              <a:buFont typeface="Arial" panose="020B0604020202020204" pitchFamily="34" charset="0"/>
              <a:buChar char="•"/>
            </a:pPr>
            <a:r>
              <a:rPr lang="en-AU" sz="1600" dirty="0" smtClean="0">
                <a:solidFill>
                  <a:schemeClr val="tx1"/>
                </a:solidFill>
                <a:latin typeface="Times New Roman" panose="02020603050405020304" pitchFamily="18" charset="0"/>
                <a:cs typeface="Times New Roman" panose="02020603050405020304" pitchFamily="18" charset="0"/>
              </a:rPr>
              <a:t>slow </a:t>
            </a:r>
            <a:r>
              <a:rPr lang="en-AU" sz="1600" dirty="0">
                <a:solidFill>
                  <a:schemeClr val="tx1"/>
                </a:solidFill>
                <a:latin typeface="Times New Roman" panose="02020603050405020304" pitchFamily="18" charset="0"/>
                <a:cs typeface="Times New Roman" panose="02020603050405020304" pitchFamily="18" charset="0"/>
              </a:rPr>
              <a:t>acting – river changing </a:t>
            </a:r>
            <a:r>
              <a:rPr lang="en-AU" sz="1600" dirty="0" smtClean="0">
                <a:solidFill>
                  <a:schemeClr val="tx1"/>
                </a:solidFill>
                <a:latin typeface="Times New Roman" panose="02020603050405020304" pitchFamily="18" charset="0"/>
                <a:cs typeface="Times New Roman" panose="02020603050405020304" pitchFamily="18" charset="0"/>
              </a:rPr>
              <a:t>course</a:t>
            </a:r>
          </a:p>
          <a:p>
            <a:pPr marL="285750" indent="-285750">
              <a:buFont typeface="Arial" panose="020B0604020202020204" pitchFamily="34" charset="0"/>
              <a:buChar char="•"/>
            </a:pPr>
            <a:r>
              <a:rPr lang="en-AU" sz="1600" dirty="0" smtClean="0">
                <a:solidFill>
                  <a:schemeClr val="tx1"/>
                </a:solidFill>
                <a:latin typeface="Times New Roman" panose="02020603050405020304" pitchFamily="18" charset="0"/>
                <a:cs typeface="Times New Roman" panose="02020603050405020304" pitchFamily="18" charset="0"/>
              </a:rPr>
              <a:t>even </a:t>
            </a:r>
            <a:r>
              <a:rPr lang="en-AU" sz="1600" dirty="0">
                <a:solidFill>
                  <a:schemeClr val="tx1"/>
                </a:solidFill>
                <a:latin typeface="Times New Roman" panose="02020603050405020304" pitchFamily="18" charset="0"/>
                <a:cs typeface="Times New Roman" panose="02020603050405020304" pitchFamily="18" charset="0"/>
              </a:rPr>
              <a:t>slower acting – uplift of mountains or rising sea levels</a:t>
            </a:r>
          </a:p>
        </p:txBody>
      </p:sp>
      <p:pic>
        <p:nvPicPr>
          <p:cNvPr id="5" name="Picture 4"/>
          <p:cNvPicPr>
            <a:picLocks noChangeAspect="1"/>
          </p:cNvPicPr>
          <p:nvPr/>
        </p:nvPicPr>
        <p:blipFill rotWithShape="1">
          <a:blip r:embed="rId3"/>
          <a:srcRect l="17288" t="39376" r="17370" b="29523"/>
          <a:stretch/>
        </p:blipFill>
        <p:spPr>
          <a:xfrm>
            <a:off x="585951" y="2871743"/>
            <a:ext cx="7856483" cy="2102439"/>
          </a:xfrm>
          <a:prstGeom prst="rect">
            <a:avLst/>
          </a:prstGeom>
        </p:spPr>
      </p:pic>
    </p:spTree>
    <p:extLst>
      <p:ext uri="{BB962C8B-B14F-4D97-AF65-F5344CB8AC3E}">
        <p14:creationId xmlns:p14="http://schemas.microsoft.com/office/powerpoint/2010/main" val="1492612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075" y="197527"/>
            <a:ext cx="8702941" cy="1826141"/>
          </a:xfrm>
          <a:prstGeom prst="rect">
            <a:avLst/>
          </a:prstGeom>
        </p:spPr>
        <p:txBody>
          <a:bodyPr wrap="square">
            <a:spAutoFit/>
          </a:bodyPr>
          <a:lstStyle/>
          <a:p>
            <a:pPr algn="ctr">
              <a:spcBef>
                <a:spcPts val="800"/>
              </a:spcBef>
            </a:pPr>
            <a:r>
              <a:rPr lang="en-AU" sz="1600" b="1" dirty="0">
                <a:latin typeface="Times New Roman" panose="02020603050405020304" pitchFamily="18" charset="0"/>
                <a:cs typeface="Times New Roman" panose="02020603050405020304" pitchFamily="18" charset="0"/>
              </a:rPr>
              <a:t>Process of Allopatric speciation</a:t>
            </a:r>
            <a:endParaRPr lang="en-AU" sz="1600" b="1" dirty="0" smtClean="0">
              <a:latin typeface="Times New Roman" panose="02020603050405020304" pitchFamily="18" charset="0"/>
              <a:cs typeface="Times New Roman" panose="02020603050405020304" pitchFamily="18" charset="0"/>
            </a:endParaRPr>
          </a:p>
          <a:p>
            <a:pPr>
              <a:spcBef>
                <a:spcPts val="800"/>
              </a:spcBef>
            </a:pPr>
            <a:r>
              <a:rPr lang="en-AU" dirty="0" smtClean="0">
                <a:latin typeface="Times New Roman" panose="02020603050405020304" pitchFamily="18" charset="0"/>
                <a:cs typeface="Times New Roman" panose="02020603050405020304" pitchFamily="18" charset="0"/>
              </a:rPr>
              <a:t>1. Initially </a:t>
            </a:r>
            <a:r>
              <a:rPr lang="en-AU" dirty="0">
                <a:latin typeface="Times New Roman" panose="02020603050405020304" pitchFamily="18" charset="0"/>
                <a:cs typeface="Times New Roman" panose="02020603050405020304" pitchFamily="18" charset="0"/>
              </a:rPr>
              <a:t>a population (or populations) of the same species becomes </a:t>
            </a:r>
            <a:r>
              <a:rPr lang="en-AU" u="sng" dirty="0">
                <a:latin typeface="Times New Roman" panose="02020603050405020304" pitchFamily="18" charset="0"/>
                <a:cs typeface="Times New Roman" panose="02020603050405020304" pitchFamily="18" charset="0"/>
              </a:rPr>
              <a:t>isolated by a geographical barrier. </a:t>
            </a:r>
          </a:p>
          <a:p>
            <a:pPr>
              <a:spcBef>
                <a:spcPts val="800"/>
              </a:spcBef>
            </a:pPr>
            <a:r>
              <a:rPr lang="en-AU" dirty="0">
                <a:latin typeface="Times New Roman" panose="02020603050405020304" pitchFamily="18" charset="0"/>
                <a:cs typeface="Times New Roman" panose="02020603050405020304" pitchFamily="18" charset="0"/>
              </a:rPr>
              <a:t>2. The isolated populations are </a:t>
            </a:r>
            <a:r>
              <a:rPr lang="en-AU" u="sng" dirty="0">
                <a:latin typeface="Times New Roman" panose="02020603050405020304" pitchFamily="18" charset="0"/>
                <a:cs typeface="Times New Roman" panose="02020603050405020304" pitchFamily="18" charset="0"/>
              </a:rPr>
              <a:t>exposed to different selective pressures</a:t>
            </a:r>
            <a:r>
              <a:rPr lang="en-AU" dirty="0">
                <a:latin typeface="Times New Roman" panose="02020603050405020304" pitchFamily="18" charset="0"/>
                <a:cs typeface="Times New Roman" panose="02020603050405020304" pitchFamily="18" charset="0"/>
              </a:rPr>
              <a:t>. </a:t>
            </a:r>
            <a:endParaRPr lang="en-AU" dirty="0" smtClean="0">
              <a:latin typeface="Times New Roman" panose="02020603050405020304" pitchFamily="18" charset="0"/>
              <a:cs typeface="Times New Roman" panose="02020603050405020304" pitchFamily="18" charset="0"/>
            </a:endParaRPr>
          </a:p>
          <a:p>
            <a:pPr>
              <a:spcBef>
                <a:spcPts val="800"/>
              </a:spcBef>
            </a:pPr>
            <a:r>
              <a:rPr lang="en-AU" dirty="0" smtClean="0">
                <a:latin typeface="Times New Roman" panose="02020603050405020304" pitchFamily="18" charset="0"/>
                <a:cs typeface="Times New Roman" panose="02020603050405020304" pitchFamily="18" charset="0"/>
              </a:rPr>
              <a:t>3</a:t>
            </a:r>
            <a:r>
              <a:rPr lang="en-AU" dirty="0">
                <a:latin typeface="Times New Roman" panose="02020603050405020304" pitchFamily="18" charset="0"/>
                <a:cs typeface="Times New Roman" panose="02020603050405020304" pitchFamily="18" charset="0"/>
              </a:rPr>
              <a:t>. Over time, </a:t>
            </a:r>
            <a:r>
              <a:rPr lang="en-AU" u="sng" dirty="0">
                <a:latin typeface="Times New Roman" panose="02020603050405020304" pitchFamily="18" charset="0"/>
                <a:cs typeface="Times New Roman" panose="02020603050405020304" pitchFamily="18" charset="0"/>
              </a:rPr>
              <a:t>sufficient </a:t>
            </a:r>
            <a:r>
              <a:rPr lang="en-AU" u="sng" dirty="0" smtClean="0">
                <a:latin typeface="Times New Roman" panose="02020603050405020304" pitchFamily="18" charset="0"/>
                <a:cs typeface="Times New Roman" panose="02020603050405020304" pitchFamily="18" charset="0"/>
              </a:rPr>
              <a:t>differences accumulate </a:t>
            </a:r>
            <a:r>
              <a:rPr lang="en-AU" dirty="0">
                <a:latin typeface="Times New Roman" panose="02020603050405020304" pitchFamily="18" charset="0"/>
                <a:cs typeface="Times New Roman" panose="02020603050405020304" pitchFamily="18" charset="0"/>
              </a:rPr>
              <a:t>in the two populations until </a:t>
            </a:r>
            <a:r>
              <a:rPr lang="en-AU" u="sng" dirty="0">
                <a:latin typeface="Times New Roman" panose="02020603050405020304" pitchFamily="18" charset="0"/>
                <a:cs typeface="Times New Roman" panose="02020603050405020304" pitchFamily="18" charset="0"/>
              </a:rPr>
              <a:t>they form new species</a:t>
            </a:r>
            <a:r>
              <a:rPr lang="en-AU" dirty="0">
                <a:latin typeface="Times New Roman" panose="02020603050405020304" pitchFamily="18" charset="0"/>
                <a:cs typeface="Times New Roman" panose="02020603050405020304" pitchFamily="18" charset="0"/>
              </a:rPr>
              <a:t>. </a:t>
            </a:r>
          </a:p>
          <a:p>
            <a:pPr>
              <a:spcBef>
                <a:spcPts val="800"/>
              </a:spcBef>
            </a:pPr>
            <a:r>
              <a:rPr lang="en-AU" dirty="0">
                <a:latin typeface="Times New Roman" panose="02020603050405020304" pitchFamily="18" charset="0"/>
                <a:cs typeface="Times New Roman" panose="02020603050405020304" pitchFamily="18" charset="0"/>
              </a:rPr>
              <a:t>4. Once these steps have occurred, </a:t>
            </a:r>
            <a:r>
              <a:rPr lang="en-AU" u="sng" dirty="0">
                <a:latin typeface="Times New Roman" panose="02020603050405020304" pitchFamily="18" charset="0"/>
                <a:cs typeface="Times New Roman" panose="02020603050405020304" pitchFamily="18" charset="0"/>
              </a:rPr>
              <a:t>the two populations could be reunited and would be unable to interbreed </a:t>
            </a:r>
            <a:r>
              <a:rPr lang="en-AU" u="sng" dirty="0" smtClean="0">
                <a:latin typeface="Times New Roman" panose="02020603050405020304" pitchFamily="18" charset="0"/>
                <a:cs typeface="Times New Roman" panose="02020603050405020304" pitchFamily="18" charset="0"/>
              </a:rPr>
              <a:t>to produce </a:t>
            </a:r>
            <a:r>
              <a:rPr lang="en-AU" u="sng" dirty="0">
                <a:latin typeface="Times New Roman" panose="02020603050405020304" pitchFamily="18" charset="0"/>
                <a:cs typeface="Times New Roman" panose="02020603050405020304" pitchFamily="18" charset="0"/>
              </a:rPr>
              <a:t>viable and fertile offspring</a:t>
            </a:r>
            <a:r>
              <a:rPr lang="en-AU" u="sng" dirty="0" smtClean="0">
                <a:latin typeface="Times New Roman" panose="02020603050405020304" pitchFamily="18" charset="0"/>
                <a:cs typeface="Times New Roman" panose="02020603050405020304" pitchFamily="18" charset="0"/>
              </a:rPr>
              <a:t>.</a:t>
            </a:r>
            <a:endParaRPr lang="en-AU" u="sng"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11875" t="22438" r="41105" b="47056"/>
          <a:stretch/>
        </p:blipFill>
        <p:spPr>
          <a:xfrm>
            <a:off x="1965434" y="3090340"/>
            <a:ext cx="5628664" cy="2053160"/>
          </a:xfrm>
          <a:prstGeom prst="rect">
            <a:avLst/>
          </a:prstGeom>
        </p:spPr>
      </p:pic>
      <p:pic>
        <p:nvPicPr>
          <p:cNvPr id="3074" name="Picture 2" descr="https://lh6.googleusercontent.com/7DsM4LYc_b4M9TMhlP7b3u2h5dz6VJdvNYlveauy35IoCfFjcCp767FpvFj_qx7_Wfvci7zcmI7yEtuvbiQM7s6x4zZMe15OPMNmYa0urQy79dvL9Ys27zq0MIyvPfHifoQ17I9hH1MxRePrUJq5xSliWje9MPo1AdqtTOkund2m0PM4aze-pofPI7YV-jX8hy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589" y="1833039"/>
            <a:ext cx="3619500"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52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14251</TotalTime>
  <Words>1442</Words>
  <Application>Microsoft Office PowerPoint</Application>
  <PresentationFormat>On-screen Show (16:9)</PresentationFormat>
  <Paragraphs>93</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Open Sans</vt:lpstr>
      <vt:lpstr>Calibri</vt:lpstr>
      <vt:lpstr>Sniglet</vt:lpstr>
      <vt:lpstr>Arial</vt:lpstr>
      <vt:lpstr>Simple Light</vt:lpstr>
      <vt:lpstr>Learning Intention:  - To learn about speciation as a consequence of isolation and genetic divergence. - To learn about allopatric and sympatric speciation. - To study Galapagos finches as an example of allopatric speciation and Howea palms on Lord Howe Island as an     example of sympatric speciation.</vt:lpstr>
      <vt:lpstr>Warm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 What are antigens and pathogens?</dc:title>
  <dc:creator>Eena Nanda</dc:creator>
  <cp:lastModifiedBy>Eena Nanda</cp:lastModifiedBy>
  <cp:revision>249</cp:revision>
  <dcterms:modified xsi:type="dcterms:W3CDTF">2022-08-25T00:11:56Z</dcterms:modified>
</cp:coreProperties>
</file>