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4" roundtripDataSignature="AMtx7mhbhtFBA+8xj5AZwkpVEQ9QSvHO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 name="Google Shape;16;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 name="Google Shape;1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 name="Shape 23"/>
        <p:cNvGrpSpPr/>
        <p:nvPr/>
      </p:nvGrpSpPr>
      <p:grpSpPr>
        <a:xfrm>
          <a:off x="0" y="0"/>
          <a:ext cx="0" cy="0"/>
          <a:chOff x="0" y="0"/>
          <a:chExt cx="0" cy="0"/>
        </a:xfrm>
      </p:grpSpPr>
      <p:sp>
        <p:nvSpPr>
          <p:cNvPr id="24" name="Google Shape;24;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5" name="Google Shape;25;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 name="Shape 27"/>
        <p:cNvGrpSpPr/>
        <p:nvPr/>
      </p:nvGrpSpPr>
      <p:grpSpPr>
        <a:xfrm>
          <a:off x="0" y="0"/>
          <a:ext cx="0" cy="0"/>
          <a:chOff x="0" y="0"/>
          <a:chExt cx="0" cy="0"/>
        </a:xfrm>
      </p:grpSpPr>
      <p:sp>
        <p:nvSpPr>
          <p:cNvPr id="28" name="Google Shape;28;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9" name="Google Shape;2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 name="Shape 30"/>
        <p:cNvGrpSpPr/>
        <p:nvPr/>
      </p:nvGrpSpPr>
      <p:grpSpPr>
        <a:xfrm>
          <a:off x="0" y="0"/>
          <a:ext cx="0" cy="0"/>
          <a:chOff x="0" y="0"/>
          <a:chExt cx="0" cy="0"/>
        </a:xfrm>
      </p:grpSpPr>
      <p:sp>
        <p:nvSpPr>
          <p:cNvPr id="31" name="Google Shape;31;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3" name="Google Shape;33;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4" name="Google Shape;34;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5" name="Google Shape;3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8" name="Google Shape;3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9" name="Shape 39"/>
        <p:cNvGrpSpPr/>
        <p:nvPr/>
      </p:nvGrpSpPr>
      <p:grpSpPr>
        <a:xfrm>
          <a:off x="0" y="0"/>
          <a:ext cx="0" cy="0"/>
          <a:chOff x="0" y="0"/>
          <a:chExt cx="0" cy="0"/>
        </a:xfrm>
      </p:grpSpPr>
      <p:sp>
        <p:nvSpPr>
          <p:cNvPr id="40" name="Google Shape;40;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 name="Google Shape;41;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2" name="Google Shape;4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
          <p:cNvSpPr txBox="1"/>
          <p:nvPr>
            <p:ph type="ctrTitle"/>
          </p:nvPr>
        </p:nvSpPr>
        <p:spPr>
          <a:xfrm>
            <a:off x="105638" y="346841"/>
            <a:ext cx="8612689" cy="104795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AU" sz="1800">
                <a:solidFill>
                  <a:srgbClr val="1C4587"/>
                </a:solidFill>
                <a:latin typeface="Times New Roman"/>
                <a:ea typeface="Times New Roman"/>
                <a:cs typeface="Times New Roman"/>
                <a:sym typeface="Times New Roman"/>
              </a:rPr>
              <a:t>Learning Intention: </a:t>
            </a:r>
            <a:br>
              <a:rPr lang="en-AU" sz="1800">
                <a:solidFill>
                  <a:srgbClr val="1C4587"/>
                </a:solidFill>
                <a:latin typeface="Times New Roman"/>
                <a:ea typeface="Times New Roman"/>
                <a:cs typeface="Times New Roman"/>
                <a:sym typeface="Times New Roman"/>
              </a:rPr>
            </a:br>
            <a:r>
              <a:rPr lang="en-AU" sz="1400">
                <a:solidFill>
                  <a:schemeClr val="dk1"/>
                </a:solidFill>
                <a:latin typeface="Times New Roman"/>
                <a:ea typeface="Times New Roman"/>
                <a:cs typeface="Times New Roman"/>
                <a:sym typeface="Times New Roman"/>
              </a:rPr>
              <a:t>- To </a:t>
            </a:r>
            <a:r>
              <a:rPr lang="en-AU" sz="1400">
                <a:latin typeface="Times New Roman"/>
                <a:ea typeface="Times New Roman"/>
                <a:cs typeface="Times New Roman"/>
                <a:sym typeface="Times New Roman"/>
              </a:rPr>
              <a:t>learn how humans can select for particular traits in plants and animals and how this affects a population’s genetic </a:t>
            </a:r>
            <a:br>
              <a:rPr lang="en-AU" sz="1400">
                <a:latin typeface="Times New Roman"/>
                <a:ea typeface="Times New Roman"/>
                <a:cs typeface="Times New Roman"/>
                <a:sym typeface="Times New Roman"/>
              </a:rPr>
            </a:br>
            <a:r>
              <a:rPr lang="en-AU" sz="1400">
                <a:latin typeface="Times New Roman"/>
                <a:ea typeface="Times New Roman"/>
                <a:cs typeface="Times New Roman"/>
                <a:sym typeface="Times New Roman"/>
              </a:rPr>
              <a:t>   diversity.</a:t>
            </a:r>
            <a:br>
              <a:rPr lang="en-AU" sz="1400">
                <a:solidFill>
                  <a:schemeClr val="dk1"/>
                </a:solidFill>
                <a:latin typeface="Times New Roman"/>
                <a:ea typeface="Times New Roman"/>
                <a:cs typeface="Times New Roman"/>
                <a:sym typeface="Times New Roman"/>
              </a:rPr>
            </a:br>
            <a:r>
              <a:rPr lang="en-AU" sz="1400">
                <a:solidFill>
                  <a:schemeClr val="dk1"/>
                </a:solidFill>
                <a:latin typeface="Times New Roman"/>
                <a:ea typeface="Times New Roman"/>
                <a:cs typeface="Times New Roman"/>
                <a:sym typeface="Times New Roman"/>
              </a:rPr>
              <a:t>- To </a:t>
            </a:r>
            <a:r>
              <a:rPr lang="en-AU" sz="1400">
                <a:latin typeface="Times New Roman"/>
                <a:ea typeface="Times New Roman"/>
                <a:cs typeface="Times New Roman"/>
                <a:sym typeface="Times New Roman"/>
              </a:rPr>
              <a:t>learn about the development of antibiotic-resistant bacteria </a:t>
            </a:r>
            <a:br>
              <a:rPr lang="en-AU" sz="1400">
                <a:latin typeface="Times New Roman"/>
                <a:ea typeface="Times New Roman"/>
                <a:cs typeface="Times New Roman"/>
                <a:sym typeface="Times New Roman"/>
              </a:rPr>
            </a:br>
            <a:r>
              <a:rPr lang="en-AU" sz="1400">
                <a:latin typeface="Times New Roman"/>
                <a:ea typeface="Times New Roman"/>
                <a:cs typeface="Times New Roman"/>
                <a:sym typeface="Times New Roman"/>
              </a:rPr>
              <a:t>- To understand how viruses constantly change through antigenic drift and shift.</a:t>
            </a:r>
            <a:endParaRPr sz="1400">
              <a:solidFill>
                <a:schemeClr val="dk1"/>
              </a:solidFill>
              <a:latin typeface="Times New Roman"/>
              <a:ea typeface="Times New Roman"/>
              <a:cs typeface="Times New Roman"/>
              <a:sym typeface="Times New Roman"/>
            </a:endParaRPr>
          </a:p>
        </p:txBody>
      </p:sp>
      <p:sp>
        <p:nvSpPr>
          <p:cNvPr id="48" name="Google Shape;48;p1"/>
          <p:cNvSpPr txBox="1"/>
          <p:nvPr>
            <p:ph idx="1" type="subTitle"/>
          </p:nvPr>
        </p:nvSpPr>
        <p:spPr>
          <a:xfrm>
            <a:off x="142424" y="1494554"/>
            <a:ext cx="6121741" cy="133272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AU" sz="1800">
                <a:solidFill>
                  <a:srgbClr val="002060"/>
                </a:solidFill>
                <a:latin typeface="Times New Roman"/>
                <a:ea typeface="Times New Roman"/>
                <a:cs typeface="Times New Roman"/>
                <a:sym typeface="Times New Roman"/>
              </a:rPr>
              <a:t>Success Criteria: </a:t>
            </a:r>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I can explain the selection of particular traits by humans in plants and animals  </a:t>
            </a:r>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and how this affects a population’s genetic diversity.</a:t>
            </a:r>
            <a:br>
              <a:rPr lang="en-AU" sz="1400">
                <a:solidFill>
                  <a:schemeClr val="dk1"/>
                </a:solidFill>
                <a:latin typeface="Times New Roman"/>
                <a:ea typeface="Times New Roman"/>
                <a:cs typeface="Times New Roman"/>
                <a:sym typeface="Times New Roman"/>
              </a:rPr>
            </a:br>
            <a:r>
              <a:rPr lang="en-AU" sz="1400">
                <a:solidFill>
                  <a:schemeClr val="dk1"/>
                </a:solidFill>
                <a:latin typeface="Times New Roman"/>
                <a:ea typeface="Times New Roman"/>
                <a:cs typeface="Times New Roman"/>
                <a:sym typeface="Times New Roman"/>
              </a:rPr>
              <a:t>- I can explain about the development of antibiotic-resistant bacteria </a:t>
            </a:r>
            <a:br>
              <a:rPr lang="en-AU" sz="1400">
                <a:solidFill>
                  <a:schemeClr val="dk1"/>
                </a:solidFill>
                <a:latin typeface="Times New Roman"/>
                <a:ea typeface="Times New Roman"/>
                <a:cs typeface="Times New Roman"/>
                <a:sym typeface="Times New Roman"/>
              </a:rPr>
            </a:br>
            <a:r>
              <a:rPr lang="en-AU" sz="1400">
                <a:solidFill>
                  <a:schemeClr val="dk1"/>
                </a:solidFill>
                <a:latin typeface="Times New Roman"/>
                <a:ea typeface="Times New Roman"/>
                <a:cs typeface="Times New Roman"/>
                <a:sym typeface="Times New Roman"/>
              </a:rPr>
              <a:t>- I can explain how viruses constantly change through antigenic drift and shift</a:t>
            </a:r>
            <a:r>
              <a:rPr lang="en-AU" sz="1400">
                <a:latin typeface="Times New Roman"/>
                <a:ea typeface="Times New Roman"/>
                <a:cs typeface="Times New Roman"/>
                <a:sym typeface="Times New Roman"/>
              </a:rPr>
              <a:t>.</a:t>
            </a:r>
            <a:endParaRPr sz="1400">
              <a:solidFill>
                <a:schemeClr val="dk1"/>
              </a:solidFill>
            </a:endParaRPr>
          </a:p>
        </p:txBody>
      </p:sp>
      <p:sp>
        <p:nvSpPr>
          <p:cNvPr id="49" name="Google Shape;49;p1"/>
          <p:cNvSpPr/>
          <p:nvPr/>
        </p:nvSpPr>
        <p:spPr>
          <a:xfrm>
            <a:off x="179211" y="3332731"/>
            <a:ext cx="8539116" cy="116955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Study design dot point</a:t>
            </a:r>
            <a:endParaRPr/>
          </a:p>
          <a:p>
            <a:pPr indent="-317500" lvl="0" marL="457200" marR="0" rtl="0" algn="l">
              <a:lnSpc>
                <a:spcPct val="100000"/>
              </a:lnSpc>
              <a:spcBef>
                <a:spcPts val="0"/>
              </a:spcBef>
              <a:spcAft>
                <a:spcPts val="0"/>
              </a:spcAft>
              <a:buClr>
                <a:srgbClr val="000000"/>
              </a:buClr>
              <a:buSzPts val="1400"/>
              <a:buFont typeface="Times New Roman"/>
              <a:buChar char="-"/>
            </a:pPr>
            <a:r>
              <a:rPr b="0" i="0" lang="en-AU" sz="1400" u="none" cap="none" strike="noStrike">
                <a:solidFill>
                  <a:srgbClr val="000000"/>
                </a:solidFill>
                <a:latin typeface="Times New Roman"/>
                <a:ea typeface="Times New Roman"/>
                <a:cs typeface="Times New Roman"/>
                <a:sym typeface="Times New Roman"/>
              </a:rPr>
              <a:t>manipulation of gene pools through selective breeding programs</a:t>
            </a:r>
            <a:endParaRPr>
              <a:latin typeface="Times New Roman"/>
              <a:ea typeface="Times New Roman"/>
              <a:cs typeface="Times New Roman"/>
              <a:sym typeface="Times New Roman"/>
            </a:endParaRPr>
          </a:p>
          <a:p>
            <a:pPr indent="-317500" lvl="0" marL="457200" marR="0" rtl="0" algn="l">
              <a:lnSpc>
                <a:spcPct val="100000"/>
              </a:lnSpc>
              <a:spcBef>
                <a:spcPts val="0"/>
              </a:spcBef>
              <a:spcAft>
                <a:spcPts val="0"/>
              </a:spcAft>
              <a:buSzPts val="1400"/>
              <a:buFont typeface="Times New Roman"/>
              <a:buChar char="-"/>
            </a:pPr>
            <a:r>
              <a:rPr lang="en-AU">
                <a:latin typeface="Times New Roman"/>
                <a:ea typeface="Times New Roman"/>
                <a:cs typeface="Times New Roman"/>
                <a:sym typeface="Times New Roman"/>
              </a:rPr>
              <a:t>biological consequences of changing allele frequencies in terms of increased and decreased genetic diversity</a:t>
            </a:r>
            <a:endParaRPr>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Times New Roman"/>
              <a:buChar char="-"/>
            </a:pPr>
            <a:r>
              <a:rPr b="0" i="0" lang="en-AU" sz="1400" u="none" cap="none" strike="noStrike">
                <a:solidFill>
                  <a:srgbClr val="000000"/>
                </a:solidFill>
                <a:latin typeface="Times New Roman"/>
                <a:ea typeface="Times New Roman"/>
                <a:cs typeface="Times New Roman"/>
                <a:sym typeface="Times New Roman"/>
              </a:rPr>
              <a:t>consequences of bacterial resistance and viral antigenic drift and shift in terms of ongoing challenges for</a:t>
            </a:r>
            <a:endParaRPr/>
          </a:p>
          <a:p>
            <a:pPr indent="0" lvl="0" marL="0" marR="0" rtl="0" algn="l">
              <a:lnSpc>
                <a:spcPct val="100000"/>
              </a:lnSpc>
              <a:spcBef>
                <a:spcPts val="0"/>
              </a:spcBef>
              <a:spcAft>
                <a:spcPts val="0"/>
              </a:spcAft>
              <a:buNone/>
            </a:pPr>
            <a:r>
              <a:rPr lang="en-AU">
                <a:latin typeface="Times New Roman"/>
                <a:ea typeface="Times New Roman"/>
                <a:cs typeface="Times New Roman"/>
                <a:sym typeface="Times New Roman"/>
              </a:rPr>
              <a:t>          </a:t>
            </a:r>
            <a:r>
              <a:rPr b="0" i="0" lang="en-AU" sz="1400" u="none" cap="none" strike="noStrike">
                <a:solidFill>
                  <a:srgbClr val="000000"/>
                </a:solidFill>
                <a:latin typeface="Times New Roman"/>
                <a:ea typeface="Times New Roman"/>
                <a:cs typeface="Times New Roman"/>
                <a:sym typeface="Times New Roman"/>
              </a:rPr>
              <a:t>treatment strategies and vaccination against pathogens</a:t>
            </a:r>
            <a:endParaRPr b="0" i="0" sz="1400" u="none" cap="none" strike="noStrike">
              <a:solidFill>
                <a:schemeClr val="dk1"/>
              </a:solidFill>
              <a:latin typeface="Times New Roman"/>
              <a:ea typeface="Times New Roman"/>
              <a:cs typeface="Times New Roman"/>
              <a:sym typeface="Times New Roman"/>
            </a:endParaRPr>
          </a:p>
        </p:txBody>
      </p:sp>
      <p:pic>
        <p:nvPicPr>
          <p:cNvPr descr="https://lh6.googleusercontent.com/d8eaG_uDP8-FY7fh7EKYG_4sjQgGxhBzOpT0K1GdjGgphWEN5IykOGtaHwXCIVyW55UgY1Z22NgKU2H6gBEJuXxKoEEtinH_4Lpf_RZhq1sUxf_7UKsboOrnH5ajDCr_moQYJ6Qy4yGVaq-gPeLgPw" id="50" name="Google Shape;50;p1"/>
          <p:cNvPicPr preferRelativeResize="0"/>
          <p:nvPr/>
        </p:nvPicPr>
        <p:blipFill rotWithShape="1">
          <a:blip r:embed="rId3">
            <a:alphaModFix/>
          </a:blip>
          <a:srcRect b="0" l="0" r="0" t="0"/>
          <a:stretch/>
        </p:blipFill>
        <p:spPr>
          <a:xfrm>
            <a:off x="6099750" y="760720"/>
            <a:ext cx="2520606" cy="22790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0"/>
          <p:cNvSpPr/>
          <p:nvPr/>
        </p:nvSpPr>
        <p:spPr>
          <a:xfrm>
            <a:off x="189187" y="604846"/>
            <a:ext cx="875511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Variation and the emergence of new alleles conferring resistance against antibiotics is facilitated largely by mutations.</a:t>
            </a:r>
            <a:endParaRPr b="0" i="0" sz="1400" u="none" cap="none" strike="noStrike">
              <a:solidFill>
                <a:srgbClr val="000000"/>
              </a:solidFill>
              <a:latin typeface="Times New Roman"/>
              <a:ea typeface="Times New Roman"/>
              <a:cs typeface="Times New Roman"/>
              <a:sym typeface="Times New Roman"/>
            </a:endParaRPr>
          </a:p>
        </p:txBody>
      </p:sp>
      <p:sp>
        <p:nvSpPr>
          <p:cNvPr id="109" name="Google Shape;109;p10"/>
          <p:cNvSpPr/>
          <p:nvPr/>
        </p:nvSpPr>
        <p:spPr>
          <a:xfrm>
            <a:off x="2671042" y="137117"/>
            <a:ext cx="430438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Mechanisms of antibiotic resistance in bacteria</a:t>
            </a:r>
            <a:endParaRPr/>
          </a:p>
        </p:txBody>
      </p:sp>
      <p:pic>
        <p:nvPicPr>
          <p:cNvPr id="110" name="Google Shape;110;p10"/>
          <p:cNvPicPr preferRelativeResize="0"/>
          <p:nvPr/>
        </p:nvPicPr>
        <p:blipFill rotWithShape="1">
          <a:blip r:embed="rId3">
            <a:alphaModFix/>
          </a:blip>
          <a:srcRect b="22938" l="10838" r="40050" t="34501"/>
          <a:stretch/>
        </p:blipFill>
        <p:spPr>
          <a:xfrm>
            <a:off x="1371787" y="1243224"/>
            <a:ext cx="6389915" cy="31133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1"/>
          <p:cNvSpPr/>
          <p:nvPr/>
        </p:nvSpPr>
        <p:spPr>
          <a:xfrm>
            <a:off x="756745" y="247494"/>
            <a:ext cx="7451834"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Factors which contribute to the formation of antibiotic-resistant bacteria</a:t>
            </a:r>
            <a:endParaRPr b="1" i="0" sz="1600" u="none" cap="none" strike="noStrike">
              <a:solidFill>
                <a:srgbClr val="000000"/>
              </a:solidFill>
              <a:latin typeface="Times New Roman"/>
              <a:ea typeface="Times New Roman"/>
              <a:cs typeface="Times New Roman"/>
              <a:sym typeface="Times New Roman"/>
            </a:endParaRPr>
          </a:p>
        </p:txBody>
      </p:sp>
      <p:pic>
        <p:nvPicPr>
          <p:cNvPr id="116" name="Google Shape;116;p11"/>
          <p:cNvPicPr preferRelativeResize="0"/>
          <p:nvPr/>
        </p:nvPicPr>
        <p:blipFill rotWithShape="1">
          <a:blip r:embed="rId3">
            <a:alphaModFix/>
          </a:blip>
          <a:srcRect b="11830" l="12602" r="25486" t="15886"/>
          <a:stretch/>
        </p:blipFill>
        <p:spPr>
          <a:xfrm>
            <a:off x="1362966" y="672661"/>
            <a:ext cx="6602162" cy="43337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2"/>
          <p:cNvSpPr/>
          <p:nvPr/>
        </p:nvSpPr>
        <p:spPr>
          <a:xfrm>
            <a:off x="3188523" y="305282"/>
            <a:ext cx="346280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Arial"/>
                <a:ea typeface="Arial"/>
                <a:cs typeface="Arial"/>
                <a:sym typeface="Arial"/>
              </a:rPr>
              <a:t>Viral antigenic drift and Antigenic shift</a:t>
            </a:r>
            <a:endParaRPr b="0" i="0" sz="1400" u="none" cap="none" strike="noStrike">
              <a:solidFill>
                <a:srgbClr val="000000"/>
              </a:solidFill>
              <a:latin typeface="Arial"/>
              <a:ea typeface="Arial"/>
              <a:cs typeface="Arial"/>
              <a:sym typeface="Arial"/>
            </a:endParaRPr>
          </a:p>
        </p:txBody>
      </p:sp>
      <p:sp>
        <p:nvSpPr>
          <p:cNvPr id="122" name="Google Shape;122;p12"/>
          <p:cNvSpPr/>
          <p:nvPr/>
        </p:nvSpPr>
        <p:spPr>
          <a:xfrm>
            <a:off x="394137" y="613059"/>
            <a:ext cx="847659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Viruses </a:t>
            </a:r>
            <a:r>
              <a:rPr b="0" i="0" lang="en-AU" sz="1400" u="sng" cap="none" strike="noStrike">
                <a:solidFill>
                  <a:srgbClr val="000000"/>
                </a:solidFill>
                <a:latin typeface="Times New Roman"/>
                <a:ea typeface="Times New Roman"/>
                <a:cs typeface="Times New Roman"/>
                <a:sym typeface="Times New Roman"/>
              </a:rPr>
              <a:t>constantly adapt and modify their surface antigens </a:t>
            </a:r>
            <a:r>
              <a:rPr b="0" i="0" lang="en-AU" sz="1400" u="none" cap="none" strike="noStrike">
                <a:solidFill>
                  <a:srgbClr val="000000"/>
                </a:solidFill>
                <a:latin typeface="Times New Roman"/>
                <a:ea typeface="Times New Roman"/>
                <a:cs typeface="Times New Roman"/>
                <a:sym typeface="Times New Roman"/>
              </a:rPr>
              <a:t>through the processes of antigenic drift and shift, thereby </a:t>
            </a:r>
            <a:r>
              <a:rPr b="0" i="0" lang="en-AU" sz="1400" u="sng" cap="none" strike="noStrike">
                <a:solidFill>
                  <a:srgbClr val="000000"/>
                </a:solidFill>
                <a:latin typeface="Times New Roman"/>
                <a:ea typeface="Times New Roman"/>
                <a:cs typeface="Times New Roman"/>
                <a:sym typeface="Times New Roman"/>
              </a:rPr>
              <a:t>increasing the difficulty of forming effective vacci</a:t>
            </a:r>
            <a:r>
              <a:rPr b="0" i="0" lang="en-AU" sz="1400" u="none" cap="none" strike="noStrike">
                <a:solidFill>
                  <a:srgbClr val="000000"/>
                </a:solidFill>
                <a:latin typeface="Times New Roman"/>
                <a:ea typeface="Times New Roman"/>
                <a:cs typeface="Times New Roman"/>
                <a:sym typeface="Times New Roman"/>
              </a:rPr>
              <a:t>nes and medications against viruses.</a:t>
            </a:r>
            <a:endParaRPr/>
          </a:p>
        </p:txBody>
      </p:sp>
      <p:pic>
        <p:nvPicPr>
          <p:cNvPr id="123" name="Google Shape;123;p12"/>
          <p:cNvPicPr preferRelativeResize="0"/>
          <p:nvPr/>
        </p:nvPicPr>
        <p:blipFill rotWithShape="1">
          <a:blip r:embed="rId3">
            <a:alphaModFix/>
          </a:blip>
          <a:srcRect b="23415" l="12411" r="41656" t="29113"/>
          <a:stretch/>
        </p:blipFill>
        <p:spPr>
          <a:xfrm>
            <a:off x="1498981" y="1259740"/>
            <a:ext cx="6279237" cy="36485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p:nvPr/>
        </p:nvSpPr>
        <p:spPr>
          <a:xfrm>
            <a:off x="289035" y="323759"/>
            <a:ext cx="8655268"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Antigenic drift - </a:t>
            </a:r>
            <a:r>
              <a:rPr b="0" i="0" lang="en-AU" sz="1400" u="sng" cap="none" strike="noStrike">
                <a:solidFill>
                  <a:srgbClr val="000000"/>
                </a:solidFill>
                <a:latin typeface="Times New Roman"/>
                <a:ea typeface="Times New Roman"/>
                <a:cs typeface="Times New Roman"/>
                <a:sym typeface="Times New Roman"/>
              </a:rPr>
              <a:t>involves small and gradual changes in the genes encoding for viral surface antigens. In </a:t>
            </a:r>
            <a:r>
              <a:rPr b="0" i="0" lang="en-AU" sz="1400" u="none" cap="none" strike="noStrike">
                <a:solidFill>
                  <a:srgbClr val="000000"/>
                </a:solidFill>
                <a:latin typeface="Times New Roman"/>
                <a:ea typeface="Times New Roman"/>
                <a:cs typeface="Times New Roman"/>
                <a:sym typeface="Times New Roman"/>
              </a:rPr>
              <a:t>the beginning, previous memory cells generated will be capable of recognising these mutated surface antigens. However, </a:t>
            </a:r>
            <a:r>
              <a:rPr b="0" i="0" lang="en-AU" sz="1400" u="sng" cap="none" strike="noStrike">
                <a:solidFill>
                  <a:srgbClr val="000000"/>
                </a:solidFill>
                <a:latin typeface="Times New Roman"/>
                <a:ea typeface="Times New Roman"/>
                <a:cs typeface="Times New Roman"/>
                <a:sym typeface="Times New Roman"/>
              </a:rPr>
              <a:t>as the mutations continue to accumulate, a new subtype of virus can form, which will no longer be recognised by previously generated memory cells.</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Antigenic shift- </a:t>
            </a:r>
            <a:r>
              <a:rPr b="0" i="0" lang="en-AU" sz="1400" u="none" cap="none" strike="noStrike">
                <a:solidFill>
                  <a:srgbClr val="000000"/>
                </a:solidFill>
                <a:latin typeface="Times New Roman"/>
                <a:ea typeface="Times New Roman"/>
                <a:cs typeface="Times New Roman"/>
                <a:sym typeface="Times New Roman"/>
              </a:rPr>
              <a:t>involves </a:t>
            </a:r>
            <a:r>
              <a:rPr b="0" i="0" lang="en-AU" sz="1400" u="sng" cap="none" strike="noStrike">
                <a:solidFill>
                  <a:srgbClr val="000000"/>
                </a:solidFill>
                <a:latin typeface="Times New Roman"/>
                <a:ea typeface="Times New Roman"/>
                <a:cs typeface="Times New Roman"/>
                <a:sym typeface="Times New Roman"/>
              </a:rPr>
              <a:t>sudden and significant changes in the genes encoding for viral surface antigens.</a:t>
            </a:r>
            <a:r>
              <a:rPr b="0" i="0" lang="en-AU" sz="1400" u="none" cap="none" strike="noStrike">
                <a:solidFill>
                  <a:srgbClr val="000000"/>
                </a:solidFill>
                <a:latin typeface="Times New Roman"/>
                <a:ea typeface="Times New Roman"/>
                <a:cs typeface="Times New Roman"/>
                <a:sym typeface="Times New Roman"/>
              </a:rPr>
              <a:t> Two or more </a:t>
            </a:r>
            <a:r>
              <a:rPr b="0" i="0" lang="en-AU" sz="1400" u="sng" cap="none" strike="noStrike">
                <a:solidFill>
                  <a:srgbClr val="000000"/>
                </a:solidFill>
                <a:latin typeface="Times New Roman"/>
                <a:ea typeface="Times New Roman"/>
                <a:cs typeface="Times New Roman"/>
                <a:sym typeface="Times New Roman"/>
              </a:rPr>
              <a:t>different strains of a virus combine when coinfecting the same host to form a completely new subtype</a:t>
            </a:r>
            <a:r>
              <a:rPr b="0" i="0" lang="en-AU" sz="1400" u="none" cap="none" strike="noStrike">
                <a:solidFill>
                  <a:srgbClr val="000000"/>
                </a:solidFill>
                <a:latin typeface="Times New Roman"/>
                <a:ea typeface="Times New Roman"/>
                <a:cs typeface="Times New Roman"/>
                <a:sym typeface="Times New Roman"/>
              </a:rPr>
              <a:t> through a process known as </a:t>
            </a:r>
            <a:r>
              <a:rPr b="0" i="0" lang="en-AU" sz="1400" u="sng" cap="none" strike="noStrike">
                <a:solidFill>
                  <a:srgbClr val="000000"/>
                </a:solidFill>
                <a:latin typeface="Times New Roman"/>
                <a:ea typeface="Times New Roman"/>
                <a:cs typeface="Times New Roman"/>
                <a:sym typeface="Times New Roman"/>
              </a:rPr>
              <a:t>viral recombination</a:t>
            </a:r>
            <a:r>
              <a:rPr b="0" i="0" lang="en-AU" sz="1400" u="none" cap="none" strike="noStrike">
                <a:solidFill>
                  <a:srgbClr val="000000"/>
                </a:solidFill>
                <a:latin typeface="Times New Roman"/>
                <a:ea typeface="Times New Roman"/>
                <a:cs typeface="Times New Roman"/>
                <a:sym typeface="Times New Roman"/>
              </a:rPr>
              <a:t>. </a:t>
            </a:r>
            <a:r>
              <a:rPr b="0" i="0" lang="en-AU" sz="1400" u="sng" cap="none" strike="noStrike">
                <a:solidFill>
                  <a:srgbClr val="000000"/>
                </a:solidFill>
                <a:latin typeface="Times New Roman"/>
                <a:ea typeface="Times New Roman"/>
                <a:cs typeface="Times New Roman"/>
                <a:sym typeface="Times New Roman"/>
              </a:rPr>
              <a:t>Natural immunity </a:t>
            </a:r>
            <a:r>
              <a:rPr b="0" i="0" lang="en-AU" sz="1400" u="none" cap="none" strike="noStrike">
                <a:solidFill>
                  <a:srgbClr val="000000"/>
                </a:solidFill>
                <a:latin typeface="Times New Roman"/>
                <a:ea typeface="Times New Roman"/>
                <a:cs typeface="Times New Roman"/>
                <a:sym typeface="Times New Roman"/>
              </a:rPr>
              <a:t>to this new virus subtype is </a:t>
            </a:r>
            <a:r>
              <a:rPr b="0" i="0" lang="en-AU" sz="1400" u="sng" cap="none" strike="noStrike">
                <a:solidFill>
                  <a:srgbClr val="000000"/>
                </a:solidFill>
                <a:latin typeface="Times New Roman"/>
                <a:ea typeface="Times New Roman"/>
                <a:cs typeface="Times New Roman"/>
                <a:sym typeface="Times New Roman"/>
              </a:rPr>
              <a:t>likely to be uncommon</a:t>
            </a:r>
            <a:r>
              <a:rPr b="0" i="0" lang="en-AU" sz="1400" u="none" cap="none" strike="noStrike">
                <a:solidFill>
                  <a:srgbClr val="000000"/>
                </a:solidFill>
                <a:latin typeface="Times New Roman"/>
                <a:ea typeface="Times New Roman"/>
                <a:cs typeface="Times New Roman"/>
                <a:sym typeface="Times New Roman"/>
              </a:rPr>
              <a:t>, making it </a:t>
            </a:r>
            <a:r>
              <a:rPr b="0" i="0" lang="en-AU" sz="1400" u="sng" cap="none" strike="noStrike">
                <a:solidFill>
                  <a:srgbClr val="000000"/>
                </a:solidFill>
                <a:latin typeface="Times New Roman"/>
                <a:ea typeface="Times New Roman"/>
                <a:cs typeface="Times New Roman"/>
                <a:sym typeface="Times New Roman"/>
              </a:rPr>
              <a:t>extremely infectious</a:t>
            </a:r>
            <a:r>
              <a:rPr b="0" i="0" lang="en-AU" sz="1400" u="none" cap="none" strike="noStrike">
                <a:solidFill>
                  <a:srgbClr val="000000"/>
                </a:solidFill>
                <a:latin typeface="Times New Roman"/>
                <a:ea typeface="Times New Roman"/>
                <a:cs typeface="Times New Roman"/>
                <a:sym typeface="Times New Roman"/>
              </a:rPr>
              <a:t>, with the potential to develop into an </a:t>
            </a:r>
            <a:r>
              <a:rPr b="0" i="0" lang="en-AU" sz="1400" u="sng" cap="none" strike="noStrike">
                <a:solidFill>
                  <a:srgbClr val="000000"/>
                </a:solidFill>
                <a:latin typeface="Times New Roman"/>
                <a:ea typeface="Times New Roman"/>
                <a:cs typeface="Times New Roman"/>
                <a:sym typeface="Times New Roman"/>
              </a:rPr>
              <a:t>epidemic or pandemic</a:t>
            </a:r>
            <a:r>
              <a:rPr b="0" i="0" lang="en-AU" sz="1400" u="none" cap="none" strike="noStrike">
                <a:solidFill>
                  <a:srgbClr val="000000"/>
                </a:solidFill>
                <a:latin typeface="Times New Roman"/>
                <a:ea typeface="Times New Roman"/>
                <a:cs typeface="Times New Roman"/>
                <a:sym typeface="Times New Roman"/>
              </a:rPr>
              <a:t>.</a:t>
            </a:r>
            <a:endParaRPr/>
          </a:p>
        </p:txBody>
      </p:sp>
      <p:pic>
        <p:nvPicPr>
          <p:cNvPr id="129" name="Google Shape;129;p13"/>
          <p:cNvPicPr preferRelativeResize="0"/>
          <p:nvPr/>
        </p:nvPicPr>
        <p:blipFill rotWithShape="1">
          <a:blip r:embed="rId3">
            <a:alphaModFix/>
          </a:blip>
          <a:srcRect b="39025" l="24703" r="45246" t="33192"/>
          <a:stretch/>
        </p:blipFill>
        <p:spPr>
          <a:xfrm>
            <a:off x="2944773" y="2355084"/>
            <a:ext cx="5134367" cy="2668861"/>
          </a:xfrm>
          <a:prstGeom prst="rect">
            <a:avLst/>
          </a:prstGeom>
          <a:noFill/>
          <a:ln>
            <a:noFill/>
          </a:ln>
        </p:spPr>
      </p:pic>
      <p:sp>
        <p:nvSpPr>
          <p:cNvPr id="130" name="Google Shape;130;p13"/>
          <p:cNvSpPr/>
          <p:nvPr/>
        </p:nvSpPr>
        <p:spPr>
          <a:xfrm>
            <a:off x="194442" y="2593920"/>
            <a:ext cx="1769049"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change in a virus's antigen through antigenic drift and antigenic shift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p:nvPr/>
        </p:nvSpPr>
        <p:spPr>
          <a:xfrm>
            <a:off x="2891679" y="273752"/>
            <a:ext cx="34115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chemeClr val="dk1"/>
                </a:solidFill>
                <a:latin typeface="Times New Roman"/>
                <a:ea typeface="Times New Roman"/>
                <a:cs typeface="Times New Roman"/>
                <a:sym typeface="Times New Roman"/>
              </a:rPr>
              <a:t>Antigenic drift and shift in influenza virus</a:t>
            </a:r>
            <a:endParaRPr b="1" i="0" sz="1400" u="none" cap="none" strike="noStrike">
              <a:solidFill>
                <a:schemeClr val="dk1"/>
              </a:solidFill>
              <a:latin typeface="Times New Roman"/>
              <a:ea typeface="Times New Roman"/>
              <a:cs typeface="Times New Roman"/>
              <a:sym typeface="Times New Roman"/>
            </a:endParaRPr>
          </a:p>
        </p:txBody>
      </p:sp>
      <p:pic>
        <p:nvPicPr>
          <p:cNvPr id="136" name="Google Shape;136;p14"/>
          <p:cNvPicPr preferRelativeResize="0"/>
          <p:nvPr/>
        </p:nvPicPr>
        <p:blipFill rotWithShape="1">
          <a:blip r:embed="rId3">
            <a:alphaModFix/>
          </a:blip>
          <a:srcRect b="23847" l="10753" r="43398" t="38801"/>
          <a:stretch/>
        </p:blipFill>
        <p:spPr>
          <a:xfrm>
            <a:off x="68784" y="581529"/>
            <a:ext cx="5645789" cy="2585936"/>
          </a:xfrm>
          <a:prstGeom prst="rect">
            <a:avLst/>
          </a:prstGeom>
          <a:noFill/>
          <a:ln>
            <a:noFill/>
          </a:ln>
        </p:spPr>
      </p:pic>
      <p:pic>
        <p:nvPicPr>
          <p:cNvPr id="137" name="Google Shape;137;p14"/>
          <p:cNvPicPr preferRelativeResize="0"/>
          <p:nvPr/>
        </p:nvPicPr>
        <p:blipFill rotWithShape="1">
          <a:blip r:embed="rId4">
            <a:alphaModFix/>
          </a:blip>
          <a:srcRect b="12390" l="9925" r="44813" t="27045"/>
          <a:stretch/>
        </p:blipFill>
        <p:spPr>
          <a:xfrm>
            <a:off x="5714573" y="2459421"/>
            <a:ext cx="3437324" cy="25859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5"/>
          <p:cNvSpPr/>
          <p:nvPr/>
        </p:nvSpPr>
        <p:spPr>
          <a:xfrm>
            <a:off x="214431" y="956925"/>
            <a:ext cx="172998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chemeClr val="dk1"/>
                </a:solidFill>
                <a:latin typeface="Times New Roman"/>
                <a:ea typeface="Times New Roman"/>
                <a:cs typeface="Times New Roman"/>
                <a:sym typeface="Times New Roman"/>
              </a:rPr>
              <a:t>Consequences of antigenic drift and shift</a:t>
            </a:r>
            <a:endParaRPr/>
          </a:p>
        </p:txBody>
      </p:sp>
      <p:pic>
        <p:nvPicPr>
          <p:cNvPr descr="https://content2.learnon.com.au/secure/ebooks/97807303/9780730371281/images/lightwindow/c07f74.png" id="143" name="Google Shape;143;p15"/>
          <p:cNvPicPr preferRelativeResize="0"/>
          <p:nvPr/>
        </p:nvPicPr>
        <p:blipFill rotWithShape="1">
          <a:blip r:embed="rId3">
            <a:alphaModFix/>
          </a:blip>
          <a:srcRect b="0" l="0" r="0" t="0"/>
          <a:stretch/>
        </p:blipFill>
        <p:spPr>
          <a:xfrm>
            <a:off x="3365899" y="81279"/>
            <a:ext cx="5147480" cy="50622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nvSpPr>
        <p:spPr>
          <a:xfrm>
            <a:off x="3442138" y="1816"/>
            <a:ext cx="249095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Summary</a:t>
            </a:r>
            <a:endParaRPr b="1" i="0" sz="1800" u="none" cap="none" strike="noStrike">
              <a:solidFill>
                <a:srgbClr val="000000"/>
              </a:solidFill>
              <a:latin typeface="Times New Roman"/>
              <a:ea typeface="Times New Roman"/>
              <a:cs typeface="Times New Roman"/>
              <a:sym typeface="Times New Roman"/>
            </a:endParaRPr>
          </a:p>
        </p:txBody>
      </p:sp>
      <p:sp>
        <p:nvSpPr>
          <p:cNvPr id="149" name="Google Shape;149;p16"/>
          <p:cNvSpPr/>
          <p:nvPr/>
        </p:nvSpPr>
        <p:spPr>
          <a:xfrm>
            <a:off x="420413" y="586591"/>
            <a:ext cx="8502869" cy="22467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Bacteria reproduce rapidly and this provides more opportunities for mutations to occur.</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Bacterial resistance occurs through the process of natural selection, with resistant bacteria having a selective advantage.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Bacterial resistance genes can be acquired through horizontal gene transfer.</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Some diseases are becoming increasingly difficult to treat with antibiotics.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The reduction and careful prescribing of antibiotics is required to reduce the rate of bacterial resistance.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Changes in viral antigens results from antigenic drift and antigenic shift.</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Antigenic shift produces new strains of a virus which require a new immune response.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Viruses that have a rapid rate of antigenic drift and/or shift require the strains to be tracked and novel vaccinations produced.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nvSpPr>
        <p:spPr>
          <a:xfrm>
            <a:off x="2874205" y="123006"/>
            <a:ext cx="380474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Worked Example</a:t>
            </a:r>
            <a:endParaRPr b="1" i="0" sz="1800" u="none" cap="none" strike="noStrike">
              <a:solidFill>
                <a:srgbClr val="000000"/>
              </a:solidFill>
              <a:latin typeface="Times New Roman"/>
              <a:ea typeface="Times New Roman"/>
              <a:cs typeface="Times New Roman"/>
              <a:sym typeface="Times New Roman"/>
            </a:endParaRPr>
          </a:p>
        </p:txBody>
      </p:sp>
      <p:pic>
        <p:nvPicPr>
          <p:cNvPr id="155" name="Google Shape;155;p17"/>
          <p:cNvPicPr preferRelativeResize="0"/>
          <p:nvPr/>
        </p:nvPicPr>
        <p:blipFill rotWithShape="1">
          <a:blip r:embed="rId3">
            <a:alphaModFix/>
          </a:blip>
          <a:srcRect b="46010" l="28079" r="21469" t="27649"/>
          <a:stretch/>
        </p:blipFill>
        <p:spPr>
          <a:xfrm>
            <a:off x="258254" y="418174"/>
            <a:ext cx="8696560" cy="2552722"/>
          </a:xfrm>
          <a:prstGeom prst="rect">
            <a:avLst/>
          </a:prstGeom>
          <a:noFill/>
          <a:ln>
            <a:noFill/>
          </a:ln>
        </p:spPr>
      </p:pic>
      <p:sp>
        <p:nvSpPr>
          <p:cNvPr id="156" name="Google Shape;156;p17"/>
          <p:cNvSpPr/>
          <p:nvPr/>
        </p:nvSpPr>
        <p:spPr>
          <a:xfrm>
            <a:off x="0" y="2896731"/>
            <a:ext cx="869656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a:ea typeface="Times"/>
                <a:cs typeface="Times"/>
                <a:sym typeface="Times"/>
              </a:rPr>
              <a:t>a </a:t>
            </a:r>
            <a:r>
              <a:rPr b="0" i="0" lang="en-AU" sz="1400" u="none" cap="none" strike="noStrike">
                <a:solidFill>
                  <a:srgbClr val="000000"/>
                </a:solidFill>
                <a:latin typeface="Times"/>
                <a:ea typeface="Times"/>
                <a:cs typeface="Times"/>
                <a:sym typeface="Times"/>
              </a:rPr>
              <a:t>The key difference is that, with selective breeding, humans choose organisms with a desirable trait and breed them, whereas with random mating, each bull and cow have an equal chance of mating.</a:t>
            </a:r>
            <a:endParaRPr/>
          </a:p>
          <a:p>
            <a:pPr indent="0" lvl="0" marL="0" marR="0" rtl="0" algn="l">
              <a:lnSpc>
                <a:spcPct val="100000"/>
              </a:lnSpc>
              <a:spcBef>
                <a:spcPts val="0"/>
              </a:spcBef>
              <a:spcAft>
                <a:spcPts val="0"/>
              </a:spcAft>
              <a:buNone/>
            </a:pPr>
            <a:r>
              <a:rPr b="0" i="1" lang="en-AU" sz="1400" u="none" cap="none" strike="noStrike">
                <a:solidFill>
                  <a:srgbClr val="000000"/>
                </a:solidFill>
                <a:latin typeface="Times"/>
                <a:ea typeface="Times"/>
                <a:cs typeface="Times"/>
                <a:sym typeface="Times"/>
              </a:rPr>
              <a:t>VCAA examination report </a:t>
            </a:r>
            <a:r>
              <a:rPr b="0" i="0" lang="en-AU" sz="1400" u="none" cap="none" strike="noStrike">
                <a:solidFill>
                  <a:srgbClr val="000000"/>
                </a:solidFill>
                <a:latin typeface="Times"/>
                <a:ea typeface="Times"/>
                <a:cs typeface="Times"/>
                <a:sym typeface="Times"/>
              </a:rPr>
              <a:t>note: It was important here that students made a comparison between the two.</a:t>
            </a:r>
            <a:endParaRPr b="0" i="0" sz="14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a:ea typeface="Times"/>
                <a:cs typeface="Times"/>
                <a:sym typeface="Times"/>
              </a:rPr>
              <a:t>b </a:t>
            </a:r>
            <a:r>
              <a:rPr b="0" i="0" lang="en-AU" sz="1400" u="none" cap="none" strike="noStrike">
                <a:solidFill>
                  <a:srgbClr val="000000"/>
                </a:solidFill>
                <a:latin typeface="Times"/>
                <a:ea typeface="Times"/>
                <a:cs typeface="Times"/>
                <a:sym typeface="Times"/>
              </a:rPr>
              <a:t>Selective breeding reduces genetic variability. </a:t>
            </a:r>
            <a:r>
              <a:rPr b="0" i="1" lang="en-AU" sz="1400" u="none" cap="none" strike="noStrike">
                <a:solidFill>
                  <a:srgbClr val="000000"/>
                </a:solidFill>
                <a:latin typeface="Times"/>
                <a:ea typeface="Times"/>
                <a:cs typeface="Times"/>
                <a:sym typeface="Times"/>
              </a:rPr>
              <a:t>VCAA examination report </a:t>
            </a:r>
            <a:r>
              <a:rPr b="0" i="0" lang="en-AU" sz="1400" u="none" cap="none" strike="noStrike">
                <a:solidFill>
                  <a:srgbClr val="000000"/>
                </a:solidFill>
                <a:latin typeface="Times"/>
                <a:ea typeface="Times"/>
                <a:cs typeface="Times"/>
                <a:sym typeface="Times"/>
              </a:rPr>
              <a:t>note: This part was well answered; however, many students did not gain the mark as they made further incorrect statements, such as that the number of genes were reduced. Students must realise that all members of the same species have the same genes; it is the alleles which may be different.</a:t>
            </a:r>
            <a:endParaRPr b="0" i="0" sz="14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a:ea typeface="Times"/>
                <a:cs typeface="Times"/>
                <a:sym typeface="Times"/>
              </a:rPr>
              <a:t>c </a:t>
            </a:r>
            <a:r>
              <a:rPr b="0" i="0" lang="en-AU" sz="1400" u="none" cap="none" strike="noStrike">
                <a:solidFill>
                  <a:srgbClr val="000000"/>
                </a:solidFill>
                <a:latin typeface="Times"/>
                <a:ea typeface="Times"/>
                <a:cs typeface="Times"/>
                <a:sym typeface="Times"/>
              </a:rPr>
              <a:t>Explanation should refer to artificial insemination influencing the frequency of certain alleles in the next generation by one bull contributing more frequently to the population.</a:t>
            </a:r>
            <a:endParaRPr b="0" i="0" sz="1400" u="none" cap="none" strike="noStrike">
              <a:solidFill>
                <a:srgbClr val="000000"/>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p:nvPr/>
        </p:nvSpPr>
        <p:spPr>
          <a:xfrm>
            <a:off x="425669" y="457742"/>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Edrolo 9E Q </a:t>
            </a:r>
            <a:r>
              <a:rPr b="0" i="0" lang="en-AU" sz="1400" u="none" cap="none" strike="noStrike">
                <a:solidFill>
                  <a:srgbClr val="000000"/>
                </a:solidFill>
                <a:latin typeface="Arial"/>
                <a:ea typeface="Arial"/>
                <a:cs typeface="Arial"/>
                <a:sym typeface="Arial"/>
              </a:rPr>
              <a:t>2,3,5, 11-14</a:t>
            </a:r>
            <a:endParaRPr/>
          </a:p>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            9F Q </a:t>
            </a:r>
            <a:r>
              <a:rPr b="0" i="0" lang="en-AU" sz="1400" u="none" cap="none" strike="noStrike">
                <a:solidFill>
                  <a:srgbClr val="000000"/>
                </a:solidFill>
                <a:latin typeface="Arial"/>
                <a:ea typeface="Arial"/>
                <a:cs typeface="Arial"/>
                <a:sym typeface="Arial"/>
              </a:rPr>
              <a:t>2,3,10-12, 14</a:t>
            </a:r>
            <a:endParaRPr b="0" i="0" sz="1400" u="none" cap="none" strike="noStrike">
              <a:solidFill>
                <a:schemeClr val="dk1"/>
              </a:solidFill>
              <a:latin typeface="Times New Roman"/>
              <a:ea typeface="Times New Roman"/>
              <a:cs typeface="Times New Roman"/>
              <a:sym typeface="Times New Roman"/>
            </a:endParaRPr>
          </a:p>
        </p:txBody>
      </p:sp>
      <p:sp>
        <p:nvSpPr>
          <p:cNvPr id="162" name="Google Shape;162;p18"/>
          <p:cNvSpPr/>
          <p:nvPr/>
        </p:nvSpPr>
        <p:spPr>
          <a:xfrm>
            <a:off x="4560505" y="941820"/>
            <a:ext cx="7263068" cy="3106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18"/>
          <p:cNvSpPr/>
          <p:nvPr/>
        </p:nvSpPr>
        <p:spPr>
          <a:xfrm>
            <a:off x="2454165" y="176540"/>
            <a:ext cx="4572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Reflection</a:t>
            </a:r>
            <a:endParaRPr b="1"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2"/>
          <p:cNvSpPr txBox="1"/>
          <p:nvPr>
            <p:ph type="title"/>
          </p:nvPr>
        </p:nvSpPr>
        <p:spPr>
          <a:xfrm>
            <a:off x="290679" y="224308"/>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AU">
                <a:latin typeface="Times New Roman"/>
                <a:ea typeface="Times New Roman"/>
                <a:cs typeface="Times New Roman"/>
                <a:sym typeface="Times New Roman"/>
              </a:rPr>
              <a:t>Warm up</a:t>
            </a:r>
            <a:endParaRPr b="1">
              <a:latin typeface="Times New Roman"/>
              <a:ea typeface="Times New Roman"/>
              <a:cs typeface="Times New Roman"/>
              <a:sym typeface="Times New Roman"/>
            </a:endParaRPr>
          </a:p>
        </p:txBody>
      </p:sp>
      <p:sp>
        <p:nvSpPr>
          <p:cNvPr id="56" name="Google Shape;56;p2"/>
          <p:cNvSpPr/>
          <p:nvPr/>
        </p:nvSpPr>
        <p:spPr>
          <a:xfrm>
            <a:off x="290679" y="797008"/>
            <a:ext cx="8520600" cy="3527119"/>
          </a:xfrm>
          <a:prstGeom prst="rect">
            <a:avLst/>
          </a:prstGeom>
          <a:noFill/>
          <a:ln>
            <a:noFill/>
          </a:ln>
        </p:spPr>
        <p:txBody>
          <a:bodyPr anchorCtr="0" anchor="t" bIns="45700" lIns="91425" spcFirstLastPara="1" rIns="91425" wrap="square" tIns="45700">
            <a:spAutoFit/>
          </a:bodyPr>
          <a:lstStyle/>
          <a:p>
            <a:pPr indent="-180340" lvl="0" marL="180340" marR="0" rtl="0" algn="l">
              <a:lnSpc>
                <a:spcPct val="115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Divide class into pairs (or larger groups in a large class) and have each group take one of the following species used in agriculture:</a:t>
            </a:r>
            <a:endParaRPr/>
          </a:p>
          <a:p>
            <a:pPr indent="-180340" lvl="0" marL="360680" marR="0" rtl="0" algn="l">
              <a:lnSpc>
                <a:spcPct val="115000"/>
              </a:lnSpc>
              <a:spcBef>
                <a:spcPts val="400"/>
              </a:spcBef>
              <a:spcAft>
                <a:spcPts val="0"/>
              </a:spcAft>
              <a:buNone/>
            </a:pPr>
            <a:r>
              <a:rPr b="0" i="0" lang="en-AU" sz="1400" u="none" cap="none" strike="noStrike">
                <a:solidFill>
                  <a:srgbClr val="000000"/>
                </a:solidFill>
                <a:latin typeface="Times New Roman"/>
                <a:ea typeface="Times New Roman"/>
                <a:cs typeface="Times New Roman"/>
                <a:sym typeface="Times New Roman"/>
              </a:rPr>
              <a:t>○	Horse</a:t>
            </a:r>
            <a:endParaRPr/>
          </a:p>
          <a:p>
            <a:pPr indent="-180340" lvl="0" marL="360680" marR="0" rtl="0" algn="l">
              <a:lnSpc>
                <a:spcPct val="115000"/>
              </a:lnSpc>
              <a:spcBef>
                <a:spcPts val="400"/>
              </a:spcBef>
              <a:spcAft>
                <a:spcPts val="0"/>
              </a:spcAft>
              <a:buNone/>
            </a:pPr>
            <a:r>
              <a:rPr b="0" i="0" lang="en-AU" sz="1400" u="none" cap="none" strike="noStrike">
                <a:solidFill>
                  <a:srgbClr val="000000"/>
                </a:solidFill>
                <a:latin typeface="Times New Roman"/>
                <a:ea typeface="Times New Roman"/>
                <a:cs typeface="Times New Roman"/>
                <a:sym typeface="Times New Roman"/>
              </a:rPr>
              <a:t>○	Cow</a:t>
            </a:r>
            <a:endParaRPr/>
          </a:p>
          <a:p>
            <a:pPr indent="-180340" lvl="0" marL="360680" marR="0" rtl="0" algn="l">
              <a:lnSpc>
                <a:spcPct val="115000"/>
              </a:lnSpc>
              <a:spcBef>
                <a:spcPts val="400"/>
              </a:spcBef>
              <a:spcAft>
                <a:spcPts val="0"/>
              </a:spcAft>
              <a:buNone/>
            </a:pPr>
            <a:r>
              <a:rPr b="0" i="0" lang="en-AU" sz="1400" u="none" cap="none" strike="noStrike">
                <a:solidFill>
                  <a:srgbClr val="000000"/>
                </a:solidFill>
                <a:latin typeface="Times New Roman"/>
                <a:ea typeface="Times New Roman"/>
                <a:cs typeface="Times New Roman"/>
                <a:sym typeface="Times New Roman"/>
              </a:rPr>
              <a:t>○	Sheep</a:t>
            </a:r>
            <a:endParaRPr/>
          </a:p>
          <a:p>
            <a:pPr indent="-180340" lvl="0" marL="360680" marR="0" rtl="0" algn="l">
              <a:lnSpc>
                <a:spcPct val="115000"/>
              </a:lnSpc>
              <a:spcBef>
                <a:spcPts val="400"/>
              </a:spcBef>
              <a:spcAft>
                <a:spcPts val="0"/>
              </a:spcAft>
              <a:buNone/>
            </a:pPr>
            <a:r>
              <a:rPr b="0" i="0" lang="en-AU" sz="1400" u="none" cap="none" strike="noStrike">
                <a:solidFill>
                  <a:srgbClr val="000000"/>
                </a:solidFill>
                <a:latin typeface="Times New Roman"/>
                <a:ea typeface="Times New Roman"/>
                <a:cs typeface="Times New Roman"/>
                <a:sym typeface="Times New Roman"/>
              </a:rPr>
              <a:t>○	Wheat</a:t>
            </a:r>
            <a:endParaRPr/>
          </a:p>
          <a:p>
            <a:pPr indent="-180340" lvl="0" marL="360680" marR="0" rtl="0" algn="l">
              <a:lnSpc>
                <a:spcPct val="115000"/>
              </a:lnSpc>
              <a:spcBef>
                <a:spcPts val="400"/>
              </a:spcBef>
              <a:spcAft>
                <a:spcPts val="0"/>
              </a:spcAft>
              <a:buNone/>
            </a:pPr>
            <a:r>
              <a:rPr b="0" i="0" lang="en-AU" sz="1400" u="none" cap="none" strike="noStrike">
                <a:solidFill>
                  <a:srgbClr val="000000"/>
                </a:solidFill>
                <a:latin typeface="Times New Roman"/>
                <a:ea typeface="Times New Roman"/>
                <a:cs typeface="Times New Roman"/>
                <a:sym typeface="Times New Roman"/>
              </a:rPr>
              <a:t>○	Corn</a:t>
            </a:r>
            <a:endParaRPr/>
          </a:p>
          <a:p>
            <a:pPr indent="-180340" lvl="0" marL="360680" marR="0" rtl="0" algn="l">
              <a:lnSpc>
                <a:spcPct val="115000"/>
              </a:lnSpc>
              <a:spcBef>
                <a:spcPts val="400"/>
              </a:spcBef>
              <a:spcAft>
                <a:spcPts val="0"/>
              </a:spcAft>
              <a:buNone/>
            </a:pPr>
            <a:r>
              <a:rPr b="0" i="0" lang="en-AU" sz="1400" u="none" cap="none" strike="noStrike">
                <a:solidFill>
                  <a:srgbClr val="000000"/>
                </a:solidFill>
                <a:latin typeface="Times New Roman"/>
                <a:ea typeface="Times New Roman"/>
                <a:cs typeface="Times New Roman"/>
                <a:sym typeface="Times New Roman"/>
              </a:rPr>
              <a:t>○	Bananas</a:t>
            </a:r>
            <a:endParaRPr/>
          </a:p>
          <a:p>
            <a:pPr indent="-180340" lvl="0" marL="180340" marR="0" rtl="0" algn="l">
              <a:lnSpc>
                <a:spcPct val="115000"/>
              </a:lnSpc>
              <a:spcBef>
                <a:spcPts val="400"/>
              </a:spcBef>
              <a:spcAft>
                <a:spcPts val="0"/>
              </a:spcAft>
              <a:buNone/>
            </a:pPr>
            <a:r>
              <a:rPr b="0" i="0" lang="en-AU" sz="1400" u="none" cap="none" strike="noStrike">
                <a:solidFill>
                  <a:srgbClr val="000000"/>
                </a:solidFill>
                <a:latin typeface="Times New Roman"/>
                <a:ea typeface="Times New Roman"/>
                <a:cs typeface="Times New Roman"/>
                <a:sym typeface="Times New Roman"/>
              </a:rPr>
              <a:t>Students investigate how the species has been changed over time for agricultural purposes. Students should answer the following: </a:t>
            </a:r>
            <a:endParaRPr/>
          </a:p>
          <a:p>
            <a:pPr indent="-180340" lvl="0" marL="360680" marR="0" rtl="0" algn="l">
              <a:lnSpc>
                <a:spcPct val="115000"/>
              </a:lnSpc>
              <a:spcBef>
                <a:spcPts val="400"/>
              </a:spcBef>
              <a:spcAft>
                <a:spcPts val="0"/>
              </a:spcAft>
              <a:buNone/>
            </a:pPr>
            <a:r>
              <a:rPr b="0" i="0" lang="en-AU" sz="1400" u="none" cap="none" strike="noStrike">
                <a:solidFill>
                  <a:srgbClr val="000000"/>
                </a:solidFill>
                <a:latin typeface="Times New Roman"/>
                <a:ea typeface="Times New Roman"/>
                <a:cs typeface="Times New Roman"/>
                <a:sym typeface="Times New Roman"/>
              </a:rPr>
              <a:t>○	What traits have been improved? </a:t>
            </a:r>
            <a:endParaRPr/>
          </a:p>
          <a:p>
            <a:pPr indent="-180340" lvl="0" marL="360680" marR="0" rtl="0" algn="l">
              <a:lnSpc>
                <a:spcPct val="115000"/>
              </a:lnSpc>
              <a:spcBef>
                <a:spcPts val="400"/>
              </a:spcBef>
              <a:spcAft>
                <a:spcPts val="0"/>
              </a:spcAft>
              <a:buNone/>
            </a:pPr>
            <a:r>
              <a:rPr b="0" i="0" lang="en-AU" sz="1400" u="none" cap="none" strike="noStrike">
                <a:solidFill>
                  <a:srgbClr val="000000"/>
                </a:solidFill>
                <a:latin typeface="Times New Roman"/>
                <a:ea typeface="Times New Roman"/>
                <a:cs typeface="Times New Roman"/>
                <a:sym typeface="Times New Roman"/>
              </a:rPr>
              <a:t>○	How does that benefit human society?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p:nvPr/>
        </p:nvSpPr>
        <p:spPr>
          <a:xfrm>
            <a:off x="3554573" y="200179"/>
            <a:ext cx="180049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chemeClr val="dk1"/>
                </a:solidFill>
                <a:latin typeface="Times New Roman"/>
                <a:ea typeface="Times New Roman"/>
                <a:cs typeface="Times New Roman"/>
                <a:sym typeface="Times New Roman"/>
              </a:rPr>
              <a:t>Selective Breeding</a:t>
            </a:r>
            <a:endParaRPr b="1" i="0" sz="1600" u="none" cap="none" strike="noStrike">
              <a:solidFill>
                <a:srgbClr val="000000"/>
              </a:solidFill>
              <a:latin typeface="Arial"/>
              <a:ea typeface="Arial"/>
              <a:cs typeface="Arial"/>
              <a:sym typeface="Arial"/>
            </a:endParaRPr>
          </a:p>
        </p:txBody>
      </p:sp>
      <p:sp>
        <p:nvSpPr>
          <p:cNvPr id="62" name="Google Shape;62;p3"/>
          <p:cNvSpPr/>
          <p:nvPr/>
        </p:nvSpPr>
        <p:spPr>
          <a:xfrm>
            <a:off x="217714" y="538733"/>
            <a:ext cx="8632372"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changing of a population’s gene pool due to </a:t>
            </a:r>
            <a:r>
              <a:rPr b="0" i="0" lang="en-AU" sz="1400" u="sng" cap="none" strike="noStrike">
                <a:solidFill>
                  <a:srgbClr val="000000"/>
                </a:solidFill>
                <a:latin typeface="Times New Roman"/>
                <a:ea typeface="Times New Roman"/>
                <a:cs typeface="Times New Roman"/>
                <a:sym typeface="Times New Roman"/>
              </a:rPr>
              <a:t>humans altering the breeding behaviour of animals and plants to develop a selected trait.</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Selective breeding is an </a:t>
            </a:r>
            <a:r>
              <a:rPr b="0" i="0" lang="en-AU" sz="1400" u="sng" cap="none" strike="noStrike">
                <a:solidFill>
                  <a:srgbClr val="000000"/>
                </a:solidFill>
                <a:latin typeface="Times New Roman"/>
                <a:ea typeface="Times New Roman"/>
                <a:cs typeface="Times New Roman"/>
                <a:sym typeface="Times New Roman"/>
              </a:rPr>
              <a:t>example of artificial selection</a:t>
            </a:r>
            <a:r>
              <a:rPr b="0" i="0" lang="en-AU" sz="1400" u="none" cap="none" strike="noStrike">
                <a:solidFill>
                  <a:srgbClr val="000000"/>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a:t>
            </a:r>
            <a:r>
              <a:rPr b="0" i="0" lang="en-AU" sz="1400" u="sng" cap="none" strike="noStrike">
                <a:solidFill>
                  <a:srgbClr val="000000"/>
                </a:solidFill>
                <a:latin typeface="Times New Roman"/>
                <a:ea typeface="Times New Roman"/>
                <a:cs typeface="Times New Roman"/>
                <a:sym typeface="Times New Roman"/>
              </a:rPr>
              <a:t>Done to improve herd quality </a:t>
            </a:r>
            <a:r>
              <a:rPr b="0" i="0" lang="en-AU" sz="1400" u="none" cap="none" strike="noStrike">
                <a:solidFill>
                  <a:srgbClr val="000000"/>
                </a:solidFill>
                <a:latin typeface="Times New Roman"/>
                <a:ea typeface="Times New Roman"/>
                <a:cs typeface="Times New Roman"/>
                <a:sym typeface="Times New Roman"/>
              </a:rPr>
              <a:t>– the best males would be selected for mating with the best females.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a:t>
            </a:r>
            <a:r>
              <a:rPr b="0" i="0" lang="en-AU" sz="1400" u="sng" cap="none" strike="noStrike">
                <a:solidFill>
                  <a:srgbClr val="000000"/>
                </a:solidFill>
                <a:latin typeface="Times New Roman"/>
                <a:ea typeface="Times New Roman"/>
                <a:cs typeface="Times New Roman"/>
                <a:sym typeface="Times New Roman"/>
              </a:rPr>
              <a:t>Genetic superiority</a:t>
            </a:r>
            <a:r>
              <a:rPr b="0" i="0" lang="en-AU" sz="1400" u="none" cap="none" strike="noStrike">
                <a:solidFill>
                  <a:srgbClr val="000000"/>
                </a:solidFill>
                <a:latin typeface="Times New Roman"/>
                <a:ea typeface="Times New Roman"/>
                <a:cs typeface="Times New Roman"/>
                <a:sym typeface="Times New Roman"/>
              </a:rPr>
              <a:t> – desirable characteristics such as: Meat yield, Low fat carcass, Milk yield, Milk quality, Wool quality, Fertility levels.</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Selective breeding is the deliberate selection of specific animals to provide genetic material to the next generation.</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It is very similar to natural selection, main difference lying in the origin of selection pressure.</a:t>
            </a:r>
            <a:endParaRPr/>
          </a:p>
        </p:txBody>
      </p:sp>
      <p:sp>
        <p:nvSpPr>
          <p:cNvPr id="63" name="Google Shape;63;p3"/>
          <p:cNvSpPr/>
          <p:nvPr/>
        </p:nvSpPr>
        <p:spPr>
          <a:xfrm>
            <a:off x="4454820" y="241786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Arial"/>
                <a:ea typeface="Arial"/>
                <a:cs typeface="Arial"/>
                <a:sym typeface="Arial"/>
              </a:rPr>
              <a:t> </a:t>
            </a:r>
            <a:endParaRPr/>
          </a:p>
        </p:txBody>
      </p:sp>
      <p:pic>
        <p:nvPicPr>
          <p:cNvPr id="64" name="Google Shape;64;p3"/>
          <p:cNvPicPr preferRelativeResize="0"/>
          <p:nvPr/>
        </p:nvPicPr>
        <p:blipFill rotWithShape="1">
          <a:blip r:embed="rId3">
            <a:alphaModFix/>
          </a:blip>
          <a:srcRect b="31294" l="9402" r="42742" t="42157"/>
          <a:stretch/>
        </p:blipFill>
        <p:spPr>
          <a:xfrm>
            <a:off x="355909" y="2354615"/>
            <a:ext cx="8355982" cy="26062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nvSpPr>
        <p:spPr>
          <a:xfrm>
            <a:off x="2669628" y="147145"/>
            <a:ext cx="4340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Requirements for Selective breeding</a:t>
            </a:r>
            <a:endParaRPr/>
          </a:p>
        </p:txBody>
      </p:sp>
      <p:pic>
        <p:nvPicPr>
          <p:cNvPr id="70" name="Google Shape;70;p4"/>
          <p:cNvPicPr preferRelativeResize="0"/>
          <p:nvPr/>
        </p:nvPicPr>
        <p:blipFill rotWithShape="1">
          <a:blip r:embed="rId3">
            <a:alphaModFix/>
          </a:blip>
          <a:srcRect b="58520" l="10175" r="43140" t="18266"/>
          <a:stretch/>
        </p:blipFill>
        <p:spPr>
          <a:xfrm>
            <a:off x="1555531" y="485699"/>
            <a:ext cx="6512905" cy="1820812"/>
          </a:xfrm>
          <a:prstGeom prst="rect">
            <a:avLst/>
          </a:prstGeom>
          <a:noFill/>
          <a:ln>
            <a:noFill/>
          </a:ln>
        </p:spPr>
      </p:pic>
      <p:pic>
        <p:nvPicPr>
          <p:cNvPr id="71" name="Google Shape;71;p4"/>
          <p:cNvPicPr preferRelativeResize="0"/>
          <p:nvPr/>
        </p:nvPicPr>
        <p:blipFill rotWithShape="1">
          <a:blip r:embed="rId4">
            <a:alphaModFix/>
          </a:blip>
          <a:srcRect b="33705" l="9674" r="42720" t="32255"/>
          <a:stretch/>
        </p:blipFill>
        <p:spPr>
          <a:xfrm>
            <a:off x="1251481" y="2684924"/>
            <a:ext cx="6193972" cy="24901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5"/>
          <p:cNvPicPr preferRelativeResize="0"/>
          <p:nvPr/>
        </p:nvPicPr>
        <p:blipFill rotWithShape="1">
          <a:blip r:embed="rId3">
            <a:alphaModFix/>
          </a:blip>
          <a:srcRect b="18042" l="17371" r="37450" t="26451"/>
          <a:stretch/>
        </p:blipFill>
        <p:spPr>
          <a:xfrm>
            <a:off x="1988192" y="242114"/>
            <a:ext cx="6861895" cy="4739790"/>
          </a:xfrm>
          <a:prstGeom prst="rect">
            <a:avLst/>
          </a:prstGeom>
          <a:noFill/>
          <a:ln>
            <a:noFill/>
          </a:ln>
        </p:spPr>
      </p:pic>
      <p:sp>
        <p:nvSpPr>
          <p:cNvPr id="77" name="Google Shape;77;p5"/>
          <p:cNvSpPr txBox="1"/>
          <p:nvPr/>
        </p:nvSpPr>
        <p:spPr>
          <a:xfrm>
            <a:off x="315310" y="1282262"/>
            <a:ext cx="1418897"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Note: This is an extension. No direct questions will be asked based on technologies for selective breeding</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6"/>
          <p:cNvSpPr/>
          <p:nvPr/>
        </p:nvSpPr>
        <p:spPr>
          <a:xfrm>
            <a:off x="1502582" y="189668"/>
            <a:ext cx="63658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The effect of selective breeding on genetic diversity and genetic fitness</a:t>
            </a:r>
            <a:endParaRPr b="0" i="0" sz="1600" u="none" cap="none" strike="noStrike">
              <a:solidFill>
                <a:srgbClr val="000000"/>
              </a:solidFill>
              <a:latin typeface="Times New Roman"/>
              <a:ea typeface="Times New Roman"/>
              <a:cs typeface="Times New Roman"/>
              <a:sym typeface="Times New Roman"/>
            </a:endParaRPr>
          </a:p>
        </p:txBody>
      </p:sp>
      <p:sp>
        <p:nvSpPr>
          <p:cNvPr id="83" name="Google Shape;83;p6"/>
          <p:cNvSpPr/>
          <p:nvPr/>
        </p:nvSpPr>
        <p:spPr>
          <a:xfrm>
            <a:off x="268013" y="632340"/>
            <a:ext cx="8350469"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Selective breeding can lead to </a:t>
            </a:r>
            <a:r>
              <a:rPr b="0" i="0" lang="en-AU" sz="1400" u="sng" cap="none" strike="noStrike">
                <a:solidFill>
                  <a:srgbClr val="000000"/>
                </a:solidFill>
                <a:latin typeface="Times New Roman"/>
                <a:ea typeface="Times New Roman"/>
                <a:cs typeface="Times New Roman"/>
                <a:sym typeface="Times New Roman"/>
              </a:rPr>
              <a:t>smaller gene pools and overexpression of deleterious alleles</a:t>
            </a:r>
            <a:r>
              <a:rPr b="0" i="0" lang="en-AU" sz="1400" u="none" cap="none" strike="noStrike">
                <a:solidFill>
                  <a:srgbClr val="000000"/>
                </a:solidFill>
                <a:latin typeface="Times New Roman"/>
                <a:ea typeface="Times New Roman"/>
                <a:cs typeface="Times New Roman"/>
                <a:sym typeface="Times New Roman"/>
              </a:rPr>
              <a:t>, which can </a:t>
            </a:r>
            <a:r>
              <a:rPr b="0" i="0" lang="en-AU" sz="1400" u="sng" cap="none" strike="noStrike">
                <a:solidFill>
                  <a:srgbClr val="000000"/>
                </a:solidFill>
                <a:latin typeface="Times New Roman"/>
                <a:ea typeface="Times New Roman"/>
                <a:cs typeface="Times New Roman"/>
                <a:sym typeface="Times New Roman"/>
              </a:rPr>
              <a:t>reduce adaptability and fitness within a population</a:t>
            </a:r>
            <a:r>
              <a:rPr b="0" i="0" lang="en-AU" sz="1400" u="none" cap="none" strike="noStrike">
                <a:solidFill>
                  <a:srgbClr val="000000"/>
                </a:solidFill>
                <a:latin typeface="Times New Roman"/>
                <a:ea typeface="Times New Roman"/>
                <a:cs typeface="Times New Roman"/>
                <a:sym typeface="Times New Roman"/>
              </a:rPr>
              <a:t>. The survival rate of a population, life expectancy is lowered and genetic diversity is lowered. Example:</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Sphynx cats – no hair, can’t maintain body temperature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English bulldogs – short snouts, breathing issues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Jacobin pigeon – large feathers around the head, can’t see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If poor breeding practices are implemented, selective breeding can cause a </a:t>
            </a:r>
            <a:r>
              <a:rPr b="0" i="0" lang="en-AU" sz="1400" u="sng" cap="none" strike="noStrike">
                <a:solidFill>
                  <a:srgbClr val="000000"/>
                </a:solidFill>
                <a:latin typeface="Times New Roman"/>
                <a:ea typeface="Times New Roman"/>
                <a:cs typeface="Times New Roman"/>
                <a:sym typeface="Times New Roman"/>
              </a:rPr>
              <a:t>human induced genetic bottleneck</a:t>
            </a:r>
            <a:r>
              <a:rPr b="0" i="0" lang="en-AU" sz="1400" u="none" cap="none" strike="noStrike">
                <a:solidFill>
                  <a:srgbClr val="000000"/>
                </a:solidFill>
                <a:latin typeface="Times New Roman"/>
                <a:ea typeface="Times New Roman"/>
                <a:cs typeface="Times New Roman"/>
                <a:sym typeface="Times New Roman"/>
              </a:rPr>
              <a:t>. The generational </a:t>
            </a:r>
            <a:r>
              <a:rPr b="0" i="0" lang="en-AU" sz="1400" u="sng" cap="none" strike="noStrike">
                <a:solidFill>
                  <a:srgbClr val="000000"/>
                </a:solidFill>
                <a:latin typeface="Times New Roman"/>
                <a:ea typeface="Times New Roman"/>
                <a:cs typeface="Times New Roman"/>
                <a:sym typeface="Times New Roman"/>
              </a:rPr>
              <a:t>increase in the frequency of the selected allele will decrease genetic diversity </a:t>
            </a:r>
            <a:r>
              <a:rPr b="0" i="0" lang="en-AU" sz="1400" u="none" cap="none" strike="noStrike">
                <a:solidFill>
                  <a:srgbClr val="000000"/>
                </a:solidFill>
                <a:latin typeface="Times New Roman"/>
                <a:ea typeface="Times New Roman"/>
                <a:cs typeface="Times New Roman"/>
                <a:sym typeface="Times New Roman"/>
              </a:rPr>
              <a:t>as the phenotypes of the population are driven towards a specific allele.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For example, a human selection pressure that favours dark-coloured beetles will increase the prevalence of the dark-coloured allele within the resulting population.</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Reduced genetic diversity can lead to </a:t>
            </a:r>
            <a:r>
              <a:rPr b="0" i="0" lang="en-AU" sz="1400" u="sng" cap="none" strike="noStrike">
                <a:solidFill>
                  <a:srgbClr val="000000"/>
                </a:solidFill>
                <a:latin typeface="Times New Roman"/>
                <a:ea typeface="Times New Roman"/>
                <a:cs typeface="Times New Roman"/>
                <a:sym typeface="Times New Roman"/>
              </a:rPr>
              <a:t>increased inbreeding, which can increase the prevalence of deleterious alleles, and a lower adaptive potential.</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Definitions:</a:t>
            </a:r>
            <a:endParaRPr/>
          </a:p>
          <a:p>
            <a:pPr indent="0" lvl="0"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Deleterious allele- </a:t>
            </a:r>
            <a:r>
              <a:rPr b="0" i="0" lang="en-AU" sz="1400" u="none" cap="none" strike="noStrike">
                <a:solidFill>
                  <a:srgbClr val="000000"/>
                </a:solidFill>
                <a:latin typeface="Times New Roman"/>
                <a:ea typeface="Times New Roman"/>
                <a:cs typeface="Times New Roman"/>
                <a:sym typeface="Times New Roman"/>
              </a:rPr>
              <a:t>An allele that has an overall negative effect on individual fitness when expressed</a:t>
            </a:r>
            <a:endParaRPr/>
          </a:p>
          <a:p>
            <a:pPr indent="0" lvl="0" marL="0" marR="0" rtl="0" algn="l">
              <a:lnSpc>
                <a:spcPct val="100000"/>
              </a:lnSpc>
              <a:spcBef>
                <a:spcPts val="0"/>
              </a:spcBef>
              <a:spcAft>
                <a:spcPts val="0"/>
              </a:spcAft>
              <a:buNone/>
            </a:pPr>
            <a:r>
              <a:rPr b="0" i="0" lang="en-AU" sz="1400" u="sng" cap="none" strike="noStrike">
                <a:solidFill>
                  <a:srgbClr val="000000"/>
                </a:solidFill>
                <a:latin typeface="Times New Roman"/>
                <a:ea typeface="Times New Roman"/>
                <a:cs typeface="Times New Roman"/>
                <a:sym typeface="Times New Roman"/>
              </a:rPr>
              <a:t>Adaptive potential- </a:t>
            </a:r>
            <a:r>
              <a:rPr b="0" i="0" lang="en-AU" sz="1400" u="none" cap="none" strike="noStrike">
                <a:solidFill>
                  <a:srgbClr val="000000"/>
                </a:solidFill>
                <a:latin typeface="Times New Roman"/>
                <a:ea typeface="Times New Roman"/>
                <a:cs typeface="Times New Roman"/>
                <a:sym typeface="Times New Roman"/>
              </a:rPr>
              <a:t>The ability for a population to adjust to new environmental selection pressures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6"/>
          <p:cNvSpPr/>
          <p:nvPr/>
        </p:nvSpPr>
        <p:spPr>
          <a:xfrm>
            <a:off x="268012" y="1586447"/>
            <a:ext cx="83504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7"/>
          <p:cNvSpPr txBox="1"/>
          <p:nvPr/>
        </p:nvSpPr>
        <p:spPr>
          <a:xfrm>
            <a:off x="3095297" y="127940"/>
            <a:ext cx="249095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Summary</a:t>
            </a:r>
            <a:endParaRPr b="1" i="0" sz="1800" u="none" cap="none" strike="noStrike">
              <a:solidFill>
                <a:srgbClr val="000000"/>
              </a:solidFill>
              <a:latin typeface="Times New Roman"/>
              <a:ea typeface="Times New Roman"/>
              <a:cs typeface="Times New Roman"/>
              <a:sym typeface="Times New Roman"/>
            </a:endParaRPr>
          </a:p>
        </p:txBody>
      </p:sp>
      <p:sp>
        <p:nvSpPr>
          <p:cNvPr id="90" name="Google Shape;90;p7"/>
          <p:cNvSpPr/>
          <p:nvPr/>
        </p:nvSpPr>
        <p:spPr>
          <a:xfrm>
            <a:off x="278524" y="765194"/>
            <a:ext cx="8676290"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Selective breeding is one form of artificial selection used in plant and animal breeding.</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Selective breeding will select for desired traits for human benefit rather than traits which increase the survival chances of the population.</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Selective breeding can decrease the genetic diversity of gene pools.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Loss of genetic variation in a population may result in failure of the population to survive environmental change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8"/>
          <p:cNvSpPr/>
          <p:nvPr/>
        </p:nvSpPr>
        <p:spPr>
          <a:xfrm>
            <a:off x="3022264" y="168649"/>
            <a:ext cx="344838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Bacterial resistance to antibiotics</a:t>
            </a:r>
            <a:endParaRPr b="0" i="0" sz="1800" u="none" cap="none" strike="noStrike">
              <a:solidFill>
                <a:srgbClr val="000000"/>
              </a:solidFill>
              <a:latin typeface="Times New Roman"/>
              <a:ea typeface="Times New Roman"/>
              <a:cs typeface="Times New Roman"/>
              <a:sym typeface="Times New Roman"/>
            </a:endParaRPr>
          </a:p>
        </p:txBody>
      </p:sp>
      <p:sp>
        <p:nvSpPr>
          <p:cNvPr id="96" name="Google Shape;96;p8"/>
          <p:cNvSpPr/>
          <p:nvPr/>
        </p:nvSpPr>
        <p:spPr>
          <a:xfrm>
            <a:off x="268013" y="613060"/>
            <a:ext cx="860271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inappropriate use and overuse of antibiotics have led to the emergence of antibiotic-resistant bacteria.</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Antimicrobial agent- </a:t>
            </a:r>
            <a:r>
              <a:rPr b="0" i="0" lang="en-AU" sz="1400" u="none" cap="none" strike="noStrike">
                <a:solidFill>
                  <a:srgbClr val="000000"/>
                </a:solidFill>
                <a:latin typeface="Times New Roman"/>
                <a:ea typeface="Times New Roman"/>
                <a:cs typeface="Times New Roman"/>
                <a:sym typeface="Times New Roman"/>
              </a:rPr>
              <a:t>An </a:t>
            </a:r>
            <a:r>
              <a:rPr b="0" i="0" lang="en-AU" sz="1400" u="sng" cap="none" strike="noStrike">
                <a:solidFill>
                  <a:srgbClr val="000000"/>
                </a:solidFill>
                <a:latin typeface="Times New Roman"/>
                <a:ea typeface="Times New Roman"/>
                <a:cs typeface="Times New Roman"/>
                <a:sym typeface="Times New Roman"/>
              </a:rPr>
              <a:t>agent that kills or slows the growth of microorganisms</a:t>
            </a:r>
            <a:r>
              <a:rPr b="0" i="0" lang="en-AU" sz="1400" u="none" cap="none" strike="noStrike">
                <a:solidFill>
                  <a:srgbClr val="000000"/>
                </a:solidFill>
                <a:latin typeface="Times New Roman"/>
                <a:ea typeface="Times New Roman"/>
                <a:cs typeface="Times New Roman"/>
                <a:sym typeface="Times New Roman"/>
              </a:rPr>
              <a:t>. Examples include antiseptics, disinfectants, antifungals, antivirals, and antibacterial agents </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Antimicrobial resistance- </a:t>
            </a:r>
            <a:r>
              <a:rPr b="0" i="0" lang="en-AU" sz="1400" u="none" cap="none" strike="noStrike">
                <a:solidFill>
                  <a:srgbClr val="000000"/>
                </a:solidFill>
                <a:latin typeface="Times New Roman"/>
                <a:ea typeface="Times New Roman"/>
                <a:cs typeface="Times New Roman"/>
                <a:sym typeface="Times New Roman"/>
              </a:rPr>
              <a:t>The </a:t>
            </a:r>
            <a:r>
              <a:rPr b="0" i="0" lang="en-AU" sz="1400" u="sng" cap="none" strike="noStrike">
                <a:solidFill>
                  <a:srgbClr val="000000"/>
                </a:solidFill>
                <a:latin typeface="Times New Roman"/>
                <a:ea typeface="Times New Roman"/>
                <a:cs typeface="Times New Roman"/>
                <a:sym typeface="Times New Roman"/>
              </a:rPr>
              <a:t>ability of a microorganism to survive exposure to an antimicrobial agent.</a:t>
            </a:r>
            <a:endParaRPr b="0" i="0" sz="1400" u="sng"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9"/>
          <p:cNvSpPr/>
          <p:nvPr/>
        </p:nvSpPr>
        <p:spPr>
          <a:xfrm>
            <a:off x="3703994" y="284262"/>
            <a:ext cx="198483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Antibiotic resistance</a:t>
            </a:r>
            <a:endParaRPr/>
          </a:p>
        </p:txBody>
      </p:sp>
      <p:pic>
        <p:nvPicPr>
          <p:cNvPr id="102" name="Google Shape;102;p9"/>
          <p:cNvPicPr preferRelativeResize="0"/>
          <p:nvPr/>
        </p:nvPicPr>
        <p:blipFill rotWithShape="1">
          <a:blip r:embed="rId3">
            <a:alphaModFix/>
          </a:blip>
          <a:srcRect b="32477" l="11347" r="24397" t="30766"/>
          <a:stretch/>
        </p:blipFill>
        <p:spPr>
          <a:xfrm>
            <a:off x="516298" y="2132474"/>
            <a:ext cx="8360230" cy="2688771"/>
          </a:xfrm>
          <a:prstGeom prst="rect">
            <a:avLst/>
          </a:prstGeom>
          <a:noFill/>
          <a:ln>
            <a:noFill/>
          </a:ln>
        </p:spPr>
      </p:pic>
      <p:sp>
        <p:nvSpPr>
          <p:cNvPr id="103" name="Google Shape;103;p9"/>
          <p:cNvSpPr/>
          <p:nvPr/>
        </p:nvSpPr>
        <p:spPr>
          <a:xfrm>
            <a:off x="376661" y="622816"/>
            <a:ext cx="86395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exposure to </a:t>
            </a:r>
            <a:r>
              <a:rPr b="0" i="0" lang="en-AU" sz="1400" u="sng" cap="none" strike="noStrike">
                <a:solidFill>
                  <a:srgbClr val="000000"/>
                </a:solidFill>
                <a:latin typeface="Times New Roman"/>
                <a:ea typeface="Times New Roman"/>
                <a:cs typeface="Times New Roman"/>
                <a:sym typeface="Times New Roman"/>
              </a:rPr>
              <a:t>antibiotics serves as an environmental selection pressure for bacteria</a:t>
            </a:r>
            <a:r>
              <a:rPr b="0" i="0" lang="en-AU" sz="1400" u="none" cap="none" strike="noStrike">
                <a:solidFill>
                  <a:srgbClr val="000000"/>
                </a:solidFill>
                <a:latin typeface="Times New Roman"/>
                <a:ea typeface="Times New Roman"/>
                <a:cs typeface="Times New Roman"/>
                <a:sym typeface="Times New Roman"/>
              </a:rPr>
              <a:t>. Bacteria with </a:t>
            </a:r>
            <a:r>
              <a:rPr b="0" i="0" lang="en-AU" sz="1400" u="sng" cap="none" strike="noStrike">
                <a:solidFill>
                  <a:srgbClr val="000000"/>
                </a:solidFill>
                <a:latin typeface="Times New Roman"/>
                <a:ea typeface="Times New Roman"/>
                <a:cs typeface="Times New Roman"/>
                <a:sym typeface="Times New Roman"/>
              </a:rPr>
              <a:t>resistance to a particular antibiotic </a:t>
            </a:r>
            <a:r>
              <a:rPr b="0" i="0" lang="en-AU" sz="1400" u="none" cap="none" strike="noStrike">
                <a:solidFill>
                  <a:srgbClr val="000000"/>
                </a:solidFill>
                <a:latin typeface="Times New Roman"/>
                <a:ea typeface="Times New Roman"/>
                <a:cs typeface="Times New Roman"/>
                <a:sym typeface="Times New Roman"/>
              </a:rPr>
              <a:t>will be conferred a </a:t>
            </a:r>
            <a:r>
              <a:rPr b="0" i="0" lang="en-AU" sz="1400" u="sng" cap="none" strike="noStrike">
                <a:solidFill>
                  <a:srgbClr val="000000"/>
                </a:solidFill>
                <a:latin typeface="Times New Roman"/>
                <a:ea typeface="Times New Roman"/>
                <a:cs typeface="Times New Roman"/>
                <a:sym typeface="Times New Roman"/>
              </a:rPr>
              <a:t>selective advantage</a:t>
            </a:r>
            <a:r>
              <a:rPr b="0" i="0" lang="en-AU" sz="1400" u="none" cap="none" strike="noStrike">
                <a:solidFill>
                  <a:srgbClr val="000000"/>
                </a:solidFill>
                <a:latin typeface="Times New Roman"/>
                <a:ea typeface="Times New Roman"/>
                <a:cs typeface="Times New Roman"/>
                <a:sym typeface="Times New Roman"/>
              </a:rPr>
              <a:t>, allowing them to </a:t>
            </a:r>
            <a:r>
              <a:rPr b="0" i="0" lang="en-AU" sz="1400" u="sng" cap="none" strike="noStrike">
                <a:solidFill>
                  <a:srgbClr val="000000"/>
                </a:solidFill>
                <a:latin typeface="Times New Roman"/>
                <a:ea typeface="Times New Roman"/>
                <a:cs typeface="Times New Roman"/>
                <a:sym typeface="Times New Roman"/>
              </a:rPr>
              <a:t>continue living and replicating </a:t>
            </a:r>
            <a:r>
              <a:rPr b="0" i="0" lang="en-AU" sz="1400" u="none" cap="none" strike="noStrike">
                <a:solidFill>
                  <a:srgbClr val="000000"/>
                </a:solidFill>
                <a:latin typeface="Times New Roman"/>
                <a:ea typeface="Times New Roman"/>
                <a:cs typeface="Times New Roman"/>
                <a:sym typeface="Times New Roman"/>
              </a:rPr>
              <a:t>within their host and </a:t>
            </a:r>
            <a:r>
              <a:rPr b="0" i="0" lang="en-AU" sz="1400" u="sng" cap="none" strike="noStrike">
                <a:solidFill>
                  <a:srgbClr val="000000"/>
                </a:solidFill>
                <a:latin typeface="Times New Roman"/>
                <a:ea typeface="Times New Roman"/>
                <a:cs typeface="Times New Roman"/>
                <a:sym typeface="Times New Roman"/>
              </a:rPr>
              <a:t>increasing the allele frequency for antibiotic resistance</a:t>
            </a:r>
            <a:r>
              <a:rPr b="0" i="0" lang="en-AU" sz="1400" u="none" cap="none" strike="noStrike">
                <a:solidFill>
                  <a:srgbClr val="000000"/>
                </a:solidFill>
                <a:latin typeface="Times New Roman"/>
                <a:ea typeface="Times New Roman"/>
                <a:cs typeface="Times New Roman"/>
                <a:sym typeface="Times New Roman"/>
              </a:rPr>
              <a:t>. Bacteria which are susceptible to the antibiotic are killed by the antibiotic. Bacteria are also able to </a:t>
            </a:r>
            <a:r>
              <a:rPr b="0" i="0" lang="en-AU" sz="1400" u="sng" cap="none" strike="noStrike">
                <a:solidFill>
                  <a:srgbClr val="000000"/>
                </a:solidFill>
                <a:latin typeface="Times New Roman"/>
                <a:ea typeface="Times New Roman"/>
                <a:cs typeface="Times New Roman"/>
                <a:sym typeface="Times New Roman"/>
              </a:rPr>
              <a:t>exchange genetic material with each other through a process known as </a:t>
            </a:r>
            <a:r>
              <a:rPr b="1" i="0" lang="en-AU" sz="1400" u="sng" cap="none" strike="noStrike">
                <a:solidFill>
                  <a:srgbClr val="000000"/>
                </a:solidFill>
                <a:latin typeface="Times New Roman"/>
                <a:ea typeface="Times New Roman"/>
                <a:cs typeface="Times New Roman"/>
                <a:sym typeface="Times New Roman"/>
              </a:rPr>
              <a:t>bacterial conjugation </a:t>
            </a:r>
            <a:r>
              <a:rPr b="1" i="0" lang="en-AU" sz="1400" u="none" cap="none" strike="noStrike">
                <a:solidFill>
                  <a:srgbClr val="000000"/>
                </a:solidFill>
                <a:latin typeface="Times New Roman"/>
                <a:ea typeface="Times New Roman"/>
                <a:cs typeface="Times New Roman"/>
                <a:sym typeface="Times New Roman"/>
              </a:rPr>
              <a:t>(</a:t>
            </a:r>
            <a:r>
              <a:rPr b="0" i="0" lang="en-AU" sz="1400" u="none" cap="none" strike="noStrike">
                <a:solidFill>
                  <a:srgbClr val="000000"/>
                </a:solidFill>
                <a:latin typeface="Times New Roman"/>
                <a:ea typeface="Times New Roman"/>
                <a:cs typeface="Times New Roman"/>
                <a:sym typeface="Times New Roman"/>
              </a:rPr>
              <a:t>the process in which bacteria exchange genetic material via direct cell-cell contact), further spreading the alleles for antibiotic resistance.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Eena Nanda</dc:creator>
</cp:coreProperties>
</file>