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iUQn3XoPuZYqXj2/9LDkhAKHWF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 name="Shape 18"/>
        <p:cNvGrpSpPr/>
        <p:nvPr/>
      </p:nvGrpSpPr>
      <p:grpSpPr>
        <a:xfrm>
          <a:off x="0" y="0"/>
          <a:ext cx="0" cy="0"/>
          <a:chOff x="0" y="0"/>
          <a:chExt cx="0" cy="0"/>
        </a:xfrm>
      </p:grpSpPr>
      <p:sp>
        <p:nvSpPr>
          <p:cNvPr id="19" name="Google Shape;19;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 name="Google Shape;20;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 name="Shape 22"/>
        <p:cNvGrpSpPr/>
        <p:nvPr/>
      </p:nvGrpSpPr>
      <p:grpSpPr>
        <a:xfrm>
          <a:off x="0" y="0"/>
          <a:ext cx="0" cy="0"/>
          <a:chOff x="0" y="0"/>
          <a:chExt cx="0" cy="0"/>
        </a:xfrm>
      </p:grpSpPr>
      <p:sp>
        <p:nvSpPr>
          <p:cNvPr id="23" name="Google Shape;23;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 name="Shape 25"/>
        <p:cNvGrpSpPr/>
        <p:nvPr/>
      </p:nvGrpSpPr>
      <p:grpSpPr>
        <a:xfrm>
          <a:off x="0" y="0"/>
          <a:ext cx="0" cy="0"/>
          <a:chOff x="0" y="0"/>
          <a:chExt cx="0" cy="0"/>
        </a:xfrm>
      </p:grpSpPr>
      <p:sp>
        <p:nvSpPr>
          <p:cNvPr id="26" name="Google Shape;2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8" name="Google Shape;28;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 name="Google Shape;29;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0" name="Google Shape;3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 name="Shape 31"/>
        <p:cNvGrpSpPr/>
        <p:nvPr/>
      </p:nvGrpSpPr>
      <p:grpSpPr>
        <a:xfrm>
          <a:off x="0" y="0"/>
          <a:ext cx="0" cy="0"/>
          <a:chOff x="0" y="0"/>
          <a:chExt cx="0" cy="0"/>
        </a:xfrm>
      </p:grpSpPr>
      <p:sp>
        <p:nvSpPr>
          <p:cNvPr id="32" name="Google Shape;32;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33" name="Google Shape;3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 name="Shape 34"/>
        <p:cNvGrpSpPr/>
        <p:nvPr/>
      </p:nvGrpSpPr>
      <p:grpSpPr>
        <a:xfrm>
          <a:off x="0" y="0"/>
          <a:ext cx="0" cy="0"/>
          <a:chOff x="0" y="0"/>
          <a:chExt cx="0" cy="0"/>
        </a:xfrm>
      </p:grpSpPr>
      <p:sp>
        <p:nvSpPr>
          <p:cNvPr id="35" name="Google Shape;35;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 name="Google Shape;36;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37" name="Google Shape;3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ctrTitle"/>
          </p:nvPr>
        </p:nvSpPr>
        <p:spPr>
          <a:xfrm>
            <a:off x="105639" y="280463"/>
            <a:ext cx="6032402" cy="173752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AU" sz="1800">
                <a:solidFill>
                  <a:srgbClr val="1C4587"/>
                </a:solidFill>
                <a:latin typeface="Times New Roman"/>
                <a:ea typeface="Times New Roman"/>
                <a:cs typeface="Times New Roman"/>
                <a:sym typeface="Times New Roman"/>
              </a:rPr>
              <a:t>Learning Intention: </a:t>
            </a:r>
            <a:br>
              <a:rPr lang="en-AU" sz="1800">
                <a:solidFill>
                  <a:srgbClr val="1C4587"/>
                </a:solidFill>
                <a:latin typeface="Times New Roman"/>
                <a:ea typeface="Times New Roman"/>
                <a:cs typeface="Times New Roman"/>
                <a:sym typeface="Times New Roman"/>
              </a:rPr>
            </a:br>
            <a:r>
              <a:rPr lang="en-AU" sz="1400">
                <a:solidFill>
                  <a:schemeClr val="dk1"/>
                </a:solidFill>
                <a:latin typeface="Times New Roman"/>
                <a:ea typeface="Times New Roman"/>
                <a:cs typeface="Times New Roman"/>
                <a:sym typeface="Times New Roman"/>
              </a:rPr>
              <a:t>- </a:t>
            </a:r>
            <a:r>
              <a:rPr lang="en-AU" sz="1400">
                <a:latin typeface="Times New Roman"/>
                <a:ea typeface="Times New Roman"/>
                <a:cs typeface="Times New Roman"/>
                <a:sym typeface="Times New Roman"/>
              </a:rPr>
              <a:t>To </a:t>
            </a:r>
            <a:r>
              <a:rPr lang="en-AU" sz="1400">
                <a:solidFill>
                  <a:schemeClr val="dk1"/>
                </a:solidFill>
                <a:latin typeface="Times New Roman"/>
                <a:ea typeface="Times New Roman"/>
                <a:cs typeface="Times New Roman"/>
                <a:sym typeface="Times New Roman"/>
              </a:rPr>
              <a:t>describe what homologous and vestigial structures are, give examples and  explain what evidence of relatedness they provide.</a:t>
            </a:r>
            <a:br>
              <a:rPr lang="en-AU" sz="1400">
                <a:solidFill>
                  <a:schemeClr val="dk1"/>
                </a:solidFill>
                <a:latin typeface="Times New Roman"/>
                <a:ea typeface="Times New Roman"/>
                <a:cs typeface="Times New Roman"/>
                <a:sym typeface="Times New Roman"/>
              </a:rPr>
            </a:br>
            <a:r>
              <a:rPr lang="en-AU" sz="1400">
                <a:solidFill>
                  <a:schemeClr val="dk1"/>
                </a:solidFill>
                <a:latin typeface="Times New Roman"/>
                <a:ea typeface="Times New Roman"/>
                <a:cs typeface="Times New Roman"/>
                <a:sym typeface="Times New Roman"/>
              </a:rPr>
              <a:t>-</a:t>
            </a:r>
            <a:r>
              <a:rPr lang="en-AU" sz="1400">
                <a:latin typeface="Times New Roman"/>
                <a:ea typeface="Times New Roman"/>
                <a:cs typeface="Times New Roman"/>
                <a:sym typeface="Times New Roman"/>
              </a:rPr>
              <a:t>To</a:t>
            </a:r>
            <a:r>
              <a:rPr lang="en-AU" sz="1400">
                <a:solidFill>
                  <a:schemeClr val="dk1"/>
                </a:solidFill>
                <a:latin typeface="Times New Roman"/>
                <a:ea typeface="Times New Roman"/>
                <a:cs typeface="Times New Roman"/>
                <a:sym typeface="Times New Roman"/>
              </a:rPr>
              <a:t>  explain how amino acids sequences and DNA sequence are compared and used to determine the relatedness between species </a:t>
            </a:r>
            <a:br>
              <a:rPr lang="en-AU" sz="1400">
                <a:solidFill>
                  <a:schemeClr val="dk1"/>
                </a:solidFill>
                <a:latin typeface="Times New Roman"/>
                <a:ea typeface="Times New Roman"/>
                <a:cs typeface="Times New Roman"/>
                <a:sym typeface="Times New Roman"/>
              </a:rPr>
            </a:br>
            <a:r>
              <a:rPr lang="en-AU" sz="1400">
                <a:solidFill>
                  <a:schemeClr val="dk1"/>
                </a:solidFill>
                <a:latin typeface="Times New Roman"/>
                <a:ea typeface="Times New Roman"/>
                <a:cs typeface="Times New Roman"/>
                <a:sym typeface="Times New Roman"/>
              </a:rPr>
              <a:t>- </a:t>
            </a:r>
            <a:r>
              <a:rPr lang="en-AU" sz="1400">
                <a:latin typeface="Times New Roman"/>
                <a:ea typeface="Times New Roman"/>
                <a:cs typeface="Times New Roman"/>
                <a:sym typeface="Times New Roman"/>
              </a:rPr>
              <a:t>To </a:t>
            </a:r>
            <a:r>
              <a:rPr lang="en-AU" sz="1400">
                <a:solidFill>
                  <a:schemeClr val="dk1"/>
                </a:solidFill>
                <a:latin typeface="Times New Roman"/>
                <a:ea typeface="Times New Roman"/>
                <a:cs typeface="Times New Roman"/>
                <a:sym typeface="Times New Roman"/>
              </a:rPr>
              <a:t>compare the use of amino acid and DNA sequences, suggesting benefits of each</a:t>
            </a:r>
            <a:endParaRPr sz="1400">
              <a:solidFill>
                <a:schemeClr val="dk1"/>
              </a:solidFill>
              <a:latin typeface="Times New Roman"/>
              <a:ea typeface="Times New Roman"/>
              <a:cs typeface="Times New Roman"/>
              <a:sym typeface="Times New Roman"/>
            </a:endParaRPr>
          </a:p>
        </p:txBody>
      </p:sp>
      <p:sp>
        <p:nvSpPr>
          <p:cNvPr id="43" name="Google Shape;43;p1"/>
          <p:cNvSpPr txBox="1"/>
          <p:nvPr>
            <p:ph idx="1" type="subTitle"/>
          </p:nvPr>
        </p:nvSpPr>
        <p:spPr>
          <a:xfrm>
            <a:off x="105639" y="1855915"/>
            <a:ext cx="5789336" cy="174393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AU" sz="1800">
                <a:solidFill>
                  <a:srgbClr val="002060"/>
                </a:solidFill>
                <a:latin typeface="Times New Roman"/>
                <a:ea typeface="Times New Roman"/>
                <a:cs typeface="Times New Roman"/>
                <a:sym typeface="Times New Roman"/>
              </a:rPr>
              <a:t>Success Criteria:</a:t>
            </a:r>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I can describe what homologous and vestigial structures are, give examples </a:t>
            </a:r>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and  explain what evidence of relatedness they provide.</a:t>
            </a:r>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I can explain how amino acids sequences and DNA sequence are compared    </a:t>
            </a:r>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and used to determine the relatedness between species </a:t>
            </a:r>
            <a:endParaRPr sz="1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I can compare the use of amino acid and DNA sequences, suggesting </a:t>
            </a:r>
            <a:endParaRPr sz="1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800"/>
              <a:buNone/>
            </a:pPr>
            <a:r>
              <a:rPr lang="en-AU" sz="1400">
                <a:solidFill>
                  <a:schemeClr val="dk1"/>
                </a:solidFill>
                <a:latin typeface="Times New Roman"/>
                <a:ea typeface="Times New Roman"/>
                <a:cs typeface="Times New Roman"/>
                <a:sym typeface="Times New Roman"/>
              </a:rPr>
              <a:t>   benefits of each</a:t>
            </a:r>
            <a:endParaRPr/>
          </a:p>
        </p:txBody>
      </p:sp>
      <p:sp>
        <p:nvSpPr>
          <p:cNvPr id="44" name="Google Shape;44;p1"/>
          <p:cNvSpPr/>
          <p:nvPr/>
        </p:nvSpPr>
        <p:spPr>
          <a:xfrm>
            <a:off x="179211" y="4092593"/>
            <a:ext cx="8539116" cy="73866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Study design dot point</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evidence of relatedness between species: structural morphology – homologous and vestigial structures; and molecular homology – DNA and amino acid sequences</a:t>
            </a:r>
            <a:endParaRPr b="0" i="0" sz="1400" u="none" cap="none" strike="noStrike">
              <a:solidFill>
                <a:schemeClr val="dk1"/>
              </a:solidFill>
              <a:latin typeface="Times New Roman"/>
              <a:ea typeface="Times New Roman"/>
              <a:cs typeface="Times New Roman"/>
              <a:sym typeface="Times New Roman"/>
            </a:endParaRPr>
          </a:p>
        </p:txBody>
      </p:sp>
      <p:pic>
        <p:nvPicPr>
          <p:cNvPr descr="https://lh4.googleusercontent.com/beIWH3o7CYSkDZx-LR8zzE8QaC725aTIJKcrnrd-eO79diGUYHtjofmgii4aCgp4br9w97hkwpq0ndat5H1TL1wq8IgsGJ_MGg509xXSqsMmNTWrd-LdqrZ-U4b6J41yWdrz6tCQecSoITaaWYcrM0fY" id="45" name="Google Shape;45;p1"/>
          <p:cNvPicPr preferRelativeResize="0"/>
          <p:nvPr/>
        </p:nvPicPr>
        <p:blipFill rotWithShape="1">
          <a:blip r:embed="rId3">
            <a:alphaModFix/>
          </a:blip>
          <a:srcRect b="10427" l="0" r="0" t="0"/>
          <a:stretch/>
        </p:blipFill>
        <p:spPr>
          <a:xfrm>
            <a:off x="6138041" y="286165"/>
            <a:ext cx="2957581" cy="34870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0"/>
          <p:cNvSpPr/>
          <p:nvPr/>
        </p:nvSpPr>
        <p:spPr>
          <a:xfrm>
            <a:off x="3316854" y="189669"/>
            <a:ext cx="255711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chemeClr val="dk1"/>
                </a:solidFill>
                <a:latin typeface="Times New Roman"/>
                <a:ea typeface="Times New Roman"/>
                <a:cs typeface="Times New Roman"/>
                <a:sym typeface="Times New Roman"/>
              </a:rPr>
              <a:t>Comparing whole genomes</a:t>
            </a:r>
            <a:endParaRPr/>
          </a:p>
        </p:txBody>
      </p:sp>
      <p:sp>
        <p:nvSpPr>
          <p:cNvPr id="112" name="Google Shape;112;p10"/>
          <p:cNvSpPr/>
          <p:nvPr/>
        </p:nvSpPr>
        <p:spPr>
          <a:xfrm>
            <a:off x="404648" y="691547"/>
            <a:ext cx="8529146"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 genome is the complete set of genes found in an organism. The more recent the divergence of two related species from a common ancestor, the greater the number of conserved DNA sequences and of their arrangement within the genome.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By comparing the genomes of living species, it is possible to:</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identify the degree of relationship between different species from the fraction of genes shared between their genomes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make inferences about the phylogeny or evolutionary history of a species.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1"/>
          <p:cNvSpPr txBox="1"/>
          <p:nvPr/>
        </p:nvSpPr>
        <p:spPr>
          <a:xfrm>
            <a:off x="3095297" y="127940"/>
            <a:ext cx="24909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Summary</a:t>
            </a:r>
            <a:endParaRPr b="1" i="0" sz="1800" u="none" cap="none" strike="noStrike">
              <a:solidFill>
                <a:srgbClr val="000000"/>
              </a:solidFill>
              <a:latin typeface="Times New Roman"/>
              <a:ea typeface="Times New Roman"/>
              <a:cs typeface="Times New Roman"/>
              <a:sym typeface="Times New Roman"/>
            </a:endParaRPr>
          </a:p>
        </p:txBody>
      </p:sp>
      <p:pic>
        <p:nvPicPr>
          <p:cNvPr id="118" name="Google Shape;118;p11"/>
          <p:cNvPicPr preferRelativeResize="0"/>
          <p:nvPr/>
        </p:nvPicPr>
        <p:blipFill rotWithShape="1">
          <a:blip r:embed="rId3">
            <a:alphaModFix/>
          </a:blip>
          <a:srcRect b="32923" l="10092" r="19965" t="35518"/>
          <a:stretch/>
        </p:blipFill>
        <p:spPr>
          <a:xfrm>
            <a:off x="43542" y="2292382"/>
            <a:ext cx="9100458" cy="2308522"/>
          </a:xfrm>
          <a:prstGeom prst="rect">
            <a:avLst/>
          </a:prstGeom>
          <a:noFill/>
          <a:ln>
            <a:noFill/>
          </a:ln>
        </p:spPr>
      </p:pic>
      <p:sp>
        <p:nvSpPr>
          <p:cNvPr id="119" name="Google Shape;119;p11"/>
          <p:cNvSpPr/>
          <p:nvPr/>
        </p:nvSpPr>
        <p:spPr>
          <a:xfrm>
            <a:off x="157655" y="497272"/>
            <a:ext cx="8713076" cy="138499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Evidence of relatedness between species can be shown with structural morphology as homologous structures and vestigial structures.</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Homologous structures show similarities in structures of different species due to a common ancestor.</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Homologous structures show how different species have adapted to different environmental selection pressures over time.</a:t>
            </a:r>
            <a:endParaRPr/>
          </a:p>
          <a:p>
            <a:pPr indent="-285750" lvl="0" marL="285750" marR="0" rtl="0" algn="l">
              <a:lnSpc>
                <a:spcPct val="100000"/>
              </a:lnSpc>
              <a:spcBef>
                <a:spcPts val="0"/>
              </a:spcBef>
              <a:spcAft>
                <a:spcPts val="0"/>
              </a:spcAft>
              <a:buClr>
                <a:srgbClr val="000000"/>
              </a:buClr>
              <a:buSzPts val="1400"/>
              <a:buFont typeface="Arial"/>
              <a:buChar char="•"/>
            </a:pPr>
            <a:r>
              <a:rPr b="0" i="0" lang="en-AU" sz="1400" u="none" cap="none" strike="noStrike">
                <a:solidFill>
                  <a:srgbClr val="000000"/>
                </a:solidFill>
                <a:latin typeface="Times New Roman"/>
                <a:ea typeface="Times New Roman"/>
                <a:cs typeface="Times New Roman"/>
                <a:sym typeface="Times New Roman"/>
              </a:rPr>
              <a:t>Vestigial structures are features of an organism that have lost all or some of their original function.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2"/>
          <p:cNvSpPr txBox="1"/>
          <p:nvPr/>
        </p:nvSpPr>
        <p:spPr>
          <a:xfrm>
            <a:off x="-201198" y="502448"/>
            <a:ext cx="380474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Worked Example</a:t>
            </a:r>
            <a:endParaRPr b="1" i="0" sz="1800" u="none" cap="none" strike="noStrike">
              <a:solidFill>
                <a:srgbClr val="000000"/>
              </a:solidFill>
              <a:latin typeface="Times New Roman"/>
              <a:ea typeface="Times New Roman"/>
              <a:cs typeface="Times New Roman"/>
              <a:sym typeface="Times New Roman"/>
            </a:endParaRPr>
          </a:p>
        </p:txBody>
      </p:sp>
      <p:pic>
        <p:nvPicPr>
          <p:cNvPr id="125" name="Google Shape;125;p12"/>
          <p:cNvPicPr preferRelativeResize="0"/>
          <p:nvPr/>
        </p:nvPicPr>
        <p:blipFill rotWithShape="1">
          <a:blip r:embed="rId3">
            <a:alphaModFix/>
          </a:blip>
          <a:srcRect b="14770" l="35024" r="16868" t="33296"/>
          <a:stretch/>
        </p:blipFill>
        <p:spPr>
          <a:xfrm>
            <a:off x="2748831" y="356976"/>
            <a:ext cx="6259285" cy="37991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3"/>
          <p:cNvPicPr preferRelativeResize="0"/>
          <p:nvPr/>
        </p:nvPicPr>
        <p:blipFill rotWithShape="1">
          <a:blip r:embed="rId3">
            <a:alphaModFix/>
          </a:blip>
          <a:srcRect b="20976" l="29499" r="37537" t="37351"/>
          <a:stretch/>
        </p:blipFill>
        <p:spPr>
          <a:xfrm>
            <a:off x="1923394" y="726442"/>
            <a:ext cx="4919594" cy="34965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p:nvPr/>
        </p:nvSpPr>
        <p:spPr>
          <a:xfrm>
            <a:off x="425669" y="457742"/>
            <a:ext cx="782570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Edrolo 10 B Q 2-4, 9-12</a:t>
            </a:r>
            <a:endParaRPr/>
          </a:p>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Jacaranda worksheet- </a:t>
            </a:r>
            <a:r>
              <a:rPr b="1" i="0" lang="en-AU" sz="1400" u="none" cap="none" strike="noStrike">
                <a:solidFill>
                  <a:srgbClr val="000000"/>
                </a:solidFill>
                <a:latin typeface="Arial"/>
                <a:ea typeface="Arial"/>
                <a:cs typeface="Arial"/>
                <a:sym typeface="Arial"/>
              </a:rPr>
              <a:t>Analysing and inferring evolutionary relationships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36" name="Google Shape;136;p14"/>
          <p:cNvSpPr/>
          <p:nvPr/>
        </p:nvSpPr>
        <p:spPr>
          <a:xfrm>
            <a:off x="4560505" y="941820"/>
            <a:ext cx="7263068" cy="3106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14"/>
          <p:cNvSpPr/>
          <p:nvPr/>
        </p:nvSpPr>
        <p:spPr>
          <a:xfrm>
            <a:off x="2454165" y="176540"/>
            <a:ext cx="4572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800" u="none" cap="none" strike="noStrike">
                <a:solidFill>
                  <a:srgbClr val="000000"/>
                </a:solidFill>
                <a:latin typeface="Times New Roman"/>
                <a:ea typeface="Times New Roman"/>
                <a:cs typeface="Times New Roman"/>
                <a:sym typeface="Times New Roman"/>
              </a:rPr>
              <a:t>Reflection</a:t>
            </a:r>
            <a:endParaRPr b="1"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
          <p:cNvSpPr/>
          <p:nvPr/>
        </p:nvSpPr>
        <p:spPr>
          <a:xfrm>
            <a:off x="320564" y="872951"/>
            <a:ext cx="8560675"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Many pieces of evidence are used to show relatedness between species. These include:</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a:p>
            <a:pPr indent="-88900" lvl="0" marL="0" marR="0" rtl="0" algn="l">
              <a:lnSpc>
                <a:spcPct val="100000"/>
              </a:lnSpc>
              <a:spcBef>
                <a:spcPts val="0"/>
              </a:spcBef>
              <a:spcAft>
                <a:spcPts val="0"/>
              </a:spcAft>
              <a:buClr>
                <a:srgbClr val="000000"/>
              </a:buClr>
              <a:buSzPts val="1400"/>
              <a:buFont typeface="Arial"/>
              <a:buChar char="•"/>
            </a:pPr>
            <a:r>
              <a:rPr b="1" i="0" lang="en-AU" sz="1400" u="none" cap="none" strike="noStrike">
                <a:solidFill>
                  <a:schemeClr val="dk1"/>
                </a:solidFill>
                <a:latin typeface="Times New Roman"/>
                <a:ea typeface="Times New Roman"/>
                <a:cs typeface="Times New Roman"/>
                <a:sym typeface="Times New Roman"/>
              </a:rPr>
              <a:t>Structural morphology</a:t>
            </a:r>
            <a:r>
              <a:rPr b="0" i="0" lang="en-AU" sz="1400" u="none" cap="none" strike="noStrike">
                <a:solidFill>
                  <a:schemeClr val="dk1"/>
                </a:solidFill>
                <a:latin typeface="Times New Roman"/>
                <a:ea typeface="Times New Roman"/>
                <a:cs typeface="Times New Roman"/>
                <a:sym typeface="Times New Roman"/>
              </a:rPr>
              <a:t>: comparing structures between individuals such as homologous and vestigial structures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  (this is often done through the fossil record)</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a:p>
            <a:pPr indent="-88900" lvl="0" marL="0" marR="0" rtl="0" algn="l">
              <a:lnSpc>
                <a:spcPct val="100000"/>
              </a:lnSpc>
              <a:spcBef>
                <a:spcPts val="0"/>
              </a:spcBef>
              <a:spcAft>
                <a:spcPts val="0"/>
              </a:spcAft>
              <a:buClr>
                <a:srgbClr val="000000"/>
              </a:buClr>
              <a:buSzPts val="1400"/>
              <a:buFont typeface="Arial"/>
              <a:buChar char="•"/>
            </a:pPr>
            <a:r>
              <a:rPr b="1" i="0" lang="en-AU" sz="1400" u="none" cap="none" strike="noStrike">
                <a:solidFill>
                  <a:schemeClr val="dk1"/>
                </a:solidFill>
                <a:latin typeface="Times New Roman"/>
                <a:ea typeface="Times New Roman"/>
                <a:cs typeface="Times New Roman"/>
                <a:sym typeface="Times New Roman"/>
              </a:rPr>
              <a:t>Molecular homology</a:t>
            </a:r>
            <a:r>
              <a:rPr b="0" i="0" lang="en-AU" sz="1400" u="none" cap="none" strike="noStrike">
                <a:solidFill>
                  <a:schemeClr val="dk1"/>
                </a:solidFill>
                <a:latin typeface="Times New Roman"/>
                <a:ea typeface="Times New Roman"/>
                <a:cs typeface="Times New Roman"/>
                <a:sym typeface="Times New Roman"/>
              </a:rPr>
              <a:t>: comparing DNA and amino acid sequences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a:p>
            <a:pPr indent="-88900" lvl="0" marL="0" marR="0" rtl="0" algn="l">
              <a:lnSpc>
                <a:spcPct val="100000"/>
              </a:lnSpc>
              <a:spcBef>
                <a:spcPts val="0"/>
              </a:spcBef>
              <a:spcAft>
                <a:spcPts val="0"/>
              </a:spcAft>
              <a:buClr>
                <a:srgbClr val="000000"/>
              </a:buClr>
              <a:buSzPts val="1400"/>
              <a:buFont typeface="Arial"/>
              <a:buChar char="•"/>
            </a:pPr>
            <a:r>
              <a:rPr b="1" i="0" lang="en-AU" sz="1400" u="none" cap="none" strike="noStrike">
                <a:solidFill>
                  <a:schemeClr val="dk1"/>
                </a:solidFill>
                <a:latin typeface="Times New Roman"/>
                <a:ea typeface="Times New Roman"/>
                <a:cs typeface="Times New Roman"/>
                <a:sym typeface="Times New Roman"/>
              </a:rPr>
              <a:t>Developmental biology</a:t>
            </a:r>
            <a:r>
              <a:rPr b="0" i="0" lang="en-AU" sz="1400" u="none" cap="none" strike="noStrike">
                <a:solidFill>
                  <a:schemeClr val="dk1"/>
                </a:solidFill>
                <a:latin typeface="Times New Roman"/>
                <a:ea typeface="Times New Roman"/>
                <a:cs typeface="Times New Roman"/>
                <a:sym typeface="Times New Roman"/>
              </a:rPr>
              <a:t>: comparing the embryonic development of different organisms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a:p>
            <a:pPr indent="-88900" lvl="0" marL="0" marR="0" rtl="0" algn="l">
              <a:lnSpc>
                <a:spcPct val="100000"/>
              </a:lnSpc>
              <a:spcBef>
                <a:spcPts val="0"/>
              </a:spcBef>
              <a:spcAft>
                <a:spcPts val="0"/>
              </a:spcAft>
              <a:buClr>
                <a:srgbClr val="000000"/>
              </a:buClr>
              <a:buSzPts val="1400"/>
              <a:buFont typeface="Arial"/>
              <a:buChar char="•"/>
            </a:pPr>
            <a:r>
              <a:rPr b="1" i="0" lang="en-AU" sz="1400" u="none" cap="none" strike="noStrike">
                <a:solidFill>
                  <a:schemeClr val="dk1"/>
                </a:solidFill>
                <a:latin typeface="Times New Roman"/>
                <a:ea typeface="Times New Roman"/>
                <a:cs typeface="Times New Roman"/>
                <a:sym typeface="Times New Roman"/>
              </a:rPr>
              <a:t>Biogeography</a:t>
            </a:r>
            <a:r>
              <a:rPr b="0" i="0" lang="en-AU" sz="1400" u="none" cap="none" strike="noStrike">
                <a:solidFill>
                  <a:schemeClr val="dk1"/>
                </a:solidFill>
                <a:latin typeface="Times New Roman"/>
                <a:ea typeface="Times New Roman"/>
                <a:cs typeface="Times New Roman"/>
                <a:sym typeface="Times New Roman"/>
              </a:rPr>
              <a:t>: exploring the locations of different species (both living and extinct species over geological time    </a:t>
            </a:r>
            <a:endParaRPr/>
          </a:p>
          <a:p>
            <a:pPr indent="0" lvl="0" marL="0" marR="0" rtl="0" algn="l">
              <a:lnSpc>
                <a:spcPct val="100000"/>
              </a:lnSpc>
              <a:spcBef>
                <a:spcPts val="0"/>
              </a:spcBef>
              <a:spcAft>
                <a:spcPts val="0"/>
              </a:spcAft>
              <a:buNone/>
            </a:pPr>
            <a:r>
              <a:rPr b="0" i="0" lang="en-AU" sz="1400" u="none" cap="none" strike="noStrike">
                <a:solidFill>
                  <a:schemeClr val="dk1"/>
                </a:solidFill>
                <a:latin typeface="Times New Roman"/>
                <a:ea typeface="Times New Roman"/>
                <a:cs typeface="Times New Roman"/>
                <a:sym typeface="Times New Roman"/>
              </a:rPr>
              <a:t>  through fossils) and comparing this relative to continental drift.</a:t>
            </a:r>
            <a:endParaRPr/>
          </a:p>
        </p:txBody>
      </p:sp>
      <p:sp>
        <p:nvSpPr>
          <p:cNvPr id="51" name="Google Shape;51;p2"/>
          <p:cNvSpPr/>
          <p:nvPr/>
        </p:nvSpPr>
        <p:spPr>
          <a:xfrm>
            <a:off x="1924706" y="208071"/>
            <a:ext cx="535239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Evidence to show relatedness between species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3"/>
          <p:cNvSpPr/>
          <p:nvPr/>
        </p:nvSpPr>
        <p:spPr>
          <a:xfrm>
            <a:off x="3197307" y="284262"/>
            <a:ext cx="19656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Homologous structures</a:t>
            </a:r>
            <a:endParaRPr b="0" i="0" sz="1400" u="none" cap="none" strike="noStrike">
              <a:solidFill>
                <a:srgbClr val="000000"/>
              </a:solidFill>
              <a:latin typeface="Times New Roman"/>
              <a:ea typeface="Times New Roman"/>
              <a:cs typeface="Times New Roman"/>
              <a:sym typeface="Times New Roman"/>
            </a:endParaRPr>
          </a:p>
        </p:txBody>
      </p:sp>
      <p:sp>
        <p:nvSpPr>
          <p:cNvPr id="57" name="Google Shape;57;p3"/>
          <p:cNvSpPr/>
          <p:nvPr/>
        </p:nvSpPr>
        <p:spPr>
          <a:xfrm>
            <a:off x="352097" y="592039"/>
            <a:ext cx="863424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Homologous structures are physical similarities between two species which indicate that they have a common ancestor.</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Homologous structures are features found in different species that may look and function very differently from one another but can be shown to have been derived from a common ancestor.</a:t>
            </a:r>
            <a:endParaRPr/>
          </a:p>
        </p:txBody>
      </p:sp>
      <p:sp>
        <p:nvSpPr>
          <p:cNvPr id="58" name="Google Shape;58;p3"/>
          <p:cNvSpPr/>
          <p:nvPr/>
        </p:nvSpPr>
        <p:spPr>
          <a:xfrm>
            <a:off x="3957428" y="4684143"/>
            <a:ext cx="48878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Arial"/>
                <a:ea typeface="Arial"/>
                <a:cs typeface="Arial"/>
                <a:sym typeface="Arial"/>
              </a:rPr>
              <a:t>They all share a similar bone structure but different function</a:t>
            </a:r>
            <a:endParaRPr b="0" i="0" sz="1400" u="none" cap="none" strike="noStrike">
              <a:solidFill>
                <a:srgbClr val="000000"/>
              </a:solidFill>
              <a:latin typeface="Arial"/>
              <a:ea typeface="Arial"/>
              <a:cs typeface="Arial"/>
              <a:sym typeface="Arial"/>
            </a:endParaRPr>
          </a:p>
        </p:txBody>
      </p:sp>
      <p:pic>
        <p:nvPicPr>
          <p:cNvPr id="59" name="Google Shape;59;p3"/>
          <p:cNvPicPr preferRelativeResize="0"/>
          <p:nvPr/>
        </p:nvPicPr>
        <p:blipFill rotWithShape="1">
          <a:blip r:embed="rId3">
            <a:alphaModFix/>
          </a:blip>
          <a:srcRect b="20598" l="9264" r="48904" t="34759"/>
          <a:stretch/>
        </p:blipFill>
        <p:spPr>
          <a:xfrm>
            <a:off x="3827078" y="1611027"/>
            <a:ext cx="5005554" cy="3003332"/>
          </a:xfrm>
          <a:prstGeom prst="rect">
            <a:avLst/>
          </a:prstGeom>
          <a:noFill/>
          <a:ln>
            <a:noFill/>
          </a:ln>
        </p:spPr>
      </p:pic>
      <p:sp>
        <p:nvSpPr>
          <p:cNvPr id="60" name="Google Shape;60;p3"/>
          <p:cNvSpPr/>
          <p:nvPr/>
        </p:nvSpPr>
        <p:spPr>
          <a:xfrm>
            <a:off x="280687" y="1729489"/>
            <a:ext cx="2704252"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Homologous structures are </a:t>
            </a:r>
            <a:r>
              <a:rPr b="0" i="0" lang="en-AU" sz="1400" u="sng" cap="none" strike="noStrike">
                <a:solidFill>
                  <a:srgbClr val="000000"/>
                </a:solidFill>
                <a:latin typeface="Times New Roman"/>
                <a:ea typeface="Times New Roman"/>
                <a:cs typeface="Times New Roman"/>
                <a:sym typeface="Times New Roman"/>
              </a:rPr>
              <a:t>physical evidence of </a:t>
            </a:r>
            <a:r>
              <a:rPr b="1" i="0" lang="en-AU" sz="1400" u="sng" cap="none" strike="noStrike">
                <a:solidFill>
                  <a:srgbClr val="000000"/>
                </a:solidFill>
                <a:latin typeface="Times New Roman"/>
                <a:ea typeface="Times New Roman"/>
                <a:cs typeface="Times New Roman"/>
                <a:sym typeface="Times New Roman"/>
              </a:rPr>
              <a:t>divergent evolution</a:t>
            </a:r>
            <a:r>
              <a:rPr b="0" i="0" lang="en-AU" sz="1400" u="none" cap="none" strike="noStrike">
                <a:solidFill>
                  <a:srgbClr val="000000"/>
                </a:solidFill>
                <a:latin typeface="Times New Roman"/>
                <a:ea typeface="Times New Roman"/>
                <a:cs typeface="Times New Roman"/>
                <a:sym typeface="Times New Roman"/>
              </a:rPr>
              <a:t>, the evolutionary process </a:t>
            </a:r>
            <a:r>
              <a:rPr b="0" i="0" lang="en-AU" sz="1400" u="sng" cap="none" strike="noStrike">
                <a:solidFill>
                  <a:srgbClr val="000000"/>
                </a:solidFill>
                <a:latin typeface="Times New Roman"/>
                <a:ea typeface="Times New Roman"/>
                <a:cs typeface="Times New Roman"/>
                <a:sym typeface="Times New Roman"/>
              </a:rPr>
              <a:t>where two or more populations of a single species accumulate enough genetic differences to be classified as different species</a:t>
            </a:r>
            <a:r>
              <a:rPr b="0" i="0" lang="en-AU" sz="1400" u="none" cap="none" strike="noStrike">
                <a:solidFill>
                  <a:srgbClr val="000000"/>
                </a:solidFill>
                <a:latin typeface="Times New Roman"/>
                <a:ea typeface="Times New Roman"/>
                <a:cs typeface="Times New Roman"/>
                <a:sym typeface="Times New Roman"/>
              </a:rPr>
              <a:t>. This process typically occurs as a result of </a:t>
            </a:r>
            <a:r>
              <a:rPr b="0" i="0" lang="en-AU" sz="1400" u="sng" cap="none" strike="noStrike">
                <a:solidFill>
                  <a:srgbClr val="000000"/>
                </a:solidFill>
                <a:latin typeface="Times New Roman"/>
                <a:ea typeface="Times New Roman"/>
                <a:cs typeface="Times New Roman"/>
                <a:sym typeface="Times New Roman"/>
              </a:rPr>
              <a:t>individual populations adapting to different selection pressures or genetic drift </a:t>
            </a:r>
            <a:r>
              <a:rPr b="0" i="0" lang="en-AU" sz="1400" u="none" cap="none" strike="noStrike">
                <a:solidFill>
                  <a:srgbClr val="000000"/>
                </a:solidFill>
                <a:latin typeface="Times New Roman"/>
                <a:ea typeface="Times New Roman"/>
                <a:cs typeface="Times New Roman"/>
                <a:sym typeface="Times New Roman"/>
              </a:rPr>
              <a:t>which alters population genomes over extended periods of time.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p:nvPr/>
        </p:nvSpPr>
        <p:spPr>
          <a:xfrm>
            <a:off x="3575829" y="200179"/>
            <a:ext cx="205056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Analogous structures</a:t>
            </a:r>
            <a:endParaRPr/>
          </a:p>
        </p:txBody>
      </p:sp>
      <p:sp>
        <p:nvSpPr>
          <p:cNvPr id="66" name="Google Shape;66;p4"/>
          <p:cNvSpPr/>
          <p:nvPr/>
        </p:nvSpPr>
        <p:spPr>
          <a:xfrm>
            <a:off x="204952" y="538733"/>
            <a:ext cx="864475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Structures that serve </a:t>
            </a:r>
            <a:r>
              <a:rPr b="0" i="0" lang="en-AU" sz="1400" u="sng" cap="none" strike="noStrike">
                <a:solidFill>
                  <a:srgbClr val="000000"/>
                </a:solidFill>
                <a:latin typeface="Times New Roman"/>
                <a:ea typeface="Times New Roman"/>
                <a:cs typeface="Times New Roman"/>
                <a:sym typeface="Times New Roman"/>
              </a:rPr>
              <a:t>similar biological functions but are not derived from a common ancestor</a:t>
            </a:r>
            <a:r>
              <a:rPr b="0" i="0" lang="en-AU" sz="1400" u="none" cap="none" strike="noStrike">
                <a:solidFill>
                  <a:srgbClr val="000000"/>
                </a:solidFill>
                <a:latin typeface="Times New Roman"/>
                <a:ea typeface="Times New Roman"/>
                <a:cs typeface="Times New Roman"/>
                <a:sym typeface="Times New Roman"/>
              </a:rPr>
              <a:t>. Analogous structures are </a:t>
            </a:r>
            <a:r>
              <a:rPr b="0" i="0" lang="en-AU" sz="1400" u="sng" cap="none" strike="noStrike">
                <a:solidFill>
                  <a:srgbClr val="000000"/>
                </a:solidFill>
                <a:latin typeface="Times New Roman"/>
                <a:ea typeface="Times New Roman"/>
                <a:cs typeface="Times New Roman"/>
                <a:sym typeface="Times New Roman"/>
              </a:rPr>
              <a:t>evidence of </a:t>
            </a:r>
            <a:r>
              <a:rPr b="1" i="0" lang="en-AU" sz="1400" u="sng" cap="none" strike="noStrike">
                <a:solidFill>
                  <a:srgbClr val="000000"/>
                </a:solidFill>
                <a:latin typeface="Times New Roman"/>
                <a:ea typeface="Times New Roman"/>
                <a:cs typeface="Times New Roman"/>
                <a:sym typeface="Times New Roman"/>
              </a:rPr>
              <a:t>convergent evolution </a:t>
            </a:r>
            <a:r>
              <a:rPr b="0" i="0" lang="en-AU" sz="1400" u="sng" cap="none" strike="noStrike">
                <a:solidFill>
                  <a:srgbClr val="000000"/>
                </a:solidFill>
                <a:latin typeface="Times New Roman"/>
                <a:ea typeface="Times New Roman"/>
                <a:cs typeface="Times New Roman"/>
                <a:sym typeface="Times New Roman"/>
              </a:rPr>
              <a:t>in which two or more distantly related species (without a recent common ancestor) can be seen to have independently evolved similar traits </a:t>
            </a:r>
            <a:r>
              <a:rPr b="0" i="0" lang="en-AU" sz="1400" u="none" cap="none" strike="noStrike">
                <a:solidFill>
                  <a:srgbClr val="000000"/>
                </a:solidFill>
                <a:latin typeface="Times New Roman"/>
                <a:ea typeface="Times New Roman"/>
                <a:cs typeface="Times New Roman"/>
                <a:sym typeface="Times New Roman"/>
              </a:rPr>
              <a:t>to adapt to similar environments and selection pressure.</a:t>
            </a:r>
            <a:endParaRPr b="0" i="0" sz="1400" u="none" cap="none" strike="noStrike">
              <a:solidFill>
                <a:srgbClr val="000000"/>
              </a:solidFill>
              <a:latin typeface="Times New Roman"/>
              <a:ea typeface="Times New Roman"/>
              <a:cs typeface="Times New Roman"/>
              <a:sym typeface="Times New Roman"/>
            </a:endParaRPr>
          </a:p>
        </p:txBody>
      </p:sp>
      <p:pic>
        <p:nvPicPr>
          <p:cNvPr id="67" name="Google Shape;67;p4"/>
          <p:cNvPicPr preferRelativeResize="0"/>
          <p:nvPr/>
        </p:nvPicPr>
        <p:blipFill rotWithShape="1">
          <a:blip r:embed="rId3">
            <a:alphaModFix/>
          </a:blip>
          <a:srcRect b="24611" l="9256" r="45816" t="23007"/>
          <a:stretch/>
        </p:blipFill>
        <p:spPr>
          <a:xfrm>
            <a:off x="2791621" y="1311729"/>
            <a:ext cx="5845629" cy="3831771"/>
          </a:xfrm>
          <a:prstGeom prst="rect">
            <a:avLst/>
          </a:prstGeom>
          <a:noFill/>
          <a:ln>
            <a:noFill/>
          </a:ln>
        </p:spPr>
      </p:pic>
      <p:sp>
        <p:nvSpPr>
          <p:cNvPr id="68" name="Google Shape;68;p4"/>
          <p:cNvSpPr/>
          <p:nvPr/>
        </p:nvSpPr>
        <p:spPr>
          <a:xfrm>
            <a:off x="200821" y="1976464"/>
            <a:ext cx="1995841"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 bird’s wing and an insect’s wing are analogous structures. A bird’s wing consists of several bones, while</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an insect’s wing consists of a thin membrane without any bones.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p:nvPr/>
        </p:nvSpPr>
        <p:spPr>
          <a:xfrm>
            <a:off x="3596849" y="158138"/>
            <a:ext cx="189346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Vestigial structures</a:t>
            </a:r>
            <a:endParaRPr b="0" i="0" sz="1600" u="none" cap="none" strike="noStrike">
              <a:solidFill>
                <a:srgbClr val="000000"/>
              </a:solidFill>
              <a:latin typeface="Times New Roman"/>
              <a:ea typeface="Times New Roman"/>
              <a:cs typeface="Times New Roman"/>
              <a:sym typeface="Times New Roman"/>
            </a:endParaRPr>
          </a:p>
        </p:txBody>
      </p:sp>
      <p:sp>
        <p:nvSpPr>
          <p:cNvPr id="74" name="Google Shape;74;p5"/>
          <p:cNvSpPr/>
          <p:nvPr/>
        </p:nvSpPr>
        <p:spPr>
          <a:xfrm>
            <a:off x="178676" y="570697"/>
            <a:ext cx="8797158"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Features that have </a:t>
            </a:r>
            <a:r>
              <a:rPr b="0" i="0" lang="en-AU" sz="1400" u="sng" cap="none" strike="noStrike">
                <a:solidFill>
                  <a:srgbClr val="000000"/>
                </a:solidFill>
                <a:latin typeface="Times New Roman"/>
                <a:ea typeface="Times New Roman"/>
                <a:cs typeface="Times New Roman"/>
                <a:sym typeface="Times New Roman"/>
              </a:rPr>
              <a:t>lost all or most of their usefulness</a:t>
            </a:r>
            <a:r>
              <a:rPr b="0" i="0" lang="en-AU" sz="1400" u="none" cap="none" strike="noStrike">
                <a:solidFill>
                  <a:srgbClr val="000000"/>
                </a:solidFill>
                <a:latin typeface="Times New Roman"/>
                <a:ea typeface="Times New Roman"/>
                <a:cs typeface="Times New Roman"/>
                <a:sym typeface="Times New Roman"/>
              </a:rPr>
              <a:t> as a result of evolution by natural selection.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These structures found within organisms, </a:t>
            </a:r>
            <a:r>
              <a:rPr b="0" i="0" lang="en-AU" sz="1400" u="sng" cap="none" strike="noStrike">
                <a:solidFill>
                  <a:srgbClr val="000000"/>
                </a:solidFill>
                <a:latin typeface="Times New Roman"/>
                <a:ea typeface="Times New Roman"/>
                <a:cs typeface="Times New Roman"/>
                <a:sym typeface="Times New Roman"/>
              </a:rPr>
              <a:t>once served a purpose for an organism’s ancestors but, due to changing selection pressures, have lost their original function </a:t>
            </a:r>
            <a:r>
              <a:rPr b="0" i="0" lang="en-AU" sz="1400" u="none" cap="none" strike="noStrike">
                <a:solidFill>
                  <a:srgbClr val="000000"/>
                </a:solidFill>
                <a:latin typeface="Times New Roman"/>
                <a:ea typeface="Times New Roman"/>
                <a:cs typeface="Times New Roman"/>
                <a:sym typeface="Times New Roman"/>
              </a:rPr>
              <a:t>and are no longer required for survival</a:t>
            </a:r>
            <a:endParaRPr/>
          </a:p>
        </p:txBody>
      </p:sp>
      <p:sp>
        <p:nvSpPr>
          <p:cNvPr id="75" name="Google Shape;75;p5"/>
          <p:cNvSpPr/>
          <p:nvPr/>
        </p:nvSpPr>
        <p:spPr>
          <a:xfrm>
            <a:off x="178676" y="1521901"/>
            <a:ext cx="45720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Example- The human tailbone does not serve a significant function in modern humans. It is a vestigial structure, a remnant of our ancestors’ tail that was used to balance their bodies when they lived in trees.</a:t>
            </a:r>
            <a:endParaRPr/>
          </a:p>
        </p:txBody>
      </p:sp>
      <p:pic>
        <p:nvPicPr>
          <p:cNvPr id="76" name="Google Shape;76;p5"/>
          <p:cNvPicPr preferRelativeResize="0"/>
          <p:nvPr/>
        </p:nvPicPr>
        <p:blipFill rotWithShape="1">
          <a:blip r:embed="rId3">
            <a:alphaModFix/>
          </a:blip>
          <a:srcRect b="23803" l="11233" r="64086" t="32376"/>
          <a:stretch/>
        </p:blipFill>
        <p:spPr>
          <a:xfrm>
            <a:off x="5060355" y="1383366"/>
            <a:ext cx="3547618" cy="35412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6"/>
          <p:cNvSpPr/>
          <p:nvPr/>
        </p:nvSpPr>
        <p:spPr>
          <a:xfrm>
            <a:off x="189185" y="571019"/>
            <a:ext cx="8765753"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Species that are </a:t>
            </a:r>
            <a:r>
              <a:rPr b="0" i="0" lang="en-AU" sz="1400" u="sng" cap="none" strike="noStrike">
                <a:solidFill>
                  <a:srgbClr val="000000"/>
                </a:solidFill>
                <a:latin typeface="Times New Roman"/>
                <a:ea typeface="Times New Roman"/>
                <a:cs typeface="Times New Roman"/>
                <a:sym typeface="Times New Roman"/>
              </a:rPr>
              <a:t>most closely related are more biochemically similar</a:t>
            </a:r>
            <a:r>
              <a:rPr b="0" i="0" lang="en-AU" sz="1400" u="none" cap="none" strike="noStrike">
                <a:solidFill>
                  <a:srgbClr val="000000"/>
                </a:solidFill>
                <a:latin typeface="Times New Roman"/>
                <a:ea typeface="Times New Roman"/>
                <a:cs typeface="Times New Roman"/>
                <a:sym typeface="Times New Roman"/>
              </a:rPr>
              <a:t>. Species that have diverged from a common ancestor more recently have fewer base differences in their DNA, because there has been </a:t>
            </a:r>
            <a:r>
              <a:rPr b="0" i="0" lang="en-AU" sz="1400" u="sng" cap="none" strike="noStrike">
                <a:solidFill>
                  <a:srgbClr val="000000"/>
                </a:solidFill>
                <a:latin typeface="Times New Roman"/>
                <a:ea typeface="Times New Roman"/>
                <a:cs typeface="Times New Roman"/>
                <a:sym typeface="Times New Roman"/>
              </a:rPr>
              <a:t>less time for mutations to accumulate in their genome than for species that share a more ancient common ancestor.</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There are several ways that DNA can be compared between species, including: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DNA sequencing- </a:t>
            </a:r>
            <a:r>
              <a:rPr b="0" i="0" lang="en-AU" sz="1400" u="none" cap="none" strike="noStrike">
                <a:solidFill>
                  <a:srgbClr val="000000"/>
                </a:solidFill>
                <a:latin typeface="Times New Roman"/>
                <a:ea typeface="Times New Roman"/>
                <a:cs typeface="Times New Roman"/>
                <a:sym typeface="Times New Roman"/>
              </a:rPr>
              <a:t>Figure shows a comparison of the DNA sequence of humans, rats, and yeast at a particular segment of corresponding DNA. In this particular segment,humans and rats have three nucleotide differences, whereas humans and yeast have seven nucleotide differences, indicating that</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rats are more closely related to humans than yeast.</a:t>
            </a:r>
            <a:endParaRPr/>
          </a:p>
        </p:txBody>
      </p:sp>
      <p:sp>
        <p:nvSpPr>
          <p:cNvPr id="82" name="Google Shape;82;p6"/>
          <p:cNvSpPr/>
          <p:nvPr/>
        </p:nvSpPr>
        <p:spPr>
          <a:xfrm>
            <a:off x="3389686" y="232465"/>
            <a:ext cx="23647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DNA sequence similarity</a:t>
            </a:r>
            <a:endParaRPr b="0" i="0" sz="1600" u="none" cap="none" strike="noStrike">
              <a:solidFill>
                <a:srgbClr val="000000"/>
              </a:solidFill>
              <a:latin typeface="Times New Roman"/>
              <a:ea typeface="Times New Roman"/>
              <a:cs typeface="Times New Roman"/>
              <a:sym typeface="Times New Roman"/>
            </a:endParaRPr>
          </a:p>
        </p:txBody>
      </p:sp>
      <p:pic>
        <p:nvPicPr>
          <p:cNvPr id="83" name="Google Shape;83;p6"/>
          <p:cNvPicPr preferRelativeResize="0"/>
          <p:nvPr/>
        </p:nvPicPr>
        <p:blipFill rotWithShape="1">
          <a:blip r:embed="rId3">
            <a:alphaModFix/>
          </a:blip>
          <a:srcRect b="23253" l="11984" r="40996" t="61570"/>
          <a:stretch/>
        </p:blipFill>
        <p:spPr>
          <a:xfrm>
            <a:off x="1476577" y="2633875"/>
            <a:ext cx="7478362" cy="1357071"/>
          </a:xfrm>
          <a:prstGeom prst="rect">
            <a:avLst/>
          </a:prstGeom>
          <a:noFill/>
          <a:ln>
            <a:noFill/>
          </a:ln>
        </p:spPr>
      </p:pic>
      <p:sp>
        <p:nvSpPr>
          <p:cNvPr id="84" name="Google Shape;84;p6"/>
          <p:cNvSpPr/>
          <p:nvPr/>
        </p:nvSpPr>
        <p:spPr>
          <a:xfrm>
            <a:off x="189186" y="4022477"/>
            <a:ext cx="8765753"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DNA-DNA hybridisation- </a:t>
            </a:r>
            <a:r>
              <a:rPr b="0" i="0" lang="en-AU" sz="1400" u="none" cap="none" strike="noStrike">
                <a:solidFill>
                  <a:srgbClr val="000000"/>
                </a:solidFill>
                <a:latin typeface="Times New Roman"/>
                <a:ea typeface="Times New Roman"/>
                <a:cs typeface="Times New Roman"/>
                <a:sym typeface="Times New Roman"/>
              </a:rPr>
              <a:t>Estimating genetic similarity based on how much heat is required to separate a hybrid of DNA strands from the two species.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 method for comparing the degree of similarity between DNA from two species by joining (or hybridising) and testing how tightly joined they are.</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7"/>
          <p:cNvSpPr/>
          <p:nvPr/>
        </p:nvSpPr>
        <p:spPr>
          <a:xfrm>
            <a:off x="210207" y="539488"/>
            <a:ext cx="857644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Molecular homology is the study of the similarities between organisms at a DNA and amino acid level. </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When studying amino acid sequence similarities, </a:t>
            </a:r>
            <a:r>
              <a:rPr b="0" i="0" lang="en-AU" sz="1400" u="sng" cap="none" strike="noStrike">
                <a:solidFill>
                  <a:srgbClr val="000000"/>
                </a:solidFill>
                <a:latin typeface="Times New Roman"/>
                <a:ea typeface="Times New Roman"/>
                <a:cs typeface="Times New Roman"/>
                <a:sym typeface="Times New Roman"/>
              </a:rPr>
              <a:t>we analyse proteins from conserved genes which are found in a number of different species.</a:t>
            </a:r>
            <a:endParaRPr b="0" i="0" sz="1400" u="sng"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Conserved genes- </a:t>
            </a:r>
            <a:r>
              <a:rPr b="0" i="0" lang="en-AU" sz="1400" u="none" cap="none" strike="noStrike">
                <a:solidFill>
                  <a:srgbClr val="000000"/>
                </a:solidFill>
                <a:latin typeface="Times New Roman"/>
                <a:ea typeface="Times New Roman"/>
                <a:cs typeface="Times New Roman"/>
                <a:sym typeface="Times New Roman"/>
              </a:rPr>
              <a:t>Genes that have remained </a:t>
            </a:r>
            <a:r>
              <a:rPr b="0" i="0" lang="en-AU" sz="1400" u="sng" cap="none" strike="noStrike">
                <a:solidFill>
                  <a:srgbClr val="000000"/>
                </a:solidFill>
                <a:latin typeface="Times New Roman"/>
                <a:ea typeface="Times New Roman"/>
                <a:cs typeface="Times New Roman"/>
                <a:sym typeface="Times New Roman"/>
              </a:rPr>
              <a:t>largely unchanged</a:t>
            </a:r>
            <a:r>
              <a:rPr b="0" i="0" lang="en-AU" sz="1400" u="none" cap="none" strike="noStrike">
                <a:solidFill>
                  <a:srgbClr val="000000"/>
                </a:solidFill>
                <a:latin typeface="Times New Roman"/>
                <a:ea typeface="Times New Roman"/>
                <a:cs typeface="Times New Roman"/>
                <a:sym typeface="Times New Roman"/>
              </a:rPr>
              <a:t> throughout evolution, and are found across the genome’s of many different species.</a:t>
            </a:r>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90" name="Google Shape;90;p7"/>
          <p:cNvSpPr/>
          <p:nvPr/>
        </p:nvSpPr>
        <p:spPr>
          <a:xfrm>
            <a:off x="3110430" y="231711"/>
            <a:ext cx="293221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Amino acid sequence similarity</a:t>
            </a:r>
            <a:endParaRPr b="0" i="0" sz="1600" u="none" cap="none" strike="noStrike">
              <a:solidFill>
                <a:srgbClr val="000000"/>
              </a:solidFill>
              <a:latin typeface="Times New Roman"/>
              <a:ea typeface="Times New Roman"/>
              <a:cs typeface="Times New Roman"/>
              <a:sym typeface="Times New Roman"/>
            </a:endParaRPr>
          </a:p>
        </p:txBody>
      </p:sp>
      <p:sp>
        <p:nvSpPr>
          <p:cNvPr id="91" name="Google Shape;91;p7"/>
          <p:cNvSpPr/>
          <p:nvPr/>
        </p:nvSpPr>
        <p:spPr>
          <a:xfrm>
            <a:off x="210207" y="1924483"/>
            <a:ext cx="3111062"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0000"/>
                </a:solidFill>
                <a:latin typeface="Times New Roman"/>
                <a:ea typeface="Times New Roman"/>
                <a:cs typeface="Times New Roman"/>
                <a:sym typeface="Times New Roman"/>
              </a:rPr>
              <a:t>Example: </a:t>
            </a:r>
            <a:r>
              <a:rPr b="0" i="0" lang="en-AU" sz="1400" u="none" cap="none" strike="noStrike">
                <a:solidFill>
                  <a:srgbClr val="000000"/>
                </a:solidFill>
                <a:latin typeface="Times New Roman"/>
                <a:ea typeface="Times New Roman"/>
                <a:cs typeface="Times New Roman"/>
                <a:sym typeface="Times New Roman"/>
              </a:rPr>
              <a:t>An enzyme found in organisms from all of the five kingdoms is known as cytochrome </a:t>
            </a:r>
            <a:r>
              <a:rPr b="0" i="1" lang="en-AU" sz="1400" u="none" cap="none" strike="noStrike">
                <a:solidFill>
                  <a:srgbClr val="000000"/>
                </a:solidFill>
                <a:latin typeface="Times New Roman"/>
                <a:ea typeface="Times New Roman"/>
                <a:cs typeface="Times New Roman"/>
                <a:sym typeface="Times New Roman"/>
              </a:rPr>
              <a:t>c</a:t>
            </a:r>
            <a:r>
              <a:rPr b="0" i="0" lang="en-AU" sz="1400" u="none" cap="none" strike="noStrike">
                <a:solidFill>
                  <a:srgbClr val="000000"/>
                </a:solidFill>
                <a:latin typeface="Times New Roman"/>
                <a:ea typeface="Times New Roman"/>
                <a:cs typeface="Times New Roman"/>
                <a:sym typeface="Times New Roman"/>
              </a:rPr>
              <a:t>. Human cytochrome </a:t>
            </a:r>
            <a:r>
              <a:rPr b="0" i="1" lang="en-AU" sz="1400" u="none" cap="none" strike="noStrike">
                <a:solidFill>
                  <a:srgbClr val="000000"/>
                </a:solidFill>
                <a:latin typeface="Times New Roman"/>
                <a:ea typeface="Times New Roman"/>
                <a:cs typeface="Times New Roman"/>
                <a:sym typeface="Times New Roman"/>
              </a:rPr>
              <a:t>c</a:t>
            </a:r>
            <a:r>
              <a:rPr b="0" i="0" lang="en-AU" sz="1400" u="none" cap="none" strike="noStrike">
                <a:solidFill>
                  <a:srgbClr val="000000"/>
                </a:solidFill>
                <a:latin typeface="Times New Roman"/>
                <a:ea typeface="Times New Roman"/>
                <a:cs typeface="Times New Roman"/>
                <a:sym typeface="Times New Roman"/>
              </a:rPr>
              <a:t> has been compared with that from other organisms.</a:t>
            </a:r>
            <a:endParaRPr b="0" i="0" sz="1400" u="none" cap="none" strike="noStrike">
              <a:solidFill>
                <a:srgbClr val="000000"/>
              </a:solidFill>
              <a:latin typeface="Times New Roman"/>
              <a:ea typeface="Times New Roman"/>
              <a:cs typeface="Times New Roman"/>
              <a:sym typeface="Times New Roman"/>
            </a:endParaRPr>
          </a:p>
        </p:txBody>
      </p:sp>
      <p:pic>
        <p:nvPicPr>
          <p:cNvPr id="92" name="Google Shape;92;p7"/>
          <p:cNvPicPr preferRelativeResize="0"/>
          <p:nvPr/>
        </p:nvPicPr>
        <p:blipFill rotWithShape="1">
          <a:blip r:embed="rId3">
            <a:alphaModFix/>
          </a:blip>
          <a:srcRect b="23575" l="17010" r="36472" t="33383"/>
          <a:stretch/>
        </p:blipFill>
        <p:spPr>
          <a:xfrm>
            <a:off x="3293526" y="1464378"/>
            <a:ext cx="5353964" cy="2785241"/>
          </a:xfrm>
          <a:prstGeom prst="rect">
            <a:avLst/>
          </a:prstGeom>
          <a:noFill/>
          <a:ln>
            <a:noFill/>
          </a:ln>
        </p:spPr>
      </p:pic>
      <p:sp>
        <p:nvSpPr>
          <p:cNvPr id="93" name="Google Shape;93;p7"/>
          <p:cNvSpPr/>
          <p:nvPr/>
        </p:nvSpPr>
        <p:spPr>
          <a:xfrm>
            <a:off x="3110429" y="4333702"/>
            <a:ext cx="582336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Comparison of the sequence of amino acid sub-units in cytochrome </a:t>
            </a:r>
            <a:r>
              <a:rPr b="0" i="1" lang="en-AU" sz="1400" u="none" cap="none" strike="noStrike">
                <a:solidFill>
                  <a:srgbClr val="000000"/>
                </a:solidFill>
                <a:latin typeface="Times New Roman"/>
                <a:ea typeface="Times New Roman"/>
                <a:cs typeface="Times New Roman"/>
                <a:sym typeface="Times New Roman"/>
              </a:rPr>
              <a:t>c</a:t>
            </a:r>
            <a:r>
              <a:rPr b="0" i="0" lang="en-AU" sz="1400" u="none" cap="none" strike="noStrike">
                <a:solidFill>
                  <a:srgbClr val="000000"/>
                </a:solidFill>
                <a:latin typeface="Times New Roman"/>
                <a:ea typeface="Times New Roman"/>
                <a:cs typeface="Times New Roman"/>
                <a:sym typeface="Times New Roman"/>
              </a:rPr>
              <a:t> from various species. Cytochrome </a:t>
            </a:r>
            <a:r>
              <a:rPr b="0" i="1" lang="en-AU" sz="1400" u="none" cap="none" strike="noStrike">
                <a:solidFill>
                  <a:srgbClr val="000000"/>
                </a:solidFill>
                <a:latin typeface="Times New Roman"/>
                <a:ea typeface="Times New Roman"/>
                <a:cs typeface="Times New Roman"/>
                <a:sym typeface="Times New Roman"/>
              </a:rPr>
              <a:t>c</a:t>
            </a:r>
            <a:r>
              <a:rPr b="0" i="0" lang="en-AU" sz="1400" u="none" cap="none" strike="noStrike">
                <a:solidFill>
                  <a:srgbClr val="000000"/>
                </a:solidFill>
                <a:latin typeface="Times New Roman"/>
                <a:ea typeface="Times New Roman"/>
                <a:cs typeface="Times New Roman"/>
                <a:sym typeface="Times New Roman"/>
              </a:rPr>
              <a:t> also occurs in yeast cells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8"/>
          <p:cNvPicPr preferRelativeResize="0"/>
          <p:nvPr/>
        </p:nvPicPr>
        <p:blipFill rotWithShape="1">
          <a:blip r:embed="rId3">
            <a:alphaModFix/>
          </a:blip>
          <a:srcRect b="24293" l="9507" r="40042" t="50409"/>
          <a:stretch/>
        </p:blipFill>
        <p:spPr>
          <a:xfrm>
            <a:off x="1545020" y="2276991"/>
            <a:ext cx="6564086" cy="1850572"/>
          </a:xfrm>
          <a:prstGeom prst="rect">
            <a:avLst/>
          </a:prstGeom>
          <a:noFill/>
          <a:ln>
            <a:noFill/>
          </a:ln>
        </p:spPr>
      </p:pic>
      <p:sp>
        <p:nvSpPr>
          <p:cNvPr id="99" name="Google Shape;99;p8"/>
          <p:cNvSpPr/>
          <p:nvPr/>
        </p:nvSpPr>
        <p:spPr>
          <a:xfrm>
            <a:off x="304800" y="373692"/>
            <a:ext cx="865001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Example: </a:t>
            </a:r>
            <a:r>
              <a:rPr b="1" i="0" lang="en-AU" sz="1400" u="none" cap="none" strike="noStrike">
                <a:solidFill>
                  <a:srgbClr val="000000"/>
                </a:solidFill>
                <a:latin typeface="Times New Roman"/>
                <a:ea typeface="Times New Roman"/>
                <a:cs typeface="Times New Roman"/>
                <a:sym typeface="Times New Roman"/>
              </a:rPr>
              <a:t>Haemoglobin</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Figure shows a portion of the amino acid sequence of haemoglobin in humans and four other vertebrates. It can be seen that, compared to humans, chimpanzees have the highest level of similarity in their amino acid sequence for haemoglobin (no difference), followed by gorillas, and finally kangaroos. This suggests that chimpanzees are the most closely related to humans (and, by extension, share the most recent common ancestor) and kangaroos are the most distantly related.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9"/>
          <p:cNvSpPr/>
          <p:nvPr/>
        </p:nvSpPr>
        <p:spPr>
          <a:xfrm>
            <a:off x="2577735" y="200180"/>
            <a:ext cx="464422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600" u="none" cap="none" strike="noStrike">
                <a:solidFill>
                  <a:srgbClr val="000000"/>
                </a:solidFill>
                <a:latin typeface="Times New Roman"/>
                <a:ea typeface="Times New Roman"/>
                <a:cs typeface="Times New Roman"/>
                <a:sym typeface="Times New Roman"/>
              </a:rPr>
              <a:t>Analysing amino acid sequences vs DNA sequences</a:t>
            </a:r>
            <a:endParaRPr b="1" i="0" sz="1600" u="none" cap="none" strike="noStrike">
              <a:solidFill>
                <a:srgbClr val="000000"/>
              </a:solidFill>
              <a:latin typeface="Times New Roman"/>
              <a:ea typeface="Times New Roman"/>
              <a:cs typeface="Times New Roman"/>
              <a:sym typeface="Times New Roman"/>
            </a:endParaRPr>
          </a:p>
        </p:txBody>
      </p:sp>
      <p:sp>
        <p:nvSpPr>
          <p:cNvPr id="105" name="Google Shape;105;p9"/>
          <p:cNvSpPr/>
          <p:nvPr/>
        </p:nvSpPr>
        <p:spPr>
          <a:xfrm>
            <a:off x="120869" y="615393"/>
            <a:ext cx="4004815"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There are </a:t>
            </a:r>
            <a:r>
              <a:rPr b="0" i="0" lang="en-AU" sz="1400" u="sng" cap="none" strike="noStrike">
                <a:solidFill>
                  <a:srgbClr val="000000"/>
                </a:solidFill>
                <a:latin typeface="Times New Roman"/>
                <a:ea typeface="Times New Roman"/>
                <a:cs typeface="Times New Roman"/>
                <a:sym typeface="Times New Roman"/>
              </a:rPr>
              <a:t>fewer differences between organisms’ protein amino acid sequences than there are between their DNA nucleotide sequences, because frequently a mutation in the DNA sequence does not result in a change in the amino acid sequence</a:t>
            </a:r>
            <a:r>
              <a:rPr b="0" i="0" lang="en-AU" sz="1400" u="none" cap="none" strike="noStrike">
                <a:solidFill>
                  <a:srgbClr val="000000"/>
                </a:solidFill>
                <a:latin typeface="Times New Roman"/>
                <a:ea typeface="Times New Roman"/>
                <a:cs typeface="Times New Roman"/>
                <a:sym typeface="Times New Roman"/>
              </a:rPr>
              <a:t>. In these instances, scientists determine relatedness by comparing nucleotide sequences.</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AU" sz="1400" u="none" cap="none" strike="noStrike">
                <a:solidFill>
                  <a:srgbClr val="000000"/>
                </a:solidFill>
                <a:latin typeface="Times New Roman"/>
                <a:ea typeface="Times New Roman"/>
                <a:cs typeface="Times New Roman"/>
                <a:sym typeface="Times New Roman"/>
              </a:rPr>
              <a:t>And for this reason, proteins (rather than DNA) are often used to compare the relatedness of more distantly related species.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id="106" name="Google Shape;106;p9"/>
          <p:cNvPicPr preferRelativeResize="0"/>
          <p:nvPr/>
        </p:nvPicPr>
        <p:blipFill rotWithShape="1">
          <a:blip r:embed="rId3">
            <a:alphaModFix/>
          </a:blip>
          <a:srcRect b="7520" l="10092" r="51339" t="22689"/>
          <a:stretch/>
        </p:blipFill>
        <p:spPr>
          <a:xfrm>
            <a:off x="4571999" y="538734"/>
            <a:ext cx="4361793" cy="44374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Eena Nanda</dc:creator>
</cp:coreProperties>
</file>