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83" r:id="rId2"/>
    <p:sldId id="352" r:id="rId3"/>
    <p:sldId id="361" r:id="rId4"/>
    <p:sldId id="362" r:id="rId5"/>
    <p:sldId id="363" r:id="rId6"/>
    <p:sldId id="364" r:id="rId7"/>
    <p:sldId id="365" r:id="rId8"/>
    <p:sldId id="366" r:id="rId9"/>
    <p:sldId id="367" r:id="rId10"/>
    <p:sldId id="351" r:id="rId11"/>
    <p:sldId id="324" r:id="rId12"/>
    <p:sldId id="368" r:id="rId13"/>
    <p:sldId id="338" r:id="rId14"/>
  </p:sldIdLst>
  <p:sldSz cx="9144000" cy="5143500" type="screen16x9"/>
  <p:notesSz cx="6858000" cy="9144000"/>
  <p:embeddedFontLst>
    <p:embeddedFont>
      <p:font typeface="Sniglet"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8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7969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44574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026752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97482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46165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04974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799405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97186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347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54129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05639" y="280464"/>
            <a:ext cx="4350747" cy="718020"/>
          </a:xfrm>
          <a:prstGeom prst="rect">
            <a:avLst/>
          </a:prstGeom>
        </p:spPr>
        <p:txBody>
          <a:bodyPr spcFirstLastPara="1" wrap="square" lIns="91425" tIns="91425" rIns="91425" bIns="91425" anchor="b" anchorCtr="0">
            <a:noAutofit/>
          </a:bodyPr>
          <a:lstStyle/>
          <a:p>
            <a:pPr marL="0" lvl="0" indent="0" algn="l"/>
            <a:r>
              <a:rPr lang="en-GB" sz="1800" dirty="0" smtClean="0">
                <a:solidFill>
                  <a:srgbClr val="1C4587"/>
                </a:solidFill>
                <a:latin typeface="Times New Roman" panose="02020603050405020304" pitchFamily="18" charset="0"/>
                <a:ea typeface="Sniglet"/>
                <a:cs typeface="Times New Roman" panose="02020603050405020304" pitchFamily="18" charset="0"/>
                <a:sym typeface="Sniglet"/>
              </a:rPr>
              <a:t>Learning Intention: </a:t>
            </a:r>
            <a:br>
              <a:rPr lang="en-GB" sz="1800" dirty="0" smtClean="0">
                <a:solidFill>
                  <a:srgbClr val="1C4587"/>
                </a:solidFill>
                <a:latin typeface="Times New Roman" panose="02020603050405020304" pitchFamily="18" charset="0"/>
                <a:ea typeface="Sniglet"/>
                <a:cs typeface="Times New Roman" panose="02020603050405020304" pitchFamily="18" charset="0"/>
                <a:sym typeface="Sniglet"/>
              </a:rPr>
            </a:br>
            <a:r>
              <a:rPr lang="en-GB" sz="1400" dirty="0" smtClean="0">
                <a:solidFill>
                  <a:schemeClr val="tx1"/>
                </a:solidFill>
                <a:latin typeface="Times New Roman" panose="02020603050405020304" pitchFamily="18" charset="0"/>
                <a:ea typeface="Sniglet"/>
                <a:cs typeface="Times New Roman" panose="02020603050405020304" pitchFamily="18" charset="0"/>
                <a:sym typeface="Sniglet"/>
              </a:rPr>
              <a:t>- </a:t>
            </a:r>
            <a:r>
              <a:rPr lang="en-GB" sz="1400" dirty="0" smtClean="0">
                <a:latin typeface="Times New Roman" panose="02020603050405020304" pitchFamily="18" charset="0"/>
                <a:ea typeface="Sniglet"/>
                <a:cs typeface="Times New Roman" panose="02020603050405020304" pitchFamily="18" charset="0"/>
                <a:sym typeface="Sniglet"/>
              </a:rPr>
              <a:t>To describe </a:t>
            </a:r>
            <a:r>
              <a:rPr lang="en-GB" sz="1400" dirty="0">
                <a:latin typeface="Times New Roman" panose="02020603050405020304" pitchFamily="18" charset="0"/>
                <a:ea typeface="Sniglet"/>
                <a:cs typeface="Times New Roman" panose="02020603050405020304" pitchFamily="18" charset="0"/>
                <a:sym typeface="Sniglet"/>
              </a:rPr>
              <a:t>how </a:t>
            </a:r>
            <a:r>
              <a:rPr lang="en-GB" sz="1400" dirty="0" smtClean="0">
                <a:latin typeface="Times New Roman" panose="02020603050405020304" pitchFamily="18" charset="0"/>
                <a:ea typeface="Sniglet"/>
                <a:cs typeface="Times New Roman" panose="02020603050405020304" pitchFamily="18" charset="0"/>
                <a:sym typeface="Sniglet"/>
              </a:rPr>
              <a:t>phylogenetic trees </a:t>
            </a:r>
            <a:r>
              <a:rPr lang="en-GB" sz="1400" dirty="0">
                <a:latin typeface="Times New Roman" panose="02020603050405020304" pitchFamily="18" charset="0"/>
                <a:ea typeface="Sniglet"/>
                <a:cs typeface="Times New Roman" panose="02020603050405020304" pitchFamily="18" charset="0"/>
                <a:sym typeface="Sniglet"/>
              </a:rPr>
              <a:t>represent </a:t>
            </a:r>
            <a:r>
              <a:rPr lang="en-GB" sz="1400" dirty="0" smtClean="0">
                <a:latin typeface="Times New Roman" panose="02020603050405020304" pitchFamily="18" charset="0"/>
                <a:ea typeface="Sniglet"/>
                <a:cs typeface="Times New Roman" panose="02020603050405020304" pitchFamily="18" charset="0"/>
                <a:sym typeface="Sniglet"/>
              </a:rPr>
              <a:t>relatedness</a:t>
            </a:r>
            <a:br>
              <a:rPr lang="en-GB" sz="1400" dirty="0" smtClean="0">
                <a:latin typeface="Times New Roman" panose="02020603050405020304" pitchFamily="18" charset="0"/>
                <a:ea typeface="Sniglet"/>
                <a:cs typeface="Times New Roman" panose="02020603050405020304" pitchFamily="18" charset="0"/>
                <a:sym typeface="Sniglet"/>
              </a:rPr>
            </a:br>
            <a:r>
              <a:rPr lang="en-GB" sz="1400" dirty="0" smtClean="0">
                <a:latin typeface="Times New Roman" panose="02020603050405020304" pitchFamily="18" charset="0"/>
                <a:ea typeface="Sniglet"/>
                <a:cs typeface="Times New Roman" panose="02020603050405020304" pitchFamily="18" charset="0"/>
                <a:sym typeface="Sniglet"/>
              </a:rPr>
              <a:t>- To learn how to interpret a phylogenetic tree</a:t>
            </a:r>
            <a:endParaRPr sz="1400" dirty="0">
              <a:solidFill>
                <a:schemeClr val="tx1"/>
              </a:solidFill>
              <a:latin typeface="Times New Roman" panose="02020603050405020304" pitchFamily="18" charset="0"/>
              <a:cs typeface="Times New Roman" panose="02020603050405020304" pitchFamily="18" charset="0"/>
            </a:endParaRPr>
          </a:p>
        </p:txBody>
      </p:sp>
      <p:sp>
        <p:nvSpPr>
          <p:cNvPr id="55" name="Google Shape;55;p13"/>
          <p:cNvSpPr txBox="1">
            <a:spLocks noGrp="1"/>
          </p:cNvSpPr>
          <p:nvPr>
            <p:ph type="subTitle" idx="1"/>
          </p:nvPr>
        </p:nvSpPr>
        <p:spPr>
          <a:xfrm>
            <a:off x="105639" y="1855915"/>
            <a:ext cx="5789336" cy="105545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dirty="0" smtClean="0">
                <a:solidFill>
                  <a:srgbClr val="002060"/>
                </a:solidFill>
                <a:latin typeface="Times New Roman" panose="02020603050405020304" pitchFamily="18" charset="0"/>
                <a:cs typeface="Times New Roman" panose="02020603050405020304" pitchFamily="18" charset="0"/>
              </a:rPr>
              <a:t>Success Criteria</a:t>
            </a:r>
            <a:r>
              <a:rPr lang="en-GB" sz="1800" dirty="0" smtClean="0">
                <a:solidFill>
                  <a:srgbClr val="002060"/>
                </a:solidFill>
                <a:latin typeface="Times New Roman" panose="02020603050405020304" pitchFamily="18" charset="0"/>
                <a:cs typeface="Times New Roman" panose="02020603050405020304" pitchFamily="18" charset="0"/>
              </a:rPr>
              <a:t>:</a:t>
            </a:r>
          </a:p>
          <a:p>
            <a:pPr marL="0" lvl="0" indent="0" algn="l"/>
            <a:r>
              <a:rPr lang="en-GB" sz="1400" dirty="0" smtClean="0">
                <a:solidFill>
                  <a:schemeClr val="tx1"/>
                </a:solidFill>
                <a:latin typeface="Times New Roman" panose="02020603050405020304" pitchFamily="18" charset="0"/>
                <a:ea typeface="Sniglet"/>
                <a:cs typeface="Times New Roman" panose="02020603050405020304" pitchFamily="18" charset="0"/>
                <a:sym typeface="Sniglet"/>
              </a:rPr>
              <a:t>- I </a:t>
            </a:r>
            <a:r>
              <a:rPr lang="en-GB" sz="1400" dirty="0">
                <a:solidFill>
                  <a:schemeClr val="tx1"/>
                </a:solidFill>
                <a:latin typeface="Times New Roman" panose="02020603050405020304" pitchFamily="18" charset="0"/>
                <a:ea typeface="Sniglet"/>
                <a:cs typeface="Times New Roman" panose="02020603050405020304" pitchFamily="18" charset="0"/>
                <a:sym typeface="Sniglet"/>
              </a:rPr>
              <a:t>can interpret and create phylogenetic trees to show relatedness between species</a:t>
            </a:r>
            <a:r>
              <a:rPr lang="en-GB" sz="1400" dirty="0" smtClean="0">
                <a:solidFill>
                  <a:schemeClr val="tx1"/>
                </a:solidFill>
                <a:latin typeface="Times New Roman" panose="02020603050405020304" pitchFamily="18" charset="0"/>
                <a:ea typeface="Sniglet"/>
                <a:cs typeface="Times New Roman" panose="02020603050405020304" pitchFamily="18" charset="0"/>
                <a:sym typeface="Sniglet"/>
              </a:rPr>
              <a:t>.</a:t>
            </a:r>
          </a:p>
          <a:p>
            <a:pPr marL="0" lvl="0" indent="0" algn="l"/>
            <a:r>
              <a:rPr lang="en-GB" sz="1400" dirty="0" smtClean="0">
                <a:solidFill>
                  <a:schemeClr val="tx1"/>
                </a:solidFill>
                <a:latin typeface="Times New Roman" panose="02020603050405020304" pitchFamily="18" charset="0"/>
                <a:cs typeface="Times New Roman" panose="02020603050405020304" pitchFamily="18" charset="0"/>
                <a:sym typeface="Sniglet"/>
              </a:rPr>
              <a:t>- I can interpret uncertainties in the phylogenetic trees.</a:t>
            </a:r>
            <a:endParaRPr lang="en-GB" sz="1400" dirty="0" smtClean="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79211" y="4092593"/>
            <a:ext cx="8539116" cy="523220"/>
          </a:xfrm>
          <a:prstGeom prst="rect">
            <a:avLst/>
          </a:prstGeom>
          <a:ln>
            <a:solidFill>
              <a:schemeClr val="tx1"/>
            </a:solidFill>
          </a:ln>
        </p:spPr>
        <p:txBody>
          <a:bodyPr wrap="square">
            <a:spAutoFit/>
          </a:bodyPr>
          <a:lstStyle/>
          <a:p>
            <a:r>
              <a:rPr lang="en-AU" b="1" dirty="0">
                <a:latin typeface="Times New Roman" panose="02020603050405020304" pitchFamily="18" charset="0"/>
                <a:cs typeface="Times New Roman" panose="02020603050405020304" pitchFamily="18" charset="0"/>
              </a:rPr>
              <a:t>Study design dot point</a:t>
            </a:r>
          </a:p>
          <a:p>
            <a:pPr marL="285750" indent="-285750">
              <a:buFont typeface="Arial" panose="020B0604020202020204" pitchFamily="34" charset="0"/>
              <a:buChar char="•"/>
            </a:pPr>
            <a:r>
              <a:rPr lang="en-AU" dirty="0">
                <a:latin typeface="Times New Roman" panose="02020603050405020304" pitchFamily="18" charset="0"/>
                <a:cs typeface="Times New Roman" panose="02020603050405020304" pitchFamily="18" charset="0"/>
              </a:rPr>
              <a:t>the use and interpretation of phylogenetic trees as evidence for the relatedness between species</a:t>
            </a:r>
            <a:endParaRPr lang="en-AU" dirty="0">
              <a:solidFill>
                <a:schemeClr val="tx1"/>
              </a:solidFill>
              <a:latin typeface="Times New Roman" panose="02020603050405020304" pitchFamily="18" charset="0"/>
              <a:cs typeface="Times New Roman" panose="02020603050405020304" pitchFamily="18" charset="0"/>
            </a:endParaRPr>
          </a:p>
        </p:txBody>
      </p:sp>
      <p:pic>
        <p:nvPicPr>
          <p:cNvPr id="6" name="Google Shape;92;p14"/>
          <p:cNvPicPr preferRelativeResize="0"/>
          <p:nvPr/>
        </p:nvPicPr>
        <p:blipFill rotWithShape="1">
          <a:blip r:embed="rId3">
            <a:alphaModFix/>
          </a:blip>
          <a:srcRect/>
          <a:stretch/>
        </p:blipFill>
        <p:spPr>
          <a:xfrm>
            <a:off x="5547913" y="460044"/>
            <a:ext cx="3396389" cy="3428783"/>
          </a:xfrm>
          <a:prstGeom prst="rect">
            <a:avLst/>
          </a:prstGeom>
          <a:noFill/>
          <a:ln>
            <a:noFill/>
          </a:ln>
        </p:spPr>
      </p:pic>
    </p:spTree>
    <p:extLst>
      <p:ext uri="{BB962C8B-B14F-4D97-AF65-F5344CB8AC3E}">
        <p14:creationId xmlns:p14="http://schemas.microsoft.com/office/powerpoint/2010/main" val="9342398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95297" y="127940"/>
            <a:ext cx="2490952" cy="369332"/>
          </a:xfrm>
          <a:prstGeom prst="rect">
            <a:avLst/>
          </a:prstGeom>
          <a:noFill/>
        </p:spPr>
        <p:txBody>
          <a:bodyPr wrap="square" rtlCol="0">
            <a:spAutoFit/>
          </a:bodyPr>
          <a:lstStyle/>
          <a:p>
            <a:pPr algn="ctr"/>
            <a:r>
              <a:rPr lang="en-AU" sz="1800" b="1" dirty="0">
                <a:latin typeface="Times New Roman" panose="02020603050405020304" pitchFamily="18" charset="0"/>
                <a:cs typeface="Times New Roman" panose="02020603050405020304" pitchFamily="18" charset="0"/>
              </a:rPr>
              <a:t>S</a:t>
            </a:r>
            <a:r>
              <a:rPr lang="en-AU" sz="1800" b="1" dirty="0" smtClean="0">
                <a:latin typeface="Times New Roman" panose="02020603050405020304" pitchFamily="18" charset="0"/>
                <a:cs typeface="Times New Roman" panose="02020603050405020304" pitchFamily="18" charset="0"/>
              </a:rPr>
              <a:t>ummary</a:t>
            </a:r>
            <a:endParaRPr lang="en-AU" sz="1800" b="1" dirty="0">
              <a:latin typeface="Times New Roman" panose="02020603050405020304" pitchFamily="18" charset="0"/>
              <a:cs typeface="Times New Roman" panose="02020603050405020304" pitchFamily="18" charset="0"/>
            </a:endParaRPr>
          </a:p>
        </p:txBody>
      </p:sp>
      <p:sp>
        <p:nvSpPr>
          <p:cNvPr id="5" name="Rectangle 4"/>
          <p:cNvSpPr/>
          <p:nvPr/>
        </p:nvSpPr>
        <p:spPr>
          <a:xfrm>
            <a:off x="246992" y="497272"/>
            <a:ext cx="8592207" cy="1600438"/>
          </a:xfrm>
          <a:prstGeom prst="rect">
            <a:avLst/>
          </a:prstGeom>
        </p:spPr>
        <p:txBody>
          <a:bodyPr wrap="square">
            <a:spAutoFit/>
          </a:bodyPr>
          <a:lstStyle/>
          <a:p>
            <a:pPr marL="285750" indent="-285750">
              <a:buFont typeface="Arial" panose="020B0604020202020204" pitchFamily="34" charset="0"/>
              <a:buChar char="•"/>
            </a:pPr>
            <a:r>
              <a:rPr lang="en-AU" dirty="0">
                <a:latin typeface="Times New Roman" panose="02020603050405020304" pitchFamily="18" charset="0"/>
                <a:cs typeface="Times New Roman" panose="02020603050405020304" pitchFamily="18" charset="0"/>
              </a:rPr>
              <a:t>Relationships between organisms can be shown in diagrams called phylogenetic </a:t>
            </a:r>
            <a:r>
              <a:rPr lang="en-AU" dirty="0" smtClean="0">
                <a:latin typeface="Times New Roman" panose="02020603050405020304" pitchFamily="18" charset="0"/>
                <a:cs typeface="Times New Roman" panose="02020603050405020304" pitchFamily="18" charset="0"/>
              </a:rPr>
              <a:t>trees.</a:t>
            </a:r>
          </a:p>
          <a:p>
            <a:pPr marL="285750" indent="-285750">
              <a:buFont typeface="Arial" panose="020B0604020202020204" pitchFamily="34" charset="0"/>
              <a:buChar char="•"/>
            </a:pPr>
            <a:r>
              <a:rPr lang="en-AU" dirty="0" smtClean="0">
                <a:latin typeface="Times New Roman" panose="02020603050405020304" pitchFamily="18" charset="0"/>
                <a:cs typeface="Times New Roman" panose="02020603050405020304" pitchFamily="18" charset="0"/>
              </a:rPr>
              <a:t>Phylogenetic </a:t>
            </a:r>
            <a:r>
              <a:rPr lang="en-AU" dirty="0">
                <a:latin typeface="Times New Roman" panose="02020603050405020304" pitchFamily="18" charset="0"/>
                <a:cs typeface="Times New Roman" panose="02020603050405020304" pitchFamily="18" charset="0"/>
              </a:rPr>
              <a:t>trees enable inferences to be made about the evolutionary history of groups of </a:t>
            </a:r>
            <a:r>
              <a:rPr lang="en-AU" dirty="0" smtClean="0">
                <a:latin typeface="Times New Roman" panose="02020603050405020304" pitchFamily="18" charset="0"/>
                <a:cs typeface="Times New Roman" panose="02020603050405020304" pitchFamily="18" charset="0"/>
              </a:rPr>
              <a:t>organisms.</a:t>
            </a:r>
          </a:p>
          <a:p>
            <a:pPr marL="285750" indent="-285750">
              <a:buFont typeface="Arial" panose="020B0604020202020204" pitchFamily="34" charset="0"/>
              <a:buChar char="•"/>
            </a:pPr>
            <a:r>
              <a:rPr lang="en-AU" dirty="0" smtClean="0">
                <a:latin typeface="Times New Roman" panose="02020603050405020304" pitchFamily="18" charset="0"/>
                <a:cs typeface="Times New Roman" panose="02020603050405020304" pitchFamily="18" charset="0"/>
              </a:rPr>
              <a:t>Phylogenetic </a:t>
            </a:r>
            <a:r>
              <a:rPr lang="en-AU" dirty="0">
                <a:latin typeface="Times New Roman" panose="02020603050405020304" pitchFamily="18" charset="0"/>
                <a:cs typeface="Times New Roman" panose="02020603050405020304" pitchFamily="18" charset="0"/>
              </a:rPr>
              <a:t>trees are typically based on molecular data, while cladograms use shared derived features (which can be molecular) that are inferred to have evolved from an original character present in an ancestral </a:t>
            </a:r>
            <a:r>
              <a:rPr lang="en-AU" dirty="0" smtClean="0">
                <a:latin typeface="Times New Roman" panose="02020603050405020304" pitchFamily="18" charset="0"/>
                <a:cs typeface="Times New Roman" panose="02020603050405020304" pitchFamily="18" charset="0"/>
              </a:rPr>
              <a:t>organism.</a:t>
            </a:r>
          </a:p>
          <a:p>
            <a:pPr marL="285750" indent="-285750">
              <a:buFont typeface="Arial" panose="020B0604020202020204" pitchFamily="34" charset="0"/>
              <a:buChar char="•"/>
            </a:pPr>
            <a:r>
              <a:rPr lang="en-AU" dirty="0" smtClean="0">
                <a:latin typeface="Times New Roman" panose="02020603050405020304" pitchFamily="18" charset="0"/>
                <a:cs typeface="Times New Roman" panose="02020603050405020304" pitchFamily="18" charset="0"/>
              </a:rPr>
              <a:t>Molecular </a:t>
            </a:r>
            <a:r>
              <a:rPr lang="en-AU" dirty="0">
                <a:latin typeface="Times New Roman" panose="02020603050405020304" pitchFamily="18" charset="0"/>
                <a:cs typeface="Times New Roman" panose="02020603050405020304" pitchFamily="18" charset="0"/>
              </a:rPr>
              <a:t>data, including differences in DNA base sequences and amino acid sequences of proteins, are used as a basis for constructing phylogenetic </a:t>
            </a:r>
            <a:r>
              <a:rPr lang="en-AU" dirty="0" smtClean="0">
                <a:latin typeface="Times New Roman" panose="02020603050405020304" pitchFamily="18" charset="0"/>
                <a:cs typeface="Times New Roman" panose="02020603050405020304" pitchFamily="18" charset="0"/>
              </a:rPr>
              <a:t>trees.</a:t>
            </a:r>
          </a:p>
          <a:p>
            <a:pPr marL="285750" indent="-285750">
              <a:buFont typeface="Arial" panose="020B0604020202020204" pitchFamily="34" charset="0"/>
              <a:buChar char="•"/>
            </a:pPr>
            <a:r>
              <a:rPr lang="en-AU" dirty="0" smtClean="0">
                <a:latin typeface="Times New Roman" panose="02020603050405020304" pitchFamily="18" charset="0"/>
                <a:cs typeface="Times New Roman" panose="02020603050405020304" pitchFamily="18" charset="0"/>
              </a:rPr>
              <a:t>The </a:t>
            </a:r>
            <a:r>
              <a:rPr lang="en-AU" dirty="0">
                <a:latin typeface="Times New Roman" panose="02020603050405020304" pitchFamily="18" charset="0"/>
                <a:cs typeface="Times New Roman" panose="02020603050405020304" pitchFamily="18" charset="0"/>
              </a:rPr>
              <a:t>greater the number of molecular differences between two taxa, the longer the period since they diverged</a:t>
            </a:r>
          </a:p>
        </p:txBody>
      </p:sp>
    </p:spTree>
    <p:extLst>
      <p:ext uri="{BB962C8B-B14F-4D97-AF65-F5344CB8AC3E}">
        <p14:creationId xmlns:p14="http://schemas.microsoft.com/office/powerpoint/2010/main" val="814658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198" y="502448"/>
            <a:ext cx="3804745" cy="369332"/>
          </a:xfrm>
          <a:prstGeom prst="rect">
            <a:avLst/>
          </a:prstGeom>
          <a:noFill/>
        </p:spPr>
        <p:txBody>
          <a:bodyPr wrap="square" rtlCol="0">
            <a:spAutoFit/>
          </a:bodyPr>
          <a:lstStyle/>
          <a:p>
            <a:pPr algn="ctr"/>
            <a:r>
              <a:rPr lang="en-AU" sz="1800" b="1" dirty="0" smtClean="0">
                <a:latin typeface="Times New Roman" panose="02020603050405020304" pitchFamily="18" charset="0"/>
                <a:cs typeface="Times New Roman" panose="02020603050405020304" pitchFamily="18" charset="0"/>
              </a:rPr>
              <a:t>Worked Example</a:t>
            </a:r>
            <a:endParaRPr lang="en-AU" sz="1800" b="1" dirty="0">
              <a:latin typeface="Times New Roman" panose="02020603050405020304" pitchFamily="18" charset="0"/>
              <a:cs typeface="Times New Roman" panose="02020603050405020304" pitchFamily="18" charset="0"/>
            </a:endParaRPr>
          </a:p>
        </p:txBody>
      </p:sp>
      <p:pic>
        <p:nvPicPr>
          <p:cNvPr id="5" name="Google Shape;208;p30"/>
          <p:cNvPicPr preferRelativeResize="0"/>
          <p:nvPr/>
        </p:nvPicPr>
        <p:blipFill rotWithShape="1">
          <a:blip r:embed="rId3">
            <a:alphaModFix/>
          </a:blip>
          <a:srcRect/>
          <a:stretch/>
        </p:blipFill>
        <p:spPr>
          <a:xfrm>
            <a:off x="3306979" y="0"/>
            <a:ext cx="5730691" cy="5143499"/>
          </a:xfrm>
          <a:prstGeom prst="rect">
            <a:avLst/>
          </a:prstGeom>
          <a:noFill/>
          <a:ln>
            <a:noFill/>
          </a:ln>
        </p:spPr>
      </p:pic>
    </p:spTree>
    <p:extLst>
      <p:ext uri="{BB962C8B-B14F-4D97-AF65-F5344CB8AC3E}">
        <p14:creationId xmlns:p14="http://schemas.microsoft.com/office/powerpoint/2010/main" val="283106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13;p31"/>
          <p:cNvPicPr preferRelativeResize="0"/>
          <p:nvPr/>
        </p:nvPicPr>
        <p:blipFill rotWithShape="1">
          <a:blip r:embed="rId2">
            <a:alphaModFix/>
          </a:blip>
          <a:srcRect/>
          <a:stretch/>
        </p:blipFill>
        <p:spPr>
          <a:xfrm>
            <a:off x="1364430" y="0"/>
            <a:ext cx="6415140" cy="5143500"/>
          </a:xfrm>
          <a:prstGeom prst="rect">
            <a:avLst/>
          </a:prstGeom>
          <a:noFill/>
          <a:ln>
            <a:noFill/>
          </a:ln>
        </p:spPr>
      </p:pic>
    </p:spTree>
    <p:extLst>
      <p:ext uri="{BB962C8B-B14F-4D97-AF65-F5344CB8AC3E}">
        <p14:creationId xmlns:p14="http://schemas.microsoft.com/office/powerpoint/2010/main" val="3768812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669" y="457742"/>
            <a:ext cx="7825702" cy="307777"/>
          </a:xfrm>
          <a:prstGeom prst="rect">
            <a:avLst/>
          </a:prstGeom>
        </p:spPr>
        <p:txBody>
          <a:bodyPr wrap="square">
            <a:spAutoFit/>
          </a:bodyPr>
          <a:lstStyle/>
          <a:p>
            <a:r>
              <a:rPr lang="en-AU" dirty="0">
                <a:solidFill>
                  <a:schemeClr val="tx1"/>
                </a:solidFill>
                <a:latin typeface="Times New Roman" panose="02020603050405020304" pitchFamily="18" charset="0"/>
                <a:cs typeface="Times New Roman" panose="02020603050405020304" pitchFamily="18" charset="0"/>
              </a:rPr>
              <a:t>Edrolo </a:t>
            </a:r>
            <a:r>
              <a:rPr lang="en-AU" dirty="0" smtClean="0">
                <a:solidFill>
                  <a:schemeClr val="tx1"/>
                </a:solidFill>
                <a:latin typeface="Times New Roman" panose="02020603050405020304" pitchFamily="18" charset="0"/>
                <a:cs typeface="Times New Roman" panose="02020603050405020304" pitchFamily="18" charset="0"/>
              </a:rPr>
              <a:t>10C Q </a:t>
            </a:r>
            <a:r>
              <a:rPr lang="en-AU" dirty="0">
                <a:solidFill>
                  <a:schemeClr val="tx1"/>
                </a:solidFill>
                <a:latin typeface="Times New Roman" panose="02020603050405020304" pitchFamily="18" charset="0"/>
                <a:cs typeface="Times New Roman" panose="02020603050405020304" pitchFamily="18" charset="0"/>
              </a:rPr>
              <a:t>3-5, 10- 15</a:t>
            </a:r>
            <a:endParaRPr lang="en-AU" dirty="0">
              <a:solidFill>
                <a:schemeClr val="tx1"/>
              </a:solidFill>
              <a:latin typeface="Times New Roman" panose="02020603050405020304" pitchFamily="18" charset="0"/>
              <a:cs typeface="Times New Roman" panose="02020603050405020304" pitchFamily="18" charset="0"/>
            </a:endParaRPr>
          </a:p>
        </p:txBody>
      </p:sp>
      <p:sp>
        <p:nvSpPr>
          <p:cNvPr id="4" name="Rectangle 1"/>
          <p:cNvSpPr>
            <a:spLocks noChangeArrowheads="1"/>
          </p:cNvSpPr>
          <p:nvPr/>
        </p:nvSpPr>
        <p:spPr bwMode="auto">
          <a:xfrm>
            <a:off x="4560505" y="941820"/>
            <a:ext cx="7263068" cy="310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sp>
        <p:nvSpPr>
          <p:cNvPr id="5" name="Rectangle 4"/>
          <p:cNvSpPr/>
          <p:nvPr/>
        </p:nvSpPr>
        <p:spPr>
          <a:xfrm>
            <a:off x="2454165" y="176540"/>
            <a:ext cx="4572000" cy="369332"/>
          </a:xfrm>
          <a:prstGeom prst="rect">
            <a:avLst/>
          </a:prstGeom>
        </p:spPr>
        <p:txBody>
          <a:bodyPr>
            <a:spAutoFit/>
          </a:bodyPr>
          <a:lstStyle/>
          <a:p>
            <a:pPr algn="ctr"/>
            <a:r>
              <a:rPr lang="en-AU" sz="1800" b="1" dirty="0" smtClean="0">
                <a:latin typeface="Times New Roman" panose="02020603050405020304" pitchFamily="18" charset="0"/>
                <a:cs typeface="Times New Roman" panose="02020603050405020304" pitchFamily="18" charset="0"/>
              </a:rPr>
              <a:t>Reflection</a:t>
            </a:r>
            <a:endParaRPr lang="en-AU"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124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3975" y="460319"/>
            <a:ext cx="1301970" cy="338554"/>
          </a:xfrm>
          <a:prstGeom prst="rect">
            <a:avLst/>
          </a:prstGeom>
        </p:spPr>
        <p:txBody>
          <a:bodyPr wrap="square">
            <a:spAutoFit/>
          </a:bodyPr>
          <a:lstStyle/>
          <a:p>
            <a:pPr algn="ctr"/>
            <a:r>
              <a:rPr lang="en-AU" sz="1600" b="1" dirty="0" smtClean="0">
                <a:latin typeface="Times New Roman" panose="02020603050405020304" pitchFamily="18" charset="0"/>
                <a:cs typeface="Times New Roman" panose="02020603050405020304" pitchFamily="18" charset="0"/>
              </a:rPr>
              <a:t>Warm up</a:t>
            </a:r>
            <a:endParaRPr lang="en-AU" sz="1600" b="1" dirty="0">
              <a:latin typeface="Times New Roman" panose="02020603050405020304" pitchFamily="18" charset="0"/>
              <a:cs typeface="Times New Roman" panose="02020603050405020304" pitchFamily="18" charset="0"/>
            </a:endParaRPr>
          </a:p>
        </p:txBody>
      </p:sp>
      <p:pic>
        <p:nvPicPr>
          <p:cNvPr id="4" name="Google Shape;111;p17"/>
          <p:cNvPicPr preferRelativeResize="0"/>
          <p:nvPr/>
        </p:nvPicPr>
        <p:blipFill rotWithShape="1">
          <a:blip r:embed="rId2">
            <a:alphaModFix/>
          </a:blip>
          <a:srcRect/>
          <a:stretch/>
        </p:blipFill>
        <p:spPr>
          <a:xfrm>
            <a:off x="3247698" y="198672"/>
            <a:ext cx="5405574" cy="4751699"/>
          </a:xfrm>
          <a:prstGeom prst="rect">
            <a:avLst/>
          </a:prstGeom>
          <a:noFill/>
          <a:ln>
            <a:noFill/>
          </a:ln>
        </p:spPr>
      </p:pic>
      <p:pic>
        <p:nvPicPr>
          <p:cNvPr id="5" name="Google Shape;118;p18"/>
          <p:cNvPicPr preferRelativeResize="0"/>
          <p:nvPr/>
        </p:nvPicPr>
        <p:blipFill rotWithShape="1">
          <a:blip r:embed="rId3">
            <a:alphaModFix/>
          </a:blip>
          <a:srcRect l="393" r="59724" b="8582"/>
          <a:stretch/>
        </p:blipFill>
        <p:spPr>
          <a:xfrm>
            <a:off x="378372" y="1237034"/>
            <a:ext cx="2501462" cy="1148813"/>
          </a:xfrm>
          <a:prstGeom prst="rect">
            <a:avLst/>
          </a:prstGeom>
          <a:noFill/>
          <a:ln>
            <a:noFill/>
          </a:ln>
        </p:spPr>
      </p:pic>
    </p:spTree>
    <p:extLst>
      <p:ext uri="{BB962C8B-B14F-4D97-AF65-F5344CB8AC3E}">
        <p14:creationId xmlns:p14="http://schemas.microsoft.com/office/powerpoint/2010/main" val="82731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779" y="485699"/>
            <a:ext cx="8334704" cy="2031325"/>
          </a:xfrm>
          <a:prstGeom prst="rect">
            <a:avLst/>
          </a:prstGeom>
        </p:spPr>
        <p:txBody>
          <a:bodyPr wrap="square">
            <a:spAutoFit/>
          </a:bodyPr>
          <a:lstStyle/>
          <a:p>
            <a:pPr lvl="0">
              <a:buSzPts val="1500"/>
            </a:pPr>
            <a:r>
              <a:rPr lang="en-AU" dirty="0">
                <a:latin typeface="Times New Roman" panose="02020603050405020304" pitchFamily="18" charset="0"/>
                <a:cs typeface="Times New Roman" panose="02020603050405020304" pitchFamily="18" charset="0"/>
              </a:rPr>
              <a:t>Also called </a:t>
            </a:r>
            <a:r>
              <a:rPr lang="en-AU" b="1" dirty="0">
                <a:latin typeface="Times New Roman" panose="02020603050405020304" pitchFamily="18" charset="0"/>
                <a:cs typeface="Times New Roman" panose="02020603050405020304" pitchFamily="18" charset="0"/>
              </a:rPr>
              <a:t>evolutionary trees</a:t>
            </a:r>
            <a:r>
              <a:rPr lang="en-AU" dirty="0">
                <a:latin typeface="Times New Roman" panose="02020603050405020304" pitchFamily="18" charset="0"/>
                <a:cs typeface="Times New Roman" panose="02020603050405020304" pitchFamily="18" charset="0"/>
              </a:rPr>
              <a:t>, showing </a:t>
            </a:r>
            <a:r>
              <a:rPr lang="en-AU" u="sng" dirty="0">
                <a:latin typeface="Times New Roman" panose="02020603050405020304" pitchFamily="18" charset="0"/>
                <a:cs typeface="Times New Roman" panose="02020603050405020304" pitchFamily="18" charset="0"/>
              </a:rPr>
              <a:t>inferred evolutionary relationships or lines of descent </a:t>
            </a:r>
            <a:r>
              <a:rPr lang="en-AU" u="sng" dirty="0" smtClean="0">
                <a:latin typeface="Times New Roman" panose="02020603050405020304" pitchFamily="18" charset="0"/>
                <a:cs typeface="Times New Roman" panose="02020603050405020304" pitchFamily="18" charset="0"/>
              </a:rPr>
              <a:t>between organisms </a:t>
            </a:r>
            <a:r>
              <a:rPr lang="en-AU" u="sng" dirty="0">
                <a:latin typeface="Times New Roman" panose="02020603050405020304" pitchFamily="18" charset="0"/>
                <a:cs typeface="Times New Roman" panose="02020603050405020304" pitchFamily="18" charset="0"/>
              </a:rPr>
              <a:t>from molecular data or other </a:t>
            </a:r>
            <a:r>
              <a:rPr lang="en-AU" u="sng" dirty="0" smtClean="0">
                <a:latin typeface="Times New Roman" panose="02020603050405020304" pitchFamily="18" charset="0"/>
                <a:cs typeface="Times New Roman" panose="02020603050405020304" pitchFamily="18" charset="0"/>
              </a:rPr>
              <a:t>evidence. </a:t>
            </a:r>
            <a:r>
              <a:rPr lang="en-AU" dirty="0" smtClean="0">
                <a:latin typeface="Times New Roman" panose="02020603050405020304" pitchFamily="18" charset="0"/>
                <a:cs typeface="Times New Roman" panose="02020603050405020304" pitchFamily="18" charset="0"/>
              </a:rPr>
              <a:t>Phylogenetic </a:t>
            </a:r>
            <a:r>
              <a:rPr lang="en-AU" dirty="0">
                <a:latin typeface="Times New Roman" panose="02020603050405020304" pitchFamily="18" charset="0"/>
                <a:cs typeface="Times New Roman" panose="02020603050405020304" pitchFamily="18" charset="0"/>
              </a:rPr>
              <a:t>trees are not fixed and may change when new information is evidenced. </a:t>
            </a:r>
          </a:p>
          <a:p>
            <a:pPr lvl="0">
              <a:buSzPts val="1500"/>
            </a:pPr>
            <a:r>
              <a:rPr lang="en-AU" dirty="0">
                <a:latin typeface="Times New Roman" panose="02020603050405020304" pitchFamily="18" charset="0"/>
                <a:cs typeface="Times New Roman" panose="02020603050405020304" pitchFamily="18" charset="0"/>
              </a:rPr>
              <a:t>They can be drawn using diagonal, vertical or horizontal </a:t>
            </a:r>
            <a:r>
              <a:rPr lang="en-AU" dirty="0" smtClean="0">
                <a:latin typeface="Times New Roman" panose="02020603050405020304" pitchFamily="18" charset="0"/>
                <a:cs typeface="Times New Roman" panose="02020603050405020304" pitchFamily="18" charset="0"/>
              </a:rPr>
              <a:t>lines.</a:t>
            </a:r>
          </a:p>
          <a:p>
            <a:endParaRPr lang="en-AU" dirty="0" smtClean="0">
              <a:latin typeface="Times New Roman" panose="02020603050405020304" pitchFamily="18" charset="0"/>
              <a:cs typeface="Times New Roman" panose="02020603050405020304" pitchFamily="18" charset="0"/>
            </a:endParaRPr>
          </a:p>
          <a:p>
            <a:r>
              <a:rPr lang="en-AU" b="1" dirty="0" smtClean="0">
                <a:latin typeface="Times New Roman" panose="02020603050405020304" pitchFamily="18" charset="0"/>
                <a:cs typeface="Times New Roman" panose="02020603050405020304" pitchFamily="18" charset="0"/>
              </a:rPr>
              <a:t>They </a:t>
            </a:r>
            <a:r>
              <a:rPr lang="en-AU" b="1" dirty="0">
                <a:latin typeface="Times New Roman" panose="02020603050405020304" pitchFamily="18" charset="0"/>
                <a:cs typeface="Times New Roman" panose="02020603050405020304" pitchFamily="18" charset="0"/>
              </a:rPr>
              <a:t>can be </a:t>
            </a:r>
            <a:r>
              <a:rPr lang="en-AU" b="1" dirty="0" smtClean="0">
                <a:latin typeface="Times New Roman" panose="02020603050405020304" pitchFamily="18" charset="0"/>
                <a:cs typeface="Times New Roman" panose="02020603050405020304" pitchFamily="18" charset="0"/>
              </a:rPr>
              <a:t>useful in </a:t>
            </a:r>
            <a:r>
              <a:rPr lang="en-AU" b="1" dirty="0">
                <a:latin typeface="Times New Roman" panose="02020603050405020304" pitchFamily="18" charset="0"/>
                <a:cs typeface="Times New Roman" panose="02020603050405020304" pitchFamily="18" charset="0"/>
              </a:rPr>
              <a:t>displaying:</a:t>
            </a:r>
          </a:p>
          <a:p>
            <a:r>
              <a:rPr lang="en-AU" b="1" dirty="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the timeline of lineages</a:t>
            </a:r>
          </a:p>
          <a:p>
            <a:r>
              <a:rPr lang="en-AU" b="1" dirty="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relatedness between taxa</a:t>
            </a:r>
          </a:p>
          <a:p>
            <a:r>
              <a:rPr lang="en-AU" b="1" dirty="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shared characteristics of different taxa.</a:t>
            </a:r>
          </a:p>
        </p:txBody>
      </p:sp>
      <p:sp>
        <p:nvSpPr>
          <p:cNvPr id="4" name="TextBox 3"/>
          <p:cNvSpPr txBox="1"/>
          <p:nvPr/>
        </p:nvSpPr>
        <p:spPr>
          <a:xfrm>
            <a:off x="3100552" y="147145"/>
            <a:ext cx="3090041" cy="338554"/>
          </a:xfrm>
          <a:prstGeom prst="rect">
            <a:avLst/>
          </a:prstGeom>
          <a:noFill/>
        </p:spPr>
        <p:txBody>
          <a:bodyPr wrap="square" rtlCol="0">
            <a:spAutoFit/>
          </a:bodyPr>
          <a:lstStyle/>
          <a:p>
            <a:pPr algn="ctr"/>
            <a:r>
              <a:rPr lang="en-AU" sz="1600" b="1" dirty="0" smtClean="0">
                <a:latin typeface="Times New Roman" panose="02020603050405020304" pitchFamily="18" charset="0"/>
                <a:cs typeface="Times New Roman" panose="02020603050405020304" pitchFamily="18" charset="0"/>
              </a:rPr>
              <a:t>Phylogenetic trees</a:t>
            </a:r>
            <a:endParaRPr lang="en-AU" sz="16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srcRect l="12936" t="45280" r="35945" b="26446"/>
          <a:stretch/>
        </p:blipFill>
        <p:spPr>
          <a:xfrm>
            <a:off x="3899378" y="1501361"/>
            <a:ext cx="4918418" cy="1529459"/>
          </a:xfrm>
          <a:prstGeom prst="rect">
            <a:avLst/>
          </a:prstGeom>
        </p:spPr>
      </p:pic>
      <p:sp>
        <p:nvSpPr>
          <p:cNvPr id="6" name="Rectangle 5"/>
          <p:cNvSpPr/>
          <p:nvPr/>
        </p:nvSpPr>
        <p:spPr>
          <a:xfrm>
            <a:off x="189185" y="3141159"/>
            <a:ext cx="4572000" cy="1600438"/>
          </a:xfrm>
          <a:prstGeom prst="rect">
            <a:avLst/>
          </a:prstGeom>
        </p:spPr>
        <p:txBody>
          <a:bodyPr>
            <a:spAutoFit/>
          </a:bodyPr>
          <a:lstStyle/>
          <a:p>
            <a:r>
              <a:rPr lang="en-AU" b="1" dirty="0" smtClean="0">
                <a:latin typeface="Times New Roman" panose="02020603050405020304" pitchFamily="18" charset="0"/>
                <a:cs typeface="Times New Roman" panose="02020603050405020304" pitchFamily="18" charset="0"/>
              </a:rPr>
              <a:t>Lineage</a:t>
            </a:r>
            <a:r>
              <a:rPr lang="en-AU" dirty="0" smtClean="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a direct sequence </a:t>
            </a:r>
            <a:r>
              <a:rPr lang="en-AU" dirty="0" smtClean="0">
                <a:latin typeface="Times New Roman" panose="02020603050405020304" pitchFamily="18" charset="0"/>
                <a:cs typeface="Times New Roman" panose="02020603050405020304" pitchFamily="18" charset="0"/>
              </a:rPr>
              <a:t>of species </a:t>
            </a:r>
            <a:r>
              <a:rPr lang="en-AU" dirty="0">
                <a:latin typeface="Times New Roman" panose="02020603050405020304" pitchFamily="18" charset="0"/>
                <a:cs typeface="Times New Roman" panose="02020603050405020304" pitchFamily="18" charset="0"/>
              </a:rPr>
              <a:t>that evolved from a</a:t>
            </a:r>
          </a:p>
          <a:p>
            <a:r>
              <a:rPr lang="en-AU" dirty="0">
                <a:latin typeface="Times New Roman" panose="02020603050405020304" pitchFamily="18" charset="0"/>
                <a:cs typeface="Times New Roman" panose="02020603050405020304" pitchFamily="18" charset="0"/>
              </a:rPr>
              <a:t>common ancestor</a:t>
            </a:r>
          </a:p>
          <a:p>
            <a:r>
              <a:rPr lang="en-AU" b="1" dirty="0" smtClean="0">
                <a:latin typeface="Times New Roman" panose="02020603050405020304" pitchFamily="18" charset="0"/>
                <a:cs typeface="Times New Roman" panose="02020603050405020304" pitchFamily="18" charset="0"/>
              </a:rPr>
              <a:t>Taxon-</a:t>
            </a:r>
            <a:r>
              <a:rPr lang="en-AU" dirty="0" smtClean="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a unit of </a:t>
            </a:r>
            <a:r>
              <a:rPr lang="en-AU" dirty="0" smtClean="0">
                <a:latin typeface="Times New Roman" panose="02020603050405020304" pitchFamily="18" charset="0"/>
                <a:cs typeface="Times New Roman" panose="02020603050405020304" pitchFamily="18" charset="0"/>
              </a:rPr>
              <a:t>biological classification </a:t>
            </a:r>
            <a:r>
              <a:rPr lang="en-AU" dirty="0">
                <a:latin typeface="Times New Roman" panose="02020603050405020304" pitchFamily="18" charset="0"/>
                <a:cs typeface="Times New Roman" panose="02020603050405020304" pitchFamily="18" charset="0"/>
              </a:rPr>
              <a:t>into which </a:t>
            </a:r>
            <a:r>
              <a:rPr lang="en-AU" dirty="0" smtClean="0">
                <a:latin typeface="Times New Roman" panose="02020603050405020304" pitchFamily="18" charset="0"/>
                <a:cs typeface="Times New Roman" panose="02020603050405020304" pitchFamily="18" charset="0"/>
              </a:rPr>
              <a:t>related organisms </a:t>
            </a:r>
            <a:r>
              <a:rPr lang="en-AU" dirty="0">
                <a:latin typeface="Times New Roman" panose="02020603050405020304" pitchFamily="18" charset="0"/>
                <a:cs typeface="Times New Roman" panose="02020603050405020304" pitchFamily="18" charset="0"/>
              </a:rPr>
              <a:t>are classified. Taxa </a:t>
            </a:r>
            <a:r>
              <a:rPr lang="en-AU" dirty="0" smtClean="0">
                <a:latin typeface="Times New Roman" panose="02020603050405020304" pitchFamily="18" charset="0"/>
                <a:cs typeface="Times New Roman" panose="02020603050405020304" pitchFamily="18" charset="0"/>
              </a:rPr>
              <a:t>are arranged </a:t>
            </a:r>
            <a:r>
              <a:rPr lang="en-AU" dirty="0">
                <a:latin typeface="Times New Roman" panose="02020603050405020304" pitchFamily="18" charset="0"/>
                <a:cs typeface="Times New Roman" panose="02020603050405020304" pitchFamily="18" charset="0"/>
              </a:rPr>
              <a:t>in a </a:t>
            </a:r>
            <a:r>
              <a:rPr lang="en-AU" dirty="0" smtClean="0">
                <a:latin typeface="Times New Roman" panose="02020603050405020304" pitchFamily="18" charset="0"/>
                <a:cs typeface="Times New Roman" panose="02020603050405020304" pitchFamily="18" charset="0"/>
              </a:rPr>
              <a:t>hierarchical rank from </a:t>
            </a:r>
            <a:r>
              <a:rPr lang="en-AU" dirty="0">
                <a:latin typeface="Times New Roman" panose="02020603050405020304" pitchFamily="18" charset="0"/>
                <a:cs typeface="Times New Roman" panose="02020603050405020304" pitchFamily="18" charset="0"/>
              </a:rPr>
              <a:t>kingdom down to </a:t>
            </a:r>
            <a:r>
              <a:rPr lang="en-AU" dirty="0" smtClean="0">
                <a:latin typeface="Times New Roman" panose="02020603050405020304" pitchFamily="18" charset="0"/>
                <a:cs typeface="Times New Roman" panose="02020603050405020304" pitchFamily="18" charset="0"/>
              </a:rPr>
              <a:t>species, where </a:t>
            </a:r>
            <a:r>
              <a:rPr lang="en-AU" dirty="0">
                <a:latin typeface="Times New Roman" panose="02020603050405020304" pitchFamily="18" charset="0"/>
                <a:cs typeface="Times New Roman" panose="02020603050405020304" pitchFamily="18" charset="0"/>
              </a:rPr>
              <a:t>members of </a:t>
            </a:r>
            <a:r>
              <a:rPr lang="en-AU" dirty="0" smtClean="0">
                <a:latin typeface="Times New Roman" panose="02020603050405020304" pitchFamily="18" charset="0"/>
                <a:cs typeface="Times New Roman" panose="02020603050405020304" pitchFamily="18" charset="0"/>
              </a:rPr>
              <a:t>a specific taxon </a:t>
            </a:r>
            <a:r>
              <a:rPr lang="en-AU" dirty="0">
                <a:latin typeface="Times New Roman" panose="02020603050405020304" pitchFamily="18" charset="0"/>
                <a:cs typeface="Times New Roman" panose="02020603050405020304" pitchFamily="18" charset="0"/>
              </a:rPr>
              <a:t>typically share </a:t>
            </a:r>
            <a:r>
              <a:rPr lang="en-AU" dirty="0" smtClean="0">
                <a:latin typeface="Times New Roman" panose="02020603050405020304" pitchFamily="18" charset="0"/>
                <a:cs typeface="Times New Roman" panose="02020603050405020304" pitchFamily="18" charset="0"/>
              </a:rPr>
              <a:t>certain morphological </a:t>
            </a:r>
            <a:r>
              <a:rPr lang="en-AU" dirty="0">
                <a:latin typeface="Times New Roman" panose="02020603050405020304" pitchFamily="18" charset="0"/>
                <a:cs typeface="Times New Roman" panose="02020603050405020304" pitchFamily="18" charset="0"/>
              </a:rPr>
              <a:t>characteristics</a:t>
            </a:r>
          </a:p>
        </p:txBody>
      </p:sp>
    </p:spTree>
    <p:extLst>
      <p:ext uri="{BB962C8B-B14F-4D97-AF65-F5344CB8AC3E}">
        <p14:creationId xmlns:p14="http://schemas.microsoft.com/office/powerpoint/2010/main" val="758836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1500" y="158138"/>
            <a:ext cx="3318537" cy="338554"/>
          </a:xfrm>
          <a:prstGeom prst="rect">
            <a:avLst/>
          </a:prstGeom>
        </p:spPr>
        <p:txBody>
          <a:bodyPr wrap="none">
            <a:spAutoFit/>
          </a:bodyPr>
          <a:lstStyle/>
          <a:p>
            <a:r>
              <a:rPr lang="en-AU" sz="1600" b="1" dirty="0">
                <a:latin typeface="Times New Roman" panose="02020603050405020304" pitchFamily="18" charset="0"/>
                <a:cs typeface="Times New Roman" panose="02020603050405020304" pitchFamily="18" charset="0"/>
              </a:rPr>
              <a:t>The structure of a phylogenetic tree</a:t>
            </a:r>
          </a:p>
        </p:txBody>
      </p:sp>
      <p:pic>
        <p:nvPicPr>
          <p:cNvPr id="3" name="Picture 2"/>
          <p:cNvPicPr>
            <a:picLocks noChangeAspect="1"/>
          </p:cNvPicPr>
          <p:nvPr/>
        </p:nvPicPr>
        <p:blipFill rotWithShape="1">
          <a:blip r:embed="rId3"/>
          <a:srcRect l="12784" t="22572" r="36097" b="49750"/>
          <a:stretch/>
        </p:blipFill>
        <p:spPr>
          <a:xfrm>
            <a:off x="2128721" y="496692"/>
            <a:ext cx="6651172" cy="2024743"/>
          </a:xfrm>
          <a:prstGeom prst="rect">
            <a:avLst/>
          </a:prstGeom>
        </p:spPr>
      </p:pic>
      <p:pic>
        <p:nvPicPr>
          <p:cNvPr id="4" name="Picture 3"/>
          <p:cNvPicPr>
            <a:picLocks noChangeAspect="1"/>
          </p:cNvPicPr>
          <p:nvPr/>
        </p:nvPicPr>
        <p:blipFill rotWithShape="1">
          <a:blip r:embed="rId3"/>
          <a:srcRect l="12341" t="51451" r="35954" b="24144"/>
          <a:stretch/>
        </p:blipFill>
        <p:spPr>
          <a:xfrm>
            <a:off x="2209441" y="3131332"/>
            <a:ext cx="6727372" cy="1785257"/>
          </a:xfrm>
          <a:prstGeom prst="rect">
            <a:avLst/>
          </a:prstGeom>
        </p:spPr>
      </p:pic>
      <p:sp>
        <p:nvSpPr>
          <p:cNvPr id="5" name="TextBox 4"/>
          <p:cNvSpPr txBox="1"/>
          <p:nvPr/>
        </p:nvSpPr>
        <p:spPr>
          <a:xfrm>
            <a:off x="294290" y="985843"/>
            <a:ext cx="1744717" cy="523220"/>
          </a:xfrm>
          <a:prstGeom prst="rect">
            <a:avLst/>
          </a:prstGeom>
          <a:noFill/>
        </p:spPr>
        <p:txBody>
          <a:bodyPr wrap="square" rtlCol="0">
            <a:spAutoFit/>
          </a:bodyPr>
          <a:lstStyle/>
          <a:p>
            <a:r>
              <a:rPr lang="en-AU" dirty="0" smtClean="0">
                <a:latin typeface="Times New Roman" panose="02020603050405020304" pitchFamily="18" charset="0"/>
                <a:cs typeface="Times New Roman" panose="02020603050405020304" pitchFamily="18" charset="0"/>
              </a:rPr>
              <a:t>Components of Phylogenetic tree</a:t>
            </a:r>
            <a:endParaRPr lang="en-AU"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94289" y="3762350"/>
            <a:ext cx="1744717" cy="523220"/>
          </a:xfrm>
          <a:prstGeom prst="rect">
            <a:avLst/>
          </a:prstGeom>
          <a:noFill/>
        </p:spPr>
        <p:txBody>
          <a:bodyPr wrap="square" rtlCol="0">
            <a:spAutoFit/>
          </a:bodyPr>
          <a:lstStyle/>
          <a:p>
            <a:r>
              <a:rPr lang="en-AU" dirty="0" smtClean="0">
                <a:latin typeface="Times New Roman" panose="02020603050405020304" pitchFamily="18" charset="0"/>
                <a:cs typeface="Times New Roman" panose="02020603050405020304" pitchFamily="18" charset="0"/>
              </a:rPr>
              <a:t>Basic structure of Phylogenetic tree</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1058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8921" y="231710"/>
            <a:ext cx="2903359" cy="338554"/>
          </a:xfrm>
          <a:prstGeom prst="rect">
            <a:avLst/>
          </a:prstGeom>
        </p:spPr>
        <p:txBody>
          <a:bodyPr wrap="none">
            <a:spAutoFit/>
          </a:bodyPr>
          <a:lstStyle/>
          <a:p>
            <a:r>
              <a:rPr lang="en-AU" sz="1600" b="1" dirty="0">
                <a:latin typeface="Times New Roman" panose="02020603050405020304" pitchFamily="18" charset="0"/>
                <a:cs typeface="Times New Roman" panose="02020603050405020304" pitchFamily="18" charset="0"/>
              </a:rPr>
              <a:t>Interpreting phylogenetic trees</a:t>
            </a:r>
            <a:endParaRPr lang="en-AU" sz="1600" dirty="0">
              <a:latin typeface="Times New Roman" panose="02020603050405020304" pitchFamily="18" charset="0"/>
              <a:cs typeface="Times New Roman" panose="02020603050405020304" pitchFamily="18" charset="0"/>
            </a:endParaRPr>
          </a:p>
        </p:txBody>
      </p:sp>
      <p:sp>
        <p:nvSpPr>
          <p:cNvPr id="3" name="Rectangle 2"/>
          <p:cNvSpPr/>
          <p:nvPr/>
        </p:nvSpPr>
        <p:spPr>
          <a:xfrm>
            <a:off x="200090" y="820289"/>
            <a:ext cx="8723193" cy="523220"/>
          </a:xfrm>
          <a:prstGeom prst="rect">
            <a:avLst/>
          </a:prstGeom>
        </p:spPr>
        <p:txBody>
          <a:bodyPr wrap="square">
            <a:spAutoFit/>
          </a:bodyPr>
          <a:lstStyle/>
          <a:p>
            <a:r>
              <a:rPr lang="en-AU" b="1" dirty="0">
                <a:latin typeface="Times New Roman" panose="02020603050405020304" pitchFamily="18" charset="0"/>
                <a:cs typeface="Times New Roman" panose="02020603050405020304" pitchFamily="18" charset="0"/>
              </a:rPr>
              <a:t>Reading phylogenetic </a:t>
            </a:r>
            <a:r>
              <a:rPr lang="en-AU" b="1" dirty="0" smtClean="0">
                <a:latin typeface="Times New Roman" panose="02020603050405020304" pitchFamily="18" charset="0"/>
                <a:cs typeface="Times New Roman" panose="02020603050405020304" pitchFamily="18" charset="0"/>
              </a:rPr>
              <a:t>trees: </a:t>
            </a:r>
            <a:r>
              <a:rPr lang="en-AU" dirty="0">
                <a:latin typeface="Times New Roman" panose="02020603050405020304" pitchFamily="18" charset="0"/>
                <a:cs typeface="Times New Roman" panose="02020603050405020304" pitchFamily="18" charset="0"/>
              </a:rPr>
              <a:t>Phylogenetic trees can be read backwards to determine the most closely related </a:t>
            </a:r>
            <a:r>
              <a:rPr lang="en-AU" dirty="0" smtClean="0">
                <a:latin typeface="Times New Roman" panose="02020603050405020304" pitchFamily="18" charset="0"/>
                <a:cs typeface="Times New Roman" panose="02020603050405020304" pitchFamily="18" charset="0"/>
              </a:rPr>
              <a:t>species to </a:t>
            </a:r>
            <a:r>
              <a:rPr lang="en-AU" dirty="0">
                <a:latin typeface="Times New Roman" panose="02020603050405020304" pitchFamily="18" charset="0"/>
                <a:cs typeface="Times New Roman" panose="02020603050405020304" pitchFamily="18" charset="0"/>
              </a:rPr>
              <a:t>a particular taxon.</a:t>
            </a:r>
            <a:endParaRPr lang="en-AU" b="1" dirty="0">
              <a:latin typeface="Times New Roman" panose="02020603050405020304" pitchFamily="18" charset="0"/>
              <a:cs typeface="Times New Roman" panose="02020603050405020304" pitchFamily="18" charset="0"/>
            </a:endParaRPr>
          </a:p>
        </p:txBody>
      </p:sp>
      <p:sp>
        <p:nvSpPr>
          <p:cNvPr id="4" name="Rectangle 3"/>
          <p:cNvSpPr/>
          <p:nvPr/>
        </p:nvSpPr>
        <p:spPr>
          <a:xfrm>
            <a:off x="200090" y="1593534"/>
            <a:ext cx="3442139" cy="2677656"/>
          </a:xfrm>
          <a:prstGeom prst="rect">
            <a:avLst/>
          </a:prstGeom>
        </p:spPr>
        <p:txBody>
          <a:bodyPr wrap="square">
            <a:spAutoFit/>
          </a:bodyPr>
          <a:lstStyle/>
          <a:p>
            <a:r>
              <a:rPr lang="en-AU" dirty="0" smtClean="0">
                <a:latin typeface="Times New Roman" panose="02020603050405020304" pitchFamily="18" charset="0"/>
                <a:cs typeface="Times New Roman" panose="02020603050405020304" pitchFamily="18" charset="0"/>
              </a:rPr>
              <a:t>Example: you </a:t>
            </a:r>
            <a:r>
              <a:rPr lang="en-AU" dirty="0">
                <a:latin typeface="Times New Roman" panose="02020603050405020304" pitchFamily="18" charset="0"/>
                <a:cs typeface="Times New Roman" panose="02020603050405020304" pitchFamily="18" charset="0"/>
              </a:rPr>
              <a:t>can trace back from the ‘human’ leaf to </a:t>
            </a:r>
            <a:r>
              <a:rPr lang="en-AU" dirty="0" smtClean="0">
                <a:latin typeface="Times New Roman" panose="02020603050405020304" pitchFamily="18" charset="0"/>
                <a:cs typeface="Times New Roman" panose="02020603050405020304" pitchFamily="18" charset="0"/>
              </a:rPr>
              <a:t>reach the </a:t>
            </a:r>
            <a:r>
              <a:rPr lang="en-AU" dirty="0">
                <a:latin typeface="Times New Roman" panose="02020603050405020304" pitchFamily="18" charset="0"/>
                <a:cs typeface="Times New Roman" panose="02020603050405020304" pitchFamily="18" charset="0"/>
              </a:rPr>
              <a:t>next node (node A), which splits humans from monkeys, showing that monkeys </a:t>
            </a:r>
            <a:r>
              <a:rPr lang="en-AU" dirty="0" smtClean="0">
                <a:latin typeface="Times New Roman" panose="02020603050405020304" pitchFamily="18" charset="0"/>
                <a:cs typeface="Times New Roman" panose="02020603050405020304" pitchFamily="18" charset="0"/>
              </a:rPr>
              <a:t>are the </a:t>
            </a:r>
            <a:r>
              <a:rPr lang="en-AU" dirty="0">
                <a:latin typeface="Times New Roman" panose="02020603050405020304" pitchFamily="18" charset="0"/>
                <a:cs typeface="Times New Roman" panose="02020603050405020304" pitchFamily="18" charset="0"/>
              </a:rPr>
              <a:t>closest relative to humans on this tree. You can trace the tree </a:t>
            </a:r>
            <a:r>
              <a:rPr lang="en-AU" dirty="0" smtClean="0">
                <a:latin typeface="Times New Roman" panose="02020603050405020304" pitchFamily="18" charset="0"/>
                <a:cs typeface="Times New Roman" panose="02020603050405020304" pitchFamily="18" charset="0"/>
              </a:rPr>
              <a:t>further back </a:t>
            </a:r>
            <a:r>
              <a:rPr lang="en-AU" dirty="0">
                <a:latin typeface="Times New Roman" panose="02020603050405020304" pitchFamily="18" charset="0"/>
                <a:cs typeface="Times New Roman" panose="02020603050405020304" pitchFamily="18" charset="0"/>
              </a:rPr>
              <a:t>to the </a:t>
            </a:r>
            <a:r>
              <a:rPr lang="en-AU" dirty="0" smtClean="0">
                <a:latin typeface="Times New Roman" panose="02020603050405020304" pitchFamily="18" charset="0"/>
                <a:cs typeface="Times New Roman" panose="02020603050405020304" pitchFamily="18" charset="0"/>
              </a:rPr>
              <a:t>next node </a:t>
            </a:r>
            <a:r>
              <a:rPr lang="en-AU" dirty="0">
                <a:latin typeface="Times New Roman" panose="02020603050405020304" pitchFamily="18" charset="0"/>
                <a:cs typeface="Times New Roman" panose="02020603050405020304" pitchFamily="18" charset="0"/>
              </a:rPr>
              <a:t>(node B), which </a:t>
            </a:r>
            <a:r>
              <a:rPr lang="en-AU" dirty="0" smtClean="0">
                <a:latin typeface="Times New Roman" panose="02020603050405020304" pitchFamily="18" charset="0"/>
                <a:cs typeface="Times New Roman" panose="02020603050405020304" pitchFamily="18" charset="0"/>
              </a:rPr>
              <a:t>separates humans </a:t>
            </a:r>
            <a:r>
              <a:rPr lang="en-AU" dirty="0">
                <a:latin typeface="Times New Roman" panose="02020603050405020304" pitchFamily="18" charset="0"/>
                <a:cs typeface="Times New Roman" panose="02020603050405020304" pitchFamily="18" charset="0"/>
              </a:rPr>
              <a:t>and monkeys from dolphins and </a:t>
            </a:r>
            <a:r>
              <a:rPr lang="en-AU" dirty="0" smtClean="0">
                <a:latin typeface="Times New Roman" panose="02020603050405020304" pitchFamily="18" charset="0"/>
                <a:cs typeface="Times New Roman" panose="02020603050405020304" pitchFamily="18" charset="0"/>
              </a:rPr>
              <a:t>sheep, showing that </a:t>
            </a:r>
            <a:r>
              <a:rPr lang="en-AU" dirty="0">
                <a:latin typeface="Times New Roman" panose="02020603050405020304" pitchFamily="18" charset="0"/>
                <a:cs typeface="Times New Roman" panose="02020603050405020304" pitchFamily="18" charset="0"/>
              </a:rPr>
              <a:t>humans are more closely related </a:t>
            </a:r>
            <a:r>
              <a:rPr lang="en-AU" dirty="0" smtClean="0">
                <a:latin typeface="Times New Roman" panose="02020603050405020304" pitchFamily="18" charset="0"/>
                <a:cs typeface="Times New Roman" panose="02020603050405020304" pitchFamily="18" charset="0"/>
              </a:rPr>
              <a:t>to monkeys </a:t>
            </a:r>
            <a:r>
              <a:rPr lang="en-AU" dirty="0">
                <a:latin typeface="Times New Roman" panose="02020603050405020304" pitchFamily="18" charset="0"/>
                <a:cs typeface="Times New Roman" panose="02020603050405020304" pitchFamily="18" charset="0"/>
              </a:rPr>
              <a:t>than they are to dolphins and sheep. </a:t>
            </a:r>
            <a:r>
              <a:rPr lang="en-AU" dirty="0" smtClean="0">
                <a:latin typeface="Times New Roman" panose="02020603050405020304" pitchFamily="18" charset="0"/>
                <a:cs typeface="Times New Roman" panose="02020603050405020304" pitchFamily="18" charset="0"/>
              </a:rPr>
              <a:t>It’s important </a:t>
            </a:r>
            <a:r>
              <a:rPr lang="en-AU" dirty="0">
                <a:latin typeface="Times New Roman" panose="02020603050405020304" pitchFamily="18" charset="0"/>
                <a:cs typeface="Times New Roman" panose="02020603050405020304" pitchFamily="18" charset="0"/>
              </a:rPr>
              <a:t>to note that the most recent </a:t>
            </a:r>
            <a:r>
              <a:rPr lang="en-AU" dirty="0" smtClean="0">
                <a:latin typeface="Times New Roman" panose="02020603050405020304" pitchFamily="18" charset="0"/>
                <a:cs typeface="Times New Roman" panose="02020603050405020304" pitchFamily="18" charset="0"/>
              </a:rPr>
              <a:t>common ancestor </a:t>
            </a:r>
            <a:r>
              <a:rPr lang="en-AU" dirty="0">
                <a:latin typeface="Times New Roman" panose="02020603050405020304" pitchFamily="18" charset="0"/>
                <a:cs typeface="Times New Roman" panose="02020603050405020304" pitchFamily="18" charset="0"/>
              </a:rPr>
              <a:t>of humans and monkeys </a:t>
            </a:r>
            <a:r>
              <a:rPr lang="en-AU" dirty="0" smtClean="0">
                <a:latin typeface="Times New Roman" panose="02020603050405020304" pitchFamily="18" charset="0"/>
                <a:cs typeface="Times New Roman" panose="02020603050405020304" pitchFamily="18" charset="0"/>
              </a:rPr>
              <a:t>occurs at </a:t>
            </a:r>
            <a:r>
              <a:rPr lang="en-AU" dirty="0">
                <a:latin typeface="Times New Roman" panose="02020603050405020304" pitchFamily="18" charset="0"/>
                <a:cs typeface="Times New Roman" panose="02020603050405020304" pitchFamily="18" charset="0"/>
              </a:rPr>
              <a:t>node A.</a:t>
            </a:r>
          </a:p>
        </p:txBody>
      </p:sp>
      <p:pic>
        <p:nvPicPr>
          <p:cNvPr id="5" name="Picture 4"/>
          <p:cNvPicPr>
            <a:picLocks noChangeAspect="1"/>
          </p:cNvPicPr>
          <p:nvPr/>
        </p:nvPicPr>
        <p:blipFill rotWithShape="1">
          <a:blip r:embed="rId3"/>
          <a:srcRect l="6657" t="17564" r="42475" b="33240"/>
          <a:stretch/>
        </p:blipFill>
        <p:spPr>
          <a:xfrm>
            <a:off x="3757073" y="1435879"/>
            <a:ext cx="5040086" cy="2740535"/>
          </a:xfrm>
          <a:prstGeom prst="rect">
            <a:avLst/>
          </a:prstGeom>
        </p:spPr>
      </p:pic>
    </p:spTree>
    <p:extLst>
      <p:ext uri="{BB962C8B-B14F-4D97-AF65-F5344CB8AC3E}">
        <p14:creationId xmlns:p14="http://schemas.microsoft.com/office/powerpoint/2010/main" val="2373076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3627" y="468211"/>
            <a:ext cx="4572000" cy="523220"/>
          </a:xfrm>
          <a:prstGeom prst="rect">
            <a:avLst/>
          </a:prstGeom>
        </p:spPr>
        <p:txBody>
          <a:bodyPr>
            <a:spAutoFit/>
          </a:bodyPr>
          <a:lstStyle/>
          <a:p>
            <a:r>
              <a:rPr lang="en-AU" dirty="0">
                <a:latin typeface="Times New Roman" panose="02020603050405020304" pitchFamily="18" charset="0"/>
                <a:cs typeface="Times New Roman" panose="02020603050405020304" pitchFamily="18" charset="0"/>
              </a:rPr>
              <a:t>Phylogenetic trees may include a timescale in order </a:t>
            </a:r>
            <a:r>
              <a:rPr lang="en-AU" dirty="0" smtClean="0">
                <a:latin typeface="Times New Roman" panose="02020603050405020304" pitchFamily="18" charset="0"/>
                <a:cs typeface="Times New Roman" panose="02020603050405020304" pitchFamily="18" charset="0"/>
              </a:rPr>
              <a:t>to show </a:t>
            </a:r>
            <a:r>
              <a:rPr lang="en-AU" dirty="0">
                <a:latin typeface="Times New Roman" panose="02020603050405020304" pitchFamily="18" charset="0"/>
                <a:cs typeface="Times New Roman" panose="02020603050405020304" pitchFamily="18" charset="0"/>
              </a:rPr>
              <a:t>the time points of </a:t>
            </a:r>
            <a:r>
              <a:rPr lang="en-AU" dirty="0" smtClean="0">
                <a:latin typeface="Times New Roman" panose="02020603050405020304" pitchFamily="18" charset="0"/>
                <a:cs typeface="Times New Roman" panose="02020603050405020304" pitchFamily="18" charset="0"/>
              </a:rPr>
              <a:t>divergence events</a:t>
            </a:r>
            <a:r>
              <a:rPr lang="en-AU" dirty="0">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rotWithShape="1">
          <a:blip r:embed="rId3"/>
          <a:srcRect l="6912" t="32255" r="55271" b="27158"/>
          <a:stretch/>
        </p:blipFill>
        <p:spPr>
          <a:xfrm>
            <a:off x="1950795" y="1354426"/>
            <a:ext cx="4920343" cy="2969079"/>
          </a:xfrm>
          <a:prstGeom prst="rect">
            <a:avLst/>
          </a:prstGeom>
        </p:spPr>
      </p:pic>
    </p:spTree>
    <p:extLst>
      <p:ext uri="{BB962C8B-B14F-4D97-AF65-F5344CB8AC3E}">
        <p14:creationId xmlns:p14="http://schemas.microsoft.com/office/powerpoint/2010/main" val="1343070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9994" y="75562"/>
            <a:ext cx="3313728" cy="369332"/>
          </a:xfrm>
          <a:prstGeom prst="rect">
            <a:avLst/>
          </a:prstGeom>
        </p:spPr>
        <p:txBody>
          <a:bodyPr wrap="none">
            <a:spAutoFit/>
          </a:bodyPr>
          <a:lstStyle/>
          <a:p>
            <a:r>
              <a:rPr lang="en-AU" sz="1800" b="1" dirty="0">
                <a:latin typeface="Times New Roman" panose="02020603050405020304" pitchFamily="18" charset="0"/>
                <a:cs typeface="Times New Roman" panose="02020603050405020304" pitchFamily="18" charset="0"/>
              </a:rPr>
              <a:t>Constructing phylogenetic trees</a:t>
            </a:r>
          </a:p>
        </p:txBody>
      </p:sp>
      <p:sp>
        <p:nvSpPr>
          <p:cNvPr id="3" name="Rectangle 2"/>
          <p:cNvSpPr/>
          <p:nvPr/>
        </p:nvSpPr>
        <p:spPr>
          <a:xfrm>
            <a:off x="97220" y="137117"/>
            <a:ext cx="3473669" cy="3754874"/>
          </a:xfrm>
          <a:prstGeom prst="rect">
            <a:avLst/>
          </a:prstGeom>
        </p:spPr>
        <p:txBody>
          <a:bodyPr wrap="square">
            <a:spAutoFit/>
          </a:bodyPr>
          <a:lstStyle/>
          <a:p>
            <a:r>
              <a:rPr lang="en-AU" b="1" dirty="0" smtClean="0">
                <a:latin typeface="Times New Roman" panose="02020603050405020304" pitchFamily="18" charset="0"/>
                <a:cs typeface="Times New Roman" panose="02020603050405020304" pitchFamily="18" charset="0"/>
              </a:rPr>
              <a:t>Method 1</a:t>
            </a:r>
          </a:p>
          <a:p>
            <a:r>
              <a:rPr lang="en-AU" dirty="0" smtClean="0">
                <a:latin typeface="Times New Roman" panose="02020603050405020304" pitchFamily="18" charset="0"/>
                <a:cs typeface="Times New Roman" panose="02020603050405020304" pitchFamily="18" charset="0"/>
              </a:rPr>
              <a:t>Step 1: Determine </a:t>
            </a:r>
            <a:r>
              <a:rPr lang="en-AU" dirty="0">
                <a:latin typeface="Times New Roman" panose="02020603050405020304" pitchFamily="18" charset="0"/>
                <a:cs typeface="Times New Roman" panose="02020603050405020304" pitchFamily="18" charset="0"/>
              </a:rPr>
              <a:t>the </a:t>
            </a:r>
            <a:r>
              <a:rPr lang="en-AU" u="sng" dirty="0">
                <a:latin typeface="Times New Roman" panose="02020603050405020304" pitchFamily="18" charset="0"/>
                <a:cs typeface="Times New Roman" panose="02020603050405020304" pitchFamily="18" charset="0"/>
              </a:rPr>
              <a:t>number of differences between </a:t>
            </a:r>
            <a:r>
              <a:rPr lang="en-AU" u="sng" dirty="0" smtClean="0">
                <a:latin typeface="Times New Roman" panose="02020603050405020304" pitchFamily="18" charset="0"/>
                <a:cs typeface="Times New Roman" panose="02020603050405020304" pitchFamily="18" charset="0"/>
              </a:rPr>
              <a:t>the different </a:t>
            </a:r>
            <a:r>
              <a:rPr lang="en-AU" u="sng" dirty="0">
                <a:latin typeface="Times New Roman" panose="02020603050405020304" pitchFamily="18" charset="0"/>
                <a:cs typeface="Times New Roman" panose="02020603050405020304" pitchFamily="18" charset="0"/>
              </a:rPr>
              <a:t>species </a:t>
            </a:r>
            <a:r>
              <a:rPr lang="en-AU" dirty="0">
                <a:latin typeface="Times New Roman" panose="02020603050405020304" pitchFamily="18" charset="0"/>
                <a:cs typeface="Times New Roman" panose="02020603050405020304" pitchFamily="18" charset="0"/>
              </a:rPr>
              <a:t>or groups </a:t>
            </a:r>
            <a:r>
              <a:rPr lang="en-AU" dirty="0" smtClean="0">
                <a:latin typeface="Times New Roman" panose="02020603050405020304" pitchFamily="18" charset="0"/>
                <a:cs typeface="Times New Roman" panose="02020603050405020304" pitchFamily="18" charset="0"/>
              </a:rPr>
              <a:t>provided.</a:t>
            </a:r>
          </a:p>
          <a:p>
            <a:r>
              <a:rPr lang="en-AU" dirty="0" smtClean="0">
                <a:latin typeface="Times New Roman" panose="02020603050405020304" pitchFamily="18" charset="0"/>
                <a:cs typeface="Times New Roman" panose="02020603050405020304" pitchFamily="18" charset="0"/>
              </a:rPr>
              <a:t>Step 2: Identify </a:t>
            </a:r>
            <a:r>
              <a:rPr lang="en-AU" u="sng" dirty="0">
                <a:latin typeface="Times New Roman" panose="02020603050405020304" pitchFamily="18" charset="0"/>
                <a:cs typeface="Times New Roman" panose="02020603050405020304" pitchFamily="18" charset="0"/>
              </a:rPr>
              <a:t>the sequences with the fewest differences.</a:t>
            </a:r>
          </a:p>
          <a:p>
            <a:r>
              <a:rPr lang="en-AU" dirty="0" smtClean="0">
                <a:latin typeface="Times New Roman" panose="02020603050405020304" pitchFamily="18" charset="0"/>
                <a:cs typeface="Times New Roman" panose="02020603050405020304" pitchFamily="18" charset="0"/>
              </a:rPr>
              <a:t>Step 3</a:t>
            </a:r>
            <a:r>
              <a:rPr lang="en-AU" u="sng" dirty="0" smtClean="0">
                <a:latin typeface="Times New Roman" panose="02020603050405020304" pitchFamily="18" charset="0"/>
                <a:cs typeface="Times New Roman" panose="02020603050405020304" pitchFamily="18" charset="0"/>
              </a:rPr>
              <a:t>: Connect </a:t>
            </a:r>
            <a:r>
              <a:rPr lang="en-AU" u="sng" dirty="0">
                <a:latin typeface="Times New Roman" panose="02020603050405020304" pitchFamily="18" charset="0"/>
                <a:cs typeface="Times New Roman" panose="02020603050405020304" pitchFamily="18" charset="0"/>
              </a:rPr>
              <a:t>these groups with the fewest differences </a:t>
            </a:r>
            <a:r>
              <a:rPr lang="en-AU" u="sng" dirty="0" smtClean="0">
                <a:latin typeface="Times New Roman" panose="02020603050405020304" pitchFamily="18" charset="0"/>
                <a:cs typeface="Times New Roman" panose="02020603050405020304" pitchFamily="18" charset="0"/>
              </a:rPr>
              <a:t>as sister </a:t>
            </a:r>
            <a:r>
              <a:rPr lang="en-AU" u="sng" dirty="0">
                <a:latin typeface="Times New Roman" panose="02020603050405020304" pitchFamily="18" charset="0"/>
                <a:cs typeface="Times New Roman" panose="02020603050405020304" pitchFamily="18" charset="0"/>
              </a:rPr>
              <a:t>taxa, joined by a node</a:t>
            </a:r>
            <a:r>
              <a:rPr lang="en-AU" dirty="0">
                <a:latin typeface="Times New Roman" panose="02020603050405020304" pitchFamily="18" charset="0"/>
                <a:cs typeface="Times New Roman" panose="02020603050405020304" pitchFamily="18" charset="0"/>
              </a:rPr>
              <a:t>.</a:t>
            </a:r>
          </a:p>
          <a:p>
            <a:r>
              <a:rPr lang="en-AU" dirty="0" smtClean="0">
                <a:latin typeface="Times New Roman" panose="02020603050405020304" pitchFamily="18" charset="0"/>
                <a:cs typeface="Times New Roman" panose="02020603050405020304" pitchFamily="18" charset="0"/>
              </a:rPr>
              <a:t>Step 4: Determine </a:t>
            </a:r>
            <a:r>
              <a:rPr lang="en-AU" u="sng" dirty="0">
                <a:latin typeface="Times New Roman" panose="02020603050405020304" pitchFamily="18" charset="0"/>
                <a:cs typeface="Times New Roman" panose="02020603050405020304" pitchFamily="18" charset="0"/>
              </a:rPr>
              <a:t>the group with the fewest differences </a:t>
            </a:r>
            <a:r>
              <a:rPr lang="en-AU" u="sng" dirty="0" smtClean="0">
                <a:latin typeface="Times New Roman" panose="02020603050405020304" pitchFamily="18" charset="0"/>
                <a:cs typeface="Times New Roman" panose="02020603050405020304" pitchFamily="18" charset="0"/>
              </a:rPr>
              <a:t>to the </a:t>
            </a:r>
            <a:r>
              <a:rPr lang="en-AU" u="sng" dirty="0">
                <a:latin typeface="Times New Roman" panose="02020603050405020304" pitchFamily="18" charset="0"/>
                <a:cs typeface="Times New Roman" panose="02020603050405020304" pitchFamily="18" charset="0"/>
              </a:rPr>
              <a:t>sister taxa and add this onto your tree as a branch.</a:t>
            </a:r>
          </a:p>
          <a:p>
            <a:r>
              <a:rPr lang="en-AU" dirty="0" smtClean="0">
                <a:latin typeface="Times New Roman" panose="02020603050405020304" pitchFamily="18" charset="0"/>
                <a:cs typeface="Times New Roman" panose="02020603050405020304" pitchFamily="18" charset="0"/>
              </a:rPr>
              <a:t>Step 5: Continue </a:t>
            </a:r>
            <a:r>
              <a:rPr lang="en-AU" dirty="0">
                <a:latin typeface="Times New Roman" panose="02020603050405020304" pitchFamily="18" charset="0"/>
                <a:cs typeface="Times New Roman" panose="02020603050405020304" pitchFamily="18" charset="0"/>
              </a:rPr>
              <a:t>this until all groups are added onto </a:t>
            </a:r>
            <a:r>
              <a:rPr lang="en-AU" dirty="0" smtClean="0">
                <a:latin typeface="Times New Roman" panose="02020603050405020304" pitchFamily="18" charset="0"/>
                <a:cs typeface="Times New Roman" panose="02020603050405020304" pitchFamily="18" charset="0"/>
              </a:rPr>
              <a:t>the phylogenetic </a:t>
            </a:r>
            <a:r>
              <a:rPr lang="en-AU" dirty="0">
                <a:latin typeface="Times New Roman" panose="02020603050405020304" pitchFamily="18" charset="0"/>
                <a:cs typeface="Times New Roman" panose="02020603050405020304" pitchFamily="18" charset="0"/>
              </a:rPr>
              <a:t>tree.</a:t>
            </a:r>
          </a:p>
          <a:p>
            <a:r>
              <a:rPr lang="en-AU" dirty="0" smtClean="0">
                <a:latin typeface="Times New Roman" panose="02020603050405020304" pitchFamily="18" charset="0"/>
                <a:cs typeface="Times New Roman" panose="02020603050405020304" pitchFamily="18" charset="0"/>
              </a:rPr>
              <a:t>Step 6: </a:t>
            </a:r>
            <a:r>
              <a:rPr lang="en-AU" u="sng" dirty="0" smtClean="0">
                <a:latin typeface="Times New Roman" panose="02020603050405020304" pitchFamily="18" charset="0"/>
                <a:cs typeface="Times New Roman" panose="02020603050405020304" pitchFamily="18" charset="0"/>
              </a:rPr>
              <a:t>Determine </a:t>
            </a:r>
            <a:r>
              <a:rPr lang="en-AU" u="sng" dirty="0">
                <a:latin typeface="Times New Roman" panose="02020603050405020304" pitchFamily="18" charset="0"/>
                <a:cs typeface="Times New Roman" panose="02020603050405020304" pitchFamily="18" charset="0"/>
              </a:rPr>
              <a:t>the outgroup </a:t>
            </a:r>
            <a:r>
              <a:rPr lang="en-AU" dirty="0">
                <a:latin typeface="Times New Roman" panose="02020603050405020304" pitchFamily="18" charset="0"/>
                <a:cs typeface="Times New Roman" panose="02020603050405020304" pitchFamily="18" charset="0"/>
              </a:rPr>
              <a:t>(if any), which is the </a:t>
            </a:r>
            <a:r>
              <a:rPr lang="en-AU" dirty="0" smtClean="0">
                <a:latin typeface="Times New Roman" panose="02020603050405020304" pitchFamily="18" charset="0"/>
                <a:cs typeface="Times New Roman" panose="02020603050405020304" pitchFamily="18" charset="0"/>
              </a:rPr>
              <a:t>most distantly </a:t>
            </a:r>
            <a:r>
              <a:rPr lang="en-AU" dirty="0">
                <a:latin typeface="Times New Roman" panose="02020603050405020304" pitchFamily="18" charset="0"/>
                <a:cs typeface="Times New Roman" panose="02020603050405020304" pitchFamily="18" charset="0"/>
              </a:rPr>
              <a:t>related group (has the most differences to </a:t>
            </a:r>
            <a:r>
              <a:rPr lang="en-AU" dirty="0" smtClean="0">
                <a:latin typeface="Times New Roman" panose="02020603050405020304" pitchFamily="18" charset="0"/>
                <a:cs typeface="Times New Roman" panose="02020603050405020304" pitchFamily="18" charset="0"/>
              </a:rPr>
              <a:t>the other </a:t>
            </a:r>
            <a:r>
              <a:rPr lang="en-AU" dirty="0">
                <a:latin typeface="Times New Roman" panose="02020603050405020304" pitchFamily="18" charset="0"/>
                <a:cs typeface="Times New Roman" panose="02020603050405020304" pitchFamily="18" charset="0"/>
              </a:rPr>
              <a:t>species). Place this on the phylogenetic tree</a:t>
            </a:r>
          </a:p>
        </p:txBody>
      </p:sp>
      <p:pic>
        <p:nvPicPr>
          <p:cNvPr id="4" name="Picture 3"/>
          <p:cNvPicPr>
            <a:picLocks noChangeAspect="1"/>
          </p:cNvPicPr>
          <p:nvPr/>
        </p:nvPicPr>
        <p:blipFill rotWithShape="1">
          <a:blip r:embed="rId3"/>
          <a:srcRect l="16535" t="27739" r="36929" b="17333"/>
          <a:stretch/>
        </p:blipFill>
        <p:spPr>
          <a:xfrm>
            <a:off x="3647088" y="444894"/>
            <a:ext cx="5276194" cy="3501341"/>
          </a:xfrm>
          <a:prstGeom prst="rect">
            <a:avLst/>
          </a:prstGeom>
        </p:spPr>
      </p:pic>
      <p:pic>
        <p:nvPicPr>
          <p:cNvPr id="6" name="Picture 5"/>
          <p:cNvPicPr>
            <a:picLocks noChangeAspect="1"/>
          </p:cNvPicPr>
          <p:nvPr/>
        </p:nvPicPr>
        <p:blipFill rotWithShape="1">
          <a:blip r:embed="rId4"/>
          <a:srcRect l="17120" t="57406" r="37032" b="24493"/>
          <a:stretch/>
        </p:blipFill>
        <p:spPr>
          <a:xfrm>
            <a:off x="3570889" y="3891991"/>
            <a:ext cx="5099592" cy="1131954"/>
          </a:xfrm>
          <a:prstGeom prst="rect">
            <a:avLst/>
          </a:prstGeom>
        </p:spPr>
      </p:pic>
    </p:spTree>
    <p:extLst>
      <p:ext uri="{BB962C8B-B14F-4D97-AF65-F5344CB8AC3E}">
        <p14:creationId xmlns:p14="http://schemas.microsoft.com/office/powerpoint/2010/main" val="4011904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870" y="310704"/>
            <a:ext cx="3168868" cy="4185761"/>
          </a:xfrm>
          <a:prstGeom prst="rect">
            <a:avLst/>
          </a:prstGeom>
        </p:spPr>
        <p:txBody>
          <a:bodyPr wrap="square">
            <a:spAutoFit/>
          </a:bodyPr>
          <a:lstStyle/>
          <a:p>
            <a:r>
              <a:rPr lang="en-AU" b="1" dirty="0" smtClean="0">
                <a:latin typeface="Times New Roman" panose="02020603050405020304" pitchFamily="18" charset="0"/>
                <a:cs typeface="Times New Roman" panose="02020603050405020304" pitchFamily="18" charset="0"/>
              </a:rPr>
              <a:t>Method 2</a:t>
            </a:r>
            <a:endParaRPr lang="en-AU" b="1" dirty="0">
              <a:latin typeface="Times New Roman" panose="02020603050405020304" pitchFamily="18" charset="0"/>
              <a:cs typeface="Times New Roman" panose="02020603050405020304" pitchFamily="18" charset="0"/>
            </a:endParaRPr>
          </a:p>
          <a:p>
            <a:r>
              <a:rPr lang="en-AU" u="sng" dirty="0" smtClean="0">
                <a:latin typeface="Times New Roman" panose="02020603050405020304" pitchFamily="18" charset="0"/>
                <a:cs typeface="Times New Roman" panose="02020603050405020304" pitchFamily="18" charset="0"/>
              </a:rPr>
              <a:t>Step 1: Figure </a:t>
            </a:r>
            <a:r>
              <a:rPr lang="en-AU" u="sng" dirty="0">
                <a:latin typeface="Times New Roman" panose="02020603050405020304" pitchFamily="18" charset="0"/>
                <a:cs typeface="Times New Roman" panose="02020603050405020304" pitchFamily="18" charset="0"/>
              </a:rPr>
              <a:t>out the trait that is shared by the largest number of animals</a:t>
            </a:r>
            <a:r>
              <a:rPr lang="en-AU" dirty="0">
                <a:latin typeface="Times New Roman" panose="02020603050405020304" pitchFamily="18" charset="0"/>
                <a:cs typeface="Times New Roman" panose="02020603050405020304" pitchFamily="18" charset="0"/>
              </a:rPr>
              <a:t>. </a:t>
            </a:r>
            <a:r>
              <a:rPr lang="en-AU" dirty="0" smtClean="0">
                <a:latin typeface="Times New Roman" panose="02020603050405020304" pitchFamily="18" charset="0"/>
                <a:cs typeface="Times New Roman" panose="02020603050405020304" pitchFamily="18" charset="0"/>
              </a:rPr>
              <a:t>In the example most </a:t>
            </a:r>
            <a:r>
              <a:rPr lang="en-AU" dirty="0">
                <a:latin typeface="Times New Roman" panose="02020603050405020304" pitchFamily="18" charset="0"/>
                <a:cs typeface="Times New Roman" panose="02020603050405020304" pitchFamily="18" charset="0"/>
              </a:rPr>
              <a:t>of the animals have four legs, except for bony fish. Therefore, we can draw </a:t>
            </a:r>
            <a:r>
              <a:rPr lang="en-AU" dirty="0" smtClean="0">
                <a:latin typeface="Times New Roman" panose="02020603050405020304" pitchFamily="18" charset="0"/>
                <a:cs typeface="Times New Roman" panose="02020603050405020304" pitchFamily="18" charset="0"/>
              </a:rPr>
              <a:t>the bony </a:t>
            </a:r>
            <a:r>
              <a:rPr lang="en-AU" dirty="0">
                <a:latin typeface="Times New Roman" panose="02020603050405020304" pitchFamily="18" charset="0"/>
                <a:cs typeface="Times New Roman" panose="02020603050405020304" pitchFamily="18" charset="0"/>
              </a:rPr>
              <a:t>fish lineage branching off from the rest of the animals.</a:t>
            </a:r>
            <a:endParaRPr lang="en-AU" dirty="0" smtClean="0">
              <a:latin typeface="Times New Roman" panose="02020603050405020304" pitchFamily="18" charset="0"/>
              <a:cs typeface="Times New Roman" panose="02020603050405020304" pitchFamily="18" charset="0"/>
            </a:endParaRPr>
          </a:p>
          <a:p>
            <a:r>
              <a:rPr lang="en-AU" u="sng" dirty="0" smtClean="0">
                <a:latin typeface="Times New Roman" panose="02020603050405020304" pitchFamily="18" charset="0"/>
                <a:cs typeface="Times New Roman" panose="02020603050405020304" pitchFamily="18" charset="0"/>
              </a:rPr>
              <a:t>Step 2: </a:t>
            </a:r>
            <a:r>
              <a:rPr lang="en-AU" dirty="0">
                <a:latin typeface="Times New Roman" panose="02020603050405020304" pitchFamily="18" charset="0"/>
                <a:cs typeface="Times New Roman" panose="02020603050405020304" pitchFamily="18" charset="0"/>
              </a:rPr>
              <a:t>Then </a:t>
            </a:r>
            <a:r>
              <a:rPr lang="en-AU" dirty="0" smtClean="0">
                <a:latin typeface="Times New Roman" panose="02020603050405020304" pitchFamily="18" charset="0"/>
                <a:cs typeface="Times New Roman" panose="02020603050405020304" pitchFamily="18" charset="0"/>
              </a:rPr>
              <a:t>we look </a:t>
            </a:r>
            <a:r>
              <a:rPr lang="en-AU" dirty="0">
                <a:latin typeface="Times New Roman" panose="02020603050405020304" pitchFamily="18" charset="0"/>
                <a:cs typeface="Times New Roman" panose="02020603050405020304" pitchFamily="18" charset="0"/>
              </a:rPr>
              <a:t>for </a:t>
            </a:r>
            <a:r>
              <a:rPr lang="en-AU" u="sng" dirty="0">
                <a:latin typeface="Times New Roman" panose="02020603050405020304" pitchFamily="18" charset="0"/>
                <a:cs typeface="Times New Roman" panose="02020603050405020304" pitchFamily="18" charset="0"/>
              </a:rPr>
              <a:t>the trait shared by the second-largest number of animals</a:t>
            </a:r>
            <a:r>
              <a:rPr lang="en-AU" dirty="0">
                <a:latin typeface="Times New Roman" panose="02020603050405020304" pitchFamily="18" charset="0"/>
                <a:cs typeface="Times New Roman" panose="02020603050405020304" pitchFamily="18" charset="0"/>
              </a:rPr>
              <a:t>, </a:t>
            </a:r>
            <a:r>
              <a:rPr lang="en-AU" dirty="0" smtClean="0">
                <a:latin typeface="Times New Roman" panose="02020603050405020304" pitchFamily="18" charset="0"/>
                <a:cs typeface="Times New Roman" panose="02020603050405020304" pitchFamily="18" charset="0"/>
              </a:rPr>
              <a:t>which in this case is the fur. Only amphibians do not have this trait, so we draw the amphibians lineage branching off from the rest of the animals before the ‘fur’ label.</a:t>
            </a:r>
          </a:p>
          <a:p>
            <a:r>
              <a:rPr lang="en-AU" u="sng" dirty="0" smtClean="0">
                <a:latin typeface="Times New Roman" panose="02020603050405020304" pitchFamily="18" charset="0"/>
                <a:cs typeface="Times New Roman" panose="02020603050405020304" pitchFamily="18" charset="0"/>
              </a:rPr>
              <a:t>Step 3: </a:t>
            </a:r>
            <a:r>
              <a:rPr lang="en-AU" dirty="0" smtClean="0">
                <a:latin typeface="Times New Roman" panose="02020603050405020304" pitchFamily="18" charset="0"/>
                <a:cs typeface="Times New Roman" panose="02020603050405020304" pitchFamily="18" charset="0"/>
              </a:rPr>
              <a:t>Finally, it can be noticed that both marsupials and placental mammals have fur, so the marsupials </a:t>
            </a:r>
            <a:r>
              <a:rPr lang="en-AU" dirty="0">
                <a:latin typeface="Times New Roman" panose="02020603050405020304" pitchFamily="18" charset="0"/>
                <a:cs typeface="Times New Roman" panose="02020603050405020304" pitchFamily="18" charset="0"/>
              </a:rPr>
              <a:t>and placental mammals lineages are branching directly from the trait fur.</a:t>
            </a:r>
          </a:p>
        </p:txBody>
      </p:sp>
      <p:pic>
        <p:nvPicPr>
          <p:cNvPr id="3" name="Picture 2"/>
          <p:cNvPicPr>
            <a:picLocks noChangeAspect="1"/>
          </p:cNvPicPr>
          <p:nvPr/>
        </p:nvPicPr>
        <p:blipFill rotWithShape="1">
          <a:blip r:embed="rId3"/>
          <a:srcRect l="7498" t="17076" r="41801" b="65365"/>
          <a:stretch/>
        </p:blipFill>
        <p:spPr>
          <a:xfrm>
            <a:off x="3281855" y="479370"/>
            <a:ext cx="5862145" cy="1141474"/>
          </a:xfrm>
          <a:prstGeom prst="rect">
            <a:avLst/>
          </a:prstGeom>
        </p:spPr>
      </p:pic>
      <p:pic>
        <p:nvPicPr>
          <p:cNvPr id="4" name="Picture 3"/>
          <p:cNvPicPr>
            <a:picLocks noChangeAspect="1"/>
          </p:cNvPicPr>
          <p:nvPr/>
        </p:nvPicPr>
        <p:blipFill rotWithShape="1">
          <a:blip r:embed="rId4"/>
          <a:srcRect l="9758" t="19262" r="21051" b="41154"/>
          <a:stretch/>
        </p:blipFill>
        <p:spPr>
          <a:xfrm>
            <a:off x="3289738" y="2016366"/>
            <a:ext cx="5770179" cy="1855946"/>
          </a:xfrm>
          <a:prstGeom prst="rect">
            <a:avLst/>
          </a:prstGeom>
        </p:spPr>
      </p:pic>
    </p:spTree>
    <p:extLst>
      <p:ext uri="{BB962C8B-B14F-4D97-AF65-F5344CB8AC3E}">
        <p14:creationId xmlns:p14="http://schemas.microsoft.com/office/powerpoint/2010/main" val="3398683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5164" y="86863"/>
            <a:ext cx="4079963" cy="338554"/>
          </a:xfrm>
          <a:prstGeom prst="rect">
            <a:avLst/>
          </a:prstGeom>
        </p:spPr>
        <p:txBody>
          <a:bodyPr wrap="none">
            <a:spAutoFit/>
          </a:bodyPr>
          <a:lstStyle/>
          <a:p>
            <a:r>
              <a:rPr lang="en-AU" sz="1600" b="1" dirty="0">
                <a:latin typeface="Times New Roman" panose="02020603050405020304" pitchFamily="18" charset="0"/>
                <a:cs typeface="Times New Roman" panose="02020603050405020304" pitchFamily="18" charset="0"/>
              </a:rPr>
              <a:t>Depicting uncertainties in phylogenetic trees</a:t>
            </a:r>
          </a:p>
        </p:txBody>
      </p:sp>
      <p:sp>
        <p:nvSpPr>
          <p:cNvPr id="3" name="Rectangle 2"/>
          <p:cNvSpPr/>
          <p:nvPr/>
        </p:nvSpPr>
        <p:spPr>
          <a:xfrm>
            <a:off x="268012" y="425417"/>
            <a:ext cx="5134303" cy="4185761"/>
          </a:xfrm>
          <a:prstGeom prst="rect">
            <a:avLst/>
          </a:prstGeom>
        </p:spPr>
        <p:txBody>
          <a:bodyPr wrap="square">
            <a:spAutoFit/>
          </a:bodyPr>
          <a:lstStyle/>
          <a:p>
            <a:r>
              <a:rPr lang="en-AU" dirty="0" smtClean="0">
                <a:latin typeface="Times New Roman" panose="02020603050405020304" pitchFamily="18" charset="0"/>
                <a:cs typeface="Times New Roman" panose="02020603050405020304" pitchFamily="18" charset="0"/>
              </a:rPr>
              <a:t>Since </a:t>
            </a:r>
            <a:r>
              <a:rPr lang="en-AU" dirty="0">
                <a:latin typeface="Times New Roman" panose="02020603050405020304" pitchFamily="18" charset="0"/>
                <a:cs typeface="Times New Roman" panose="02020603050405020304" pitchFamily="18" charset="0"/>
              </a:rPr>
              <a:t>dating </a:t>
            </a:r>
            <a:r>
              <a:rPr lang="en-AU" dirty="0" smtClean="0">
                <a:latin typeface="Times New Roman" panose="02020603050405020304" pitchFamily="18" charset="0"/>
                <a:cs typeface="Times New Roman" panose="02020603050405020304" pitchFamily="18" charset="0"/>
              </a:rPr>
              <a:t>techniques are </a:t>
            </a:r>
            <a:r>
              <a:rPr lang="en-AU" dirty="0">
                <a:latin typeface="Times New Roman" panose="02020603050405020304" pitchFamily="18" charset="0"/>
                <a:cs typeface="Times New Roman" panose="02020603050405020304" pitchFamily="18" charset="0"/>
              </a:rPr>
              <a:t>not always </a:t>
            </a:r>
            <a:r>
              <a:rPr lang="en-AU" dirty="0" smtClean="0">
                <a:latin typeface="Times New Roman" panose="02020603050405020304" pitchFamily="18" charset="0"/>
                <a:cs typeface="Times New Roman" panose="02020603050405020304" pitchFamily="18" charset="0"/>
              </a:rPr>
              <a:t>completely accurate </a:t>
            </a:r>
            <a:r>
              <a:rPr lang="en-AU" dirty="0">
                <a:latin typeface="Times New Roman" panose="02020603050405020304" pitchFamily="18" charset="0"/>
                <a:cs typeface="Times New Roman" panose="02020603050405020304" pitchFamily="18" charset="0"/>
              </a:rPr>
              <a:t>and fossils are not typically </a:t>
            </a:r>
            <a:r>
              <a:rPr lang="en-AU" dirty="0" smtClean="0">
                <a:latin typeface="Times New Roman" panose="02020603050405020304" pitchFamily="18" charset="0"/>
                <a:cs typeface="Times New Roman" panose="02020603050405020304" pitchFamily="18" charset="0"/>
              </a:rPr>
              <a:t>perfectly preserved, the </a:t>
            </a:r>
            <a:r>
              <a:rPr lang="en-AU" dirty="0">
                <a:latin typeface="Times New Roman" panose="02020603050405020304" pitchFamily="18" charset="0"/>
                <a:cs typeface="Times New Roman" panose="02020603050405020304" pitchFamily="18" charset="0"/>
              </a:rPr>
              <a:t>uncertainties can be expressed </a:t>
            </a:r>
            <a:r>
              <a:rPr lang="en-AU" dirty="0" smtClean="0">
                <a:latin typeface="Times New Roman" panose="02020603050405020304" pitchFamily="18" charset="0"/>
                <a:cs typeface="Times New Roman" panose="02020603050405020304" pitchFamily="18" charset="0"/>
              </a:rPr>
              <a:t>using phylogenetic </a:t>
            </a:r>
            <a:r>
              <a:rPr lang="en-AU" dirty="0">
                <a:latin typeface="Times New Roman" panose="02020603050405020304" pitchFamily="18" charset="0"/>
                <a:cs typeface="Times New Roman" panose="02020603050405020304" pitchFamily="18" charset="0"/>
              </a:rPr>
              <a:t>trees in several </a:t>
            </a:r>
            <a:r>
              <a:rPr lang="en-AU" dirty="0" smtClean="0">
                <a:latin typeface="Times New Roman" panose="02020603050405020304" pitchFamily="18" charset="0"/>
                <a:cs typeface="Times New Roman" panose="02020603050405020304" pitchFamily="18" charset="0"/>
              </a:rPr>
              <a:t>ways:</a:t>
            </a:r>
          </a:p>
          <a:p>
            <a:pPr marL="285750" indent="-285750">
              <a:buFontTx/>
              <a:buChar char="-"/>
            </a:pPr>
            <a:r>
              <a:rPr lang="en-AU" dirty="0" smtClean="0">
                <a:latin typeface="Times New Roman" panose="02020603050405020304" pitchFamily="18" charset="0"/>
                <a:cs typeface="Times New Roman" panose="02020603050405020304" pitchFamily="18" charset="0"/>
              </a:rPr>
              <a:t>The </a:t>
            </a:r>
            <a:r>
              <a:rPr lang="en-AU" dirty="0">
                <a:latin typeface="Times New Roman" panose="02020603050405020304" pitchFamily="18" charset="0"/>
                <a:cs typeface="Times New Roman" panose="02020603050405020304" pitchFamily="18" charset="0"/>
              </a:rPr>
              <a:t>lack of a node between species Y and Z means that the exact divergence point </a:t>
            </a:r>
            <a:r>
              <a:rPr lang="en-AU" dirty="0" smtClean="0">
                <a:latin typeface="Times New Roman" panose="02020603050405020304" pitchFamily="18" charset="0"/>
                <a:cs typeface="Times New Roman" panose="02020603050405020304" pitchFamily="18" charset="0"/>
              </a:rPr>
              <a:t>is unknown</a:t>
            </a:r>
            <a:r>
              <a:rPr lang="en-AU" dirty="0">
                <a:latin typeface="Times New Roman" panose="02020603050405020304" pitchFamily="18" charset="0"/>
                <a:cs typeface="Times New Roman" panose="02020603050405020304" pitchFamily="18" charset="0"/>
              </a:rPr>
              <a:t>. </a:t>
            </a:r>
            <a:endParaRPr lang="en-AU" dirty="0" smtClean="0">
              <a:latin typeface="Times New Roman" panose="02020603050405020304" pitchFamily="18" charset="0"/>
              <a:cs typeface="Times New Roman" panose="02020603050405020304" pitchFamily="18" charset="0"/>
            </a:endParaRPr>
          </a:p>
          <a:p>
            <a:pPr marL="285750" indent="-285750">
              <a:buFontTx/>
              <a:buChar char="-"/>
            </a:pPr>
            <a:r>
              <a:rPr lang="en-AU" dirty="0" smtClean="0">
                <a:latin typeface="Times New Roman" panose="02020603050405020304" pitchFamily="18" charset="0"/>
                <a:cs typeface="Times New Roman" panose="02020603050405020304" pitchFamily="18" charset="0"/>
              </a:rPr>
              <a:t>The </a:t>
            </a:r>
            <a:r>
              <a:rPr lang="en-AU" dirty="0">
                <a:latin typeface="Times New Roman" panose="02020603050405020304" pitchFamily="18" charset="0"/>
                <a:cs typeface="Times New Roman" panose="02020603050405020304" pitchFamily="18" charset="0"/>
              </a:rPr>
              <a:t>break between species W and X means that W is possibly an ancestor </a:t>
            </a:r>
            <a:r>
              <a:rPr lang="en-AU" dirty="0" smtClean="0">
                <a:latin typeface="Times New Roman" panose="02020603050405020304" pitchFamily="18" charset="0"/>
                <a:cs typeface="Times New Roman" panose="02020603050405020304" pitchFamily="18" charset="0"/>
              </a:rPr>
              <a:t>of X </a:t>
            </a:r>
            <a:r>
              <a:rPr lang="en-AU" dirty="0">
                <a:latin typeface="Times New Roman" panose="02020603050405020304" pitchFamily="18" charset="0"/>
                <a:cs typeface="Times New Roman" panose="02020603050405020304" pitchFamily="18" charset="0"/>
              </a:rPr>
              <a:t>but there is no evidence of transitional fossils between the two species to support </a:t>
            </a:r>
            <a:r>
              <a:rPr lang="en-AU" dirty="0" smtClean="0">
                <a:latin typeface="Times New Roman" panose="02020603050405020304" pitchFamily="18" charset="0"/>
                <a:cs typeface="Times New Roman" panose="02020603050405020304" pitchFamily="18" charset="0"/>
              </a:rPr>
              <a:t>this hypothesis.</a:t>
            </a:r>
          </a:p>
          <a:p>
            <a:pPr marL="285750" indent="-285750">
              <a:buFontTx/>
              <a:buChar char="-"/>
            </a:pPr>
            <a:r>
              <a:rPr lang="en-AU" dirty="0" smtClean="0">
                <a:latin typeface="Times New Roman" panose="02020603050405020304" pitchFamily="18" charset="0"/>
                <a:cs typeface="Times New Roman" panose="02020603050405020304" pitchFamily="18" charset="0"/>
              </a:rPr>
              <a:t>The </a:t>
            </a:r>
            <a:r>
              <a:rPr lang="en-AU" dirty="0">
                <a:latin typeface="Times New Roman" panose="02020603050405020304" pitchFamily="18" charset="0"/>
                <a:cs typeface="Times New Roman" panose="02020603050405020304" pitchFamily="18" charset="0"/>
              </a:rPr>
              <a:t>branch with species S does not reach the end of the tree, indicating </a:t>
            </a:r>
            <a:r>
              <a:rPr lang="en-AU" dirty="0" smtClean="0">
                <a:latin typeface="Times New Roman" panose="02020603050405020304" pitchFamily="18" charset="0"/>
                <a:cs typeface="Times New Roman" panose="02020603050405020304" pitchFamily="18" charset="0"/>
              </a:rPr>
              <a:t>that it </a:t>
            </a:r>
            <a:r>
              <a:rPr lang="en-AU" dirty="0">
                <a:latin typeface="Times New Roman" panose="02020603050405020304" pitchFamily="18" charset="0"/>
                <a:cs typeface="Times New Roman" panose="02020603050405020304" pitchFamily="18" charset="0"/>
              </a:rPr>
              <a:t>is </a:t>
            </a:r>
            <a:r>
              <a:rPr lang="en-AU" dirty="0" smtClean="0">
                <a:latin typeface="Times New Roman" panose="02020603050405020304" pitchFamily="18" charset="0"/>
                <a:cs typeface="Times New Roman" panose="02020603050405020304" pitchFamily="18" charset="0"/>
              </a:rPr>
              <a:t>extinct. </a:t>
            </a:r>
          </a:p>
          <a:p>
            <a:pPr marL="285750" indent="-285750">
              <a:buFontTx/>
              <a:buChar char="-"/>
            </a:pPr>
            <a:r>
              <a:rPr lang="en-AU" dirty="0" smtClean="0">
                <a:latin typeface="Times New Roman" panose="02020603050405020304" pitchFamily="18" charset="0"/>
                <a:cs typeface="Times New Roman" panose="02020603050405020304" pitchFamily="18" charset="0"/>
              </a:rPr>
              <a:t>Nodes </a:t>
            </a:r>
            <a:r>
              <a:rPr lang="en-AU" dirty="0">
                <a:latin typeface="Times New Roman" panose="02020603050405020304" pitchFamily="18" charset="0"/>
                <a:cs typeface="Times New Roman" panose="02020603050405020304" pitchFamily="18" charset="0"/>
              </a:rPr>
              <a:t>usually only split into two lineages, but sometimes they can split into three or </a:t>
            </a:r>
            <a:r>
              <a:rPr lang="en-AU" dirty="0" smtClean="0">
                <a:latin typeface="Times New Roman" panose="02020603050405020304" pitchFamily="18" charset="0"/>
                <a:cs typeface="Times New Roman" panose="02020603050405020304" pitchFamily="18" charset="0"/>
              </a:rPr>
              <a:t>more, as </a:t>
            </a:r>
            <a:r>
              <a:rPr lang="en-AU" dirty="0">
                <a:latin typeface="Times New Roman" panose="02020603050405020304" pitchFamily="18" charset="0"/>
                <a:cs typeface="Times New Roman" panose="02020603050405020304" pitchFamily="18" charset="0"/>
              </a:rPr>
              <a:t>seen between species T, U, and V. This means that it’s unclear which species </a:t>
            </a:r>
            <a:r>
              <a:rPr lang="en-AU" dirty="0" smtClean="0">
                <a:latin typeface="Times New Roman" panose="02020603050405020304" pitchFamily="18" charset="0"/>
                <a:cs typeface="Times New Roman" panose="02020603050405020304" pitchFamily="18" charset="0"/>
              </a:rPr>
              <a:t>diverged from </a:t>
            </a:r>
            <a:r>
              <a:rPr lang="en-AU" dirty="0">
                <a:latin typeface="Times New Roman" panose="02020603050405020304" pitchFamily="18" charset="0"/>
                <a:cs typeface="Times New Roman" panose="02020603050405020304" pitchFamily="18" charset="0"/>
              </a:rPr>
              <a:t>the others first. This occurs if there is insufficient data or if two speciation </a:t>
            </a:r>
            <a:r>
              <a:rPr lang="en-AU" dirty="0" smtClean="0">
                <a:latin typeface="Times New Roman" panose="02020603050405020304" pitchFamily="18" charset="0"/>
                <a:cs typeface="Times New Roman" panose="02020603050405020304" pitchFamily="18" charset="0"/>
              </a:rPr>
              <a:t>events occurred </a:t>
            </a:r>
            <a:r>
              <a:rPr lang="en-AU" dirty="0">
                <a:latin typeface="Times New Roman" panose="02020603050405020304" pitchFamily="18" charset="0"/>
                <a:cs typeface="Times New Roman" panose="02020603050405020304" pitchFamily="18" charset="0"/>
              </a:rPr>
              <a:t>closely together – such as with adaptive </a:t>
            </a:r>
            <a:r>
              <a:rPr lang="en-AU" dirty="0" smtClean="0">
                <a:latin typeface="Times New Roman" panose="02020603050405020304" pitchFamily="18" charset="0"/>
                <a:cs typeface="Times New Roman" panose="02020603050405020304" pitchFamily="18" charset="0"/>
              </a:rPr>
              <a:t>radiation.</a:t>
            </a:r>
          </a:p>
          <a:p>
            <a:pPr marL="285750" indent="-285750">
              <a:buFontTx/>
              <a:buChar char="-"/>
            </a:pPr>
            <a:r>
              <a:rPr lang="en-AU" dirty="0" smtClean="0">
                <a:latin typeface="Times New Roman" panose="02020603050405020304" pitchFamily="18" charset="0"/>
                <a:cs typeface="Times New Roman" panose="02020603050405020304" pitchFamily="18" charset="0"/>
              </a:rPr>
              <a:t>Sometimes </a:t>
            </a:r>
            <a:r>
              <a:rPr lang="en-AU" dirty="0">
                <a:latin typeface="Times New Roman" panose="02020603050405020304" pitchFamily="18" charset="0"/>
                <a:cs typeface="Times New Roman" panose="02020603050405020304" pitchFamily="18" charset="0"/>
              </a:rPr>
              <a:t>genetic material is passed between groups after they have diverged. </a:t>
            </a:r>
            <a:r>
              <a:rPr lang="en-AU" dirty="0" smtClean="0">
                <a:latin typeface="Times New Roman" panose="02020603050405020304" pitchFamily="18" charset="0"/>
                <a:cs typeface="Times New Roman" panose="02020603050405020304" pitchFamily="18" charset="0"/>
              </a:rPr>
              <a:t>This </a:t>
            </a:r>
            <a:r>
              <a:rPr lang="en-AU" dirty="0">
                <a:latin typeface="Times New Roman" panose="02020603050405020304" pitchFamily="18" charset="0"/>
                <a:cs typeface="Times New Roman" panose="02020603050405020304" pitchFamily="18" charset="0"/>
              </a:rPr>
              <a:t>is depicted using a line between </a:t>
            </a:r>
            <a:r>
              <a:rPr lang="en-AU" dirty="0" smtClean="0">
                <a:latin typeface="Times New Roman" panose="02020603050405020304" pitchFamily="18" charset="0"/>
                <a:cs typeface="Times New Roman" panose="02020603050405020304" pitchFamily="18" charset="0"/>
              </a:rPr>
              <a:t>branches (Figure 2)</a:t>
            </a:r>
            <a:endParaRPr lang="en-AU"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l="62801" t="31362" r="20550" b="35305"/>
          <a:stretch/>
        </p:blipFill>
        <p:spPr>
          <a:xfrm>
            <a:off x="6196598" y="425417"/>
            <a:ext cx="2193803" cy="2469408"/>
          </a:xfrm>
          <a:prstGeom prst="rect">
            <a:avLst/>
          </a:prstGeom>
        </p:spPr>
      </p:pic>
      <p:pic>
        <p:nvPicPr>
          <p:cNvPr id="5" name="Picture 4"/>
          <p:cNvPicPr>
            <a:picLocks noChangeAspect="1"/>
          </p:cNvPicPr>
          <p:nvPr/>
        </p:nvPicPr>
        <p:blipFill rotWithShape="1">
          <a:blip r:embed="rId4"/>
          <a:srcRect l="9422" t="38950" r="54184" b="25782"/>
          <a:stretch/>
        </p:blipFill>
        <p:spPr>
          <a:xfrm>
            <a:off x="5473631" y="2733741"/>
            <a:ext cx="3639736" cy="1983029"/>
          </a:xfrm>
          <a:prstGeom prst="rect">
            <a:avLst/>
          </a:prstGeom>
        </p:spPr>
      </p:pic>
      <p:sp>
        <p:nvSpPr>
          <p:cNvPr id="6" name="TextBox 5"/>
          <p:cNvSpPr txBox="1"/>
          <p:nvPr/>
        </p:nvSpPr>
        <p:spPr>
          <a:xfrm>
            <a:off x="6531822" y="4734288"/>
            <a:ext cx="1931472" cy="307777"/>
          </a:xfrm>
          <a:prstGeom prst="rect">
            <a:avLst/>
          </a:prstGeom>
          <a:noFill/>
        </p:spPr>
        <p:txBody>
          <a:bodyPr wrap="square" rtlCol="0">
            <a:spAutoFit/>
          </a:bodyPr>
          <a:lstStyle/>
          <a:p>
            <a:r>
              <a:rPr lang="en-AU" dirty="0" smtClean="0">
                <a:latin typeface="Times New Roman" panose="02020603050405020304" pitchFamily="18" charset="0"/>
                <a:cs typeface="Times New Roman" panose="02020603050405020304" pitchFamily="18" charset="0"/>
              </a:rPr>
              <a:t>Figure 2</a:t>
            </a:r>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194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17208</TotalTime>
  <Words>927</Words>
  <Application>Microsoft Office PowerPoint</Application>
  <PresentationFormat>On-screen Show (16:9)</PresentationFormat>
  <Paragraphs>54</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Sniglet</vt:lpstr>
      <vt:lpstr>Arial</vt:lpstr>
      <vt:lpstr>Times New Roman</vt:lpstr>
      <vt:lpstr>Simple Light</vt:lpstr>
      <vt:lpstr>Learning Intention:  - To describe how phylogenetic trees represent relatedness - To learn how to interpret a phylogenetic tree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 What are antigens and pathogens?</dc:title>
  <dc:creator>Eena Nanda</dc:creator>
  <cp:lastModifiedBy>Eena Nanda</cp:lastModifiedBy>
  <cp:revision>331</cp:revision>
  <dcterms:modified xsi:type="dcterms:W3CDTF">2022-09-01T14:19:23Z</dcterms:modified>
</cp:coreProperties>
</file>