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7" roundtripDataSignature="AMtx7mjMPfTVPUvXZ1TojkFQfNaX0boY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 name="Shape 18"/>
        <p:cNvGrpSpPr/>
        <p:nvPr/>
      </p:nvGrpSpPr>
      <p:grpSpPr>
        <a:xfrm>
          <a:off x="0" y="0"/>
          <a:ext cx="0" cy="0"/>
          <a:chOff x="0" y="0"/>
          <a:chExt cx="0" cy="0"/>
        </a:xfrm>
      </p:grpSpPr>
      <p:sp>
        <p:nvSpPr>
          <p:cNvPr id="19" name="Google Shape;19;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 name="Google Shape;20;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 name="Shape 22"/>
        <p:cNvGrpSpPr/>
        <p:nvPr/>
      </p:nvGrpSpPr>
      <p:grpSpPr>
        <a:xfrm>
          <a:off x="0" y="0"/>
          <a:ext cx="0" cy="0"/>
          <a:chOff x="0" y="0"/>
          <a:chExt cx="0" cy="0"/>
        </a:xfrm>
      </p:grpSpPr>
      <p:sp>
        <p:nvSpPr>
          <p:cNvPr id="23" name="Google Shape;23;p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4" name="Google Shape;2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 name="Shape 25"/>
        <p:cNvGrpSpPr/>
        <p:nvPr/>
      </p:nvGrpSpPr>
      <p:grpSpPr>
        <a:xfrm>
          <a:off x="0" y="0"/>
          <a:ext cx="0" cy="0"/>
          <a:chOff x="0" y="0"/>
          <a:chExt cx="0" cy="0"/>
        </a:xfrm>
      </p:grpSpPr>
      <p:sp>
        <p:nvSpPr>
          <p:cNvPr id="26" name="Google Shape;26;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8" name="Google Shape;28;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9" name="Google Shape;29;p2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0" name="Google Shape;3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 name="Shape 31"/>
        <p:cNvGrpSpPr/>
        <p:nvPr/>
      </p:nvGrpSpPr>
      <p:grpSpPr>
        <a:xfrm>
          <a:off x="0" y="0"/>
          <a:ext cx="0" cy="0"/>
          <a:chOff x="0" y="0"/>
          <a:chExt cx="0" cy="0"/>
        </a:xfrm>
      </p:grpSpPr>
      <p:sp>
        <p:nvSpPr>
          <p:cNvPr id="32" name="Google Shape;32;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3" name="Google Shape;3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 name="Shape 34"/>
        <p:cNvGrpSpPr/>
        <p:nvPr/>
      </p:nvGrpSpPr>
      <p:grpSpPr>
        <a:xfrm>
          <a:off x="0" y="0"/>
          <a:ext cx="0" cy="0"/>
          <a:chOff x="0" y="0"/>
          <a:chExt cx="0" cy="0"/>
        </a:xfrm>
      </p:grpSpPr>
      <p:sp>
        <p:nvSpPr>
          <p:cNvPr id="35" name="Google Shape;35;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 name="Google Shape;36;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37" name="Google Shape;3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hyperlink" Target="https://www.youtube.com/watch?v=DZv8VyIQ7Y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ph type="ctrTitle"/>
          </p:nvPr>
        </p:nvSpPr>
        <p:spPr>
          <a:xfrm>
            <a:off x="179210" y="273269"/>
            <a:ext cx="5135739" cy="1582646"/>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AU" sz="1800">
                <a:solidFill>
                  <a:srgbClr val="1C4587"/>
                </a:solidFill>
                <a:latin typeface="Times New Roman"/>
                <a:ea typeface="Times New Roman"/>
                <a:cs typeface="Times New Roman"/>
                <a:sym typeface="Times New Roman"/>
              </a:rPr>
              <a:t>Learning Intention: </a:t>
            </a:r>
            <a:br>
              <a:rPr lang="en-AU" sz="1800">
                <a:solidFill>
                  <a:srgbClr val="1C4587"/>
                </a:solidFill>
                <a:latin typeface="Times New Roman"/>
                <a:ea typeface="Times New Roman"/>
                <a:cs typeface="Times New Roman"/>
                <a:sym typeface="Times New Roman"/>
              </a:rPr>
            </a:br>
            <a:r>
              <a:rPr lang="en-AU" sz="1400">
                <a:solidFill>
                  <a:schemeClr val="dk1"/>
                </a:solidFill>
                <a:latin typeface="Times New Roman"/>
                <a:ea typeface="Times New Roman"/>
                <a:cs typeface="Times New Roman"/>
                <a:sym typeface="Times New Roman"/>
              </a:rPr>
              <a:t>- T</a:t>
            </a:r>
            <a:r>
              <a:rPr lang="en-AU" sz="1400">
                <a:latin typeface="Times New Roman"/>
                <a:ea typeface="Times New Roman"/>
                <a:cs typeface="Times New Roman"/>
                <a:sym typeface="Times New Roman"/>
              </a:rPr>
              <a:t>o understand the characteristics that define primates, hominoids and hominins</a:t>
            </a:r>
            <a:br>
              <a:rPr lang="en-AU" sz="1400">
                <a:latin typeface="Times New Roman"/>
                <a:ea typeface="Times New Roman"/>
                <a:cs typeface="Times New Roman"/>
                <a:sym typeface="Times New Roman"/>
              </a:rPr>
            </a:br>
            <a:r>
              <a:rPr lang="en-AU" sz="1400">
                <a:latin typeface="Times New Roman"/>
                <a:ea typeface="Times New Roman"/>
                <a:cs typeface="Times New Roman"/>
                <a:sym typeface="Times New Roman"/>
              </a:rPr>
              <a:t>- To</a:t>
            </a:r>
            <a:r>
              <a:rPr lang="en-AU" sz="1400">
                <a:solidFill>
                  <a:schemeClr val="dk1"/>
                </a:solidFill>
                <a:latin typeface="Times New Roman"/>
                <a:ea typeface="Times New Roman"/>
                <a:cs typeface="Times New Roman"/>
                <a:sym typeface="Times New Roman"/>
              </a:rPr>
              <a:t> describe major trends in hominin evolution from the genus Australopithescus to the genus Homo including change in brain size and limb structure.</a:t>
            </a:r>
            <a:endParaRPr sz="1400">
              <a:solidFill>
                <a:schemeClr val="dk1"/>
              </a:solidFill>
              <a:latin typeface="Times New Roman"/>
              <a:ea typeface="Times New Roman"/>
              <a:cs typeface="Times New Roman"/>
              <a:sym typeface="Times New Roman"/>
            </a:endParaRPr>
          </a:p>
        </p:txBody>
      </p:sp>
      <p:sp>
        <p:nvSpPr>
          <p:cNvPr id="43" name="Google Shape;43;p1"/>
          <p:cNvSpPr txBox="1"/>
          <p:nvPr>
            <p:ph idx="1" type="subTitle"/>
          </p:nvPr>
        </p:nvSpPr>
        <p:spPr>
          <a:xfrm>
            <a:off x="105639" y="1855915"/>
            <a:ext cx="5789336" cy="157045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AU" sz="1800">
                <a:solidFill>
                  <a:srgbClr val="002060"/>
                </a:solidFill>
                <a:latin typeface="Times New Roman"/>
                <a:ea typeface="Times New Roman"/>
                <a:cs typeface="Times New Roman"/>
                <a:sym typeface="Times New Roman"/>
              </a:rPr>
              <a:t>Success Criteria:</a:t>
            </a:r>
            <a:endParaRPr/>
          </a:p>
          <a:p>
            <a:pPr indent="0" lvl="0" marL="0" rtl="0" algn="l">
              <a:lnSpc>
                <a:spcPct val="100000"/>
              </a:lnSpc>
              <a:spcBef>
                <a:spcPts val="0"/>
              </a:spcBef>
              <a:spcAft>
                <a:spcPts val="0"/>
              </a:spcAft>
              <a:buSzPts val="2800"/>
              <a:buNone/>
            </a:pPr>
            <a:r>
              <a:rPr lang="en-AU" sz="1400">
                <a:solidFill>
                  <a:schemeClr val="dk1"/>
                </a:solidFill>
                <a:latin typeface="Times New Roman"/>
                <a:ea typeface="Times New Roman"/>
                <a:cs typeface="Times New Roman"/>
                <a:sym typeface="Times New Roman"/>
              </a:rPr>
              <a:t>- I can list and describe characteristics that define classification of primates, hominoids and hominins.</a:t>
            </a:r>
            <a:endParaRPr/>
          </a:p>
          <a:p>
            <a:pPr indent="0" lvl="0" marL="0" rtl="0" algn="l">
              <a:lnSpc>
                <a:spcPct val="100000"/>
              </a:lnSpc>
              <a:spcBef>
                <a:spcPts val="0"/>
              </a:spcBef>
              <a:spcAft>
                <a:spcPts val="0"/>
              </a:spcAft>
              <a:buSzPts val="2800"/>
              <a:buNone/>
            </a:pPr>
            <a:r>
              <a:rPr lang="en-AU" sz="1400">
                <a:solidFill>
                  <a:schemeClr val="dk1"/>
                </a:solidFill>
                <a:latin typeface="Times New Roman"/>
                <a:ea typeface="Times New Roman"/>
                <a:cs typeface="Times New Roman"/>
                <a:sym typeface="Times New Roman"/>
              </a:rPr>
              <a:t>- I can describe major trends in hominin evolution from the genus Australopithescus to the genus Homo including change in brain size and limb structure.</a:t>
            </a:r>
            <a:endParaRPr sz="1400">
              <a:solidFill>
                <a:schemeClr val="dk1"/>
              </a:solidFill>
              <a:latin typeface="Times New Roman"/>
              <a:ea typeface="Times New Roman"/>
              <a:cs typeface="Times New Roman"/>
              <a:sym typeface="Times New Roman"/>
            </a:endParaRPr>
          </a:p>
          <a:p>
            <a:pPr indent="-342900" lvl="0" marL="457200" rtl="0" algn="ctr">
              <a:lnSpc>
                <a:spcPct val="100000"/>
              </a:lnSpc>
              <a:spcBef>
                <a:spcPts val="0"/>
              </a:spcBef>
              <a:spcAft>
                <a:spcPts val="0"/>
              </a:spcAft>
              <a:buSzPts val="2800"/>
              <a:buNone/>
            </a:pPr>
            <a:br>
              <a:rPr lang="en-AU" sz="1800"/>
            </a:br>
            <a:endParaRPr sz="1800">
              <a:solidFill>
                <a:srgbClr val="002060"/>
              </a:solidFill>
              <a:latin typeface="Times New Roman"/>
              <a:ea typeface="Times New Roman"/>
              <a:cs typeface="Times New Roman"/>
              <a:sym typeface="Times New Roman"/>
            </a:endParaRPr>
          </a:p>
        </p:txBody>
      </p:sp>
      <p:sp>
        <p:nvSpPr>
          <p:cNvPr id="44" name="Google Shape;44;p1"/>
          <p:cNvSpPr/>
          <p:nvPr/>
        </p:nvSpPr>
        <p:spPr>
          <a:xfrm>
            <a:off x="179210" y="3593988"/>
            <a:ext cx="8698089" cy="95410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Study design dot point</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shared characteristics that define mammals, primates, hominoids, and hominins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evidence for major trends in hominin evolution from the genus </a:t>
            </a:r>
            <a:r>
              <a:rPr b="0" i="1" lang="en-AU" sz="1400" u="none" cap="none" strike="noStrike">
                <a:solidFill>
                  <a:srgbClr val="000000"/>
                </a:solidFill>
                <a:latin typeface="Times New Roman"/>
                <a:ea typeface="Times New Roman"/>
                <a:cs typeface="Times New Roman"/>
                <a:sym typeface="Times New Roman"/>
              </a:rPr>
              <a:t>Australopithecus </a:t>
            </a:r>
            <a:r>
              <a:rPr b="0" i="0" lang="en-AU" sz="1400" u="none" cap="none" strike="noStrike">
                <a:solidFill>
                  <a:srgbClr val="000000"/>
                </a:solidFill>
                <a:latin typeface="Times New Roman"/>
                <a:ea typeface="Times New Roman"/>
                <a:cs typeface="Times New Roman"/>
                <a:sym typeface="Times New Roman"/>
              </a:rPr>
              <a:t>to the genus </a:t>
            </a:r>
            <a:r>
              <a:rPr b="0" i="1" lang="en-AU" sz="1400" u="none" cap="none" strike="noStrike">
                <a:solidFill>
                  <a:srgbClr val="000000"/>
                </a:solidFill>
                <a:latin typeface="Times New Roman"/>
                <a:ea typeface="Times New Roman"/>
                <a:cs typeface="Times New Roman"/>
                <a:sym typeface="Times New Roman"/>
              </a:rPr>
              <a:t>Homo</a:t>
            </a:r>
            <a:r>
              <a:rPr b="0" i="0" lang="en-AU" sz="1400" u="none" cap="none" strike="noStrike">
                <a:solidFill>
                  <a:srgbClr val="000000"/>
                </a:solidFill>
                <a:latin typeface="Times New Roman"/>
                <a:ea typeface="Times New Roman"/>
                <a:cs typeface="Times New Roman"/>
                <a:sym typeface="Times New Roman"/>
              </a:rPr>
              <a:t>: changes in brain size and limb structure</a:t>
            </a:r>
            <a:endParaRPr b="0" i="0" sz="1400" u="none" cap="none" strike="noStrike">
              <a:solidFill>
                <a:schemeClr val="dk1"/>
              </a:solidFill>
              <a:latin typeface="Times New Roman"/>
              <a:ea typeface="Times New Roman"/>
              <a:cs typeface="Times New Roman"/>
              <a:sym typeface="Times New Roman"/>
            </a:endParaRPr>
          </a:p>
        </p:txBody>
      </p:sp>
      <p:pic>
        <p:nvPicPr>
          <p:cNvPr id="45" name="Google Shape;45;p1"/>
          <p:cNvPicPr preferRelativeResize="0"/>
          <p:nvPr/>
        </p:nvPicPr>
        <p:blipFill rotWithShape="1">
          <a:blip r:embed="rId3">
            <a:alphaModFix/>
          </a:blip>
          <a:srcRect b="0" l="0" r="0" t="0"/>
          <a:stretch/>
        </p:blipFill>
        <p:spPr>
          <a:xfrm>
            <a:off x="5549462" y="605735"/>
            <a:ext cx="3463816" cy="18981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0"/>
          <p:cNvSpPr txBox="1"/>
          <p:nvPr/>
        </p:nvSpPr>
        <p:spPr>
          <a:xfrm>
            <a:off x="94593" y="924910"/>
            <a:ext cx="2417379"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Hominin evolution</a:t>
            </a:r>
            <a:endParaRPr b="1" i="0" sz="1600" u="none" cap="none" strike="noStrike">
              <a:solidFill>
                <a:srgbClr val="000000"/>
              </a:solidFill>
              <a:latin typeface="Times New Roman"/>
              <a:ea typeface="Times New Roman"/>
              <a:cs typeface="Times New Roman"/>
              <a:sym typeface="Times New Roman"/>
            </a:endParaRPr>
          </a:p>
        </p:txBody>
      </p:sp>
      <p:pic>
        <p:nvPicPr>
          <p:cNvPr id="114" name="Google Shape;114;p10"/>
          <p:cNvPicPr preferRelativeResize="0"/>
          <p:nvPr/>
        </p:nvPicPr>
        <p:blipFill rotWithShape="1">
          <a:blip r:embed="rId3">
            <a:alphaModFix/>
          </a:blip>
          <a:srcRect b="6287" l="18040" r="31343" t="20160"/>
          <a:stretch/>
        </p:blipFill>
        <p:spPr>
          <a:xfrm>
            <a:off x="2820902" y="0"/>
            <a:ext cx="6323098" cy="5165863"/>
          </a:xfrm>
          <a:prstGeom prst="rect">
            <a:avLst/>
          </a:prstGeom>
          <a:noFill/>
          <a:ln>
            <a:noFill/>
          </a:ln>
        </p:spPr>
      </p:pic>
      <p:sp>
        <p:nvSpPr>
          <p:cNvPr id="115" name="Google Shape;115;p10"/>
          <p:cNvSpPr/>
          <p:nvPr/>
        </p:nvSpPr>
        <p:spPr>
          <a:xfrm>
            <a:off x="94593" y="1263464"/>
            <a:ext cx="2511972"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For the purposes of VCE Biology, it is only necessary to familiarise yourself with what it means to be a hominin, and with the general trends in hominin evolution across time,</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starting with the genus </a:t>
            </a:r>
            <a:r>
              <a:rPr b="0" i="1" lang="en-AU" sz="1400" u="none" cap="none" strike="noStrike">
                <a:solidFill>
                  <a:srgbClr val="000000"/>
                </a:solidFill>
                <a:latin typeface="Times New Roman"/>
                <a:ea typeface="Times New Roman"/>
                <a:cs typeface="Times New Roman"/>
                <a:sym typeface="Times New Roman"/>
              </a:rPr>
              <a:t>Australopithecus</a:t>
            </a:r>
            <a:r>
              <a:rPr b="0" i="0" lang="en-AU" sz="1400" u="none" cap="none" strike="noStrike">
                <a:solidFill>
                  <a:srgbClr val="000000"/>
                </a:solidFill>
                <a:latin typeface="Times New Roman"/>
                <a:ea typeface="Times New Roman"/>
                <a:cs typeface="Times New Roman"/>
                <a:sym typeface="Times New Roman"/>
              </a:rPr>
              <a:t>, which existed around 4 million years ago (mya),</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through to the genus </a:t>
            </a:r>
            <a:r>
              <a:rPr b="0" i="1" lang="en-AU" sz="1400" u="none" cap="none" strike="noStrike">
                <a:solidFill>
                  <a:srgbClr val="000000"/>
                </a:solidFill>
                <a:latin typeface="Times New Roman"/>
                <a:ea typeface="Times New Roman"/>
                <a:cs typeface="Times New Roman"/>
                <a:sym typeface="Times New Roman"/>
              </a:rPr>
              <a:t>Homo</a:t>
            </a:r>
            <a:r>
              <a:rPr b="0" i="0" lang="en-AU" sz="1400" u="none" cap="none" strike="noStrike">
                <a:solidFill>
                  <a:srgbClr val="000000"/>
                </a:solidFill>
                <a:latin typeface="Times New Roman"/>
                <a:ea typeface="Times New Roman"/>
                <a:cs typeface="Times New Roman"/>
                <a:sym typeface="Times New Roman"/>
              </a:rPr>
              <a:t>, which first appeared between 2 and 3 mya and continues to</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exist to this day!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https://lh5.googleusercontent.com/f0aiHq01MCxy-C7xMTw5EngczeTTudxEe8QQF8leNpTXfFU1kPrBxLbrvy8p4cqCB0lmnt-kpFsDS49m4FDCFoqvCTpLqKU-8zpklB7LiHDGumz1dRYjBtKR4V_nK1iFcbWiq7w8lQt55g15h2mkXBun" id="120" name="Google Shape;120;p11"/>
          <p:cNvPicPr preferRelativeResize="0"/>
          <p:nvPr/>
        </p:nvPicPr>
        <p:blipFill rotWithShape="1">
          <a:blip r:embed="rId3">
            <a:alphaModFix/>
          </a:blip>
          <a:srcRect b="0" l="0" r="0" t="0"/>
          <a:stretch/>
        </p:blipFill>
        <p:spPr>
          <a:xfrm>
            <a:off x="3329700" y="0"/>
            <a:ext cx="5905500" cy="5229226"/>
          </a:xfrm>
          <a:prstGeom prst="rect">
            <a:avLst/>
          </a:prstGeom>
          <a:noFill/>
          <a:ln>
            <a:noFill/>
          </a:ln>
        </p:spPr>
      </p:pic>
      <p:sp>
        <p:nvSpPr>
          <p:cNvPr id="121" name="Google Shape;121;p11"/>
          <p:cNvSpPr/>
          <p:nvPr/>
        </p:nvSpPr>
        <p:spPr>
          <a:xfrm>
            <a:off x="29453" y="1640096"/>
            <a:ext cx="294497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https://www.youtube.com/watch?v=DZv8VyIQ7YU</a:t>
            </a:r>
            <a:r>
              <a:rPr b="0" i="0" lang="en-AU"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2" name="Google Shape;122;p11"/>
          <p:cNvSpPr/>
          <p:nvPr/>
        </p:nvSpPr>
        <p:spPr>
          <a:xfrm>
            <a:off x="141890" y="481340"/>
            <a:ext cx="260131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Family tree of hominin species and the rough timing in</a:t>
            </a:r>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which they existed</a:t>
            </a:r>
            <a:endParaRPr b="1"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2"/>
          <p:cNvSpPr/>
          <p:nvPr/>
        </p:nvSpPr>
        <p:spPr>
          <a:xfrm>
            <a:off x="3444731" y="168648"/>
            <a:ext cx="206178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Changes in brain size</a:t>
            </a:r>
            <a:endParaRPr b="0" i="0" sz="1600" u="none" cap="none" strike="noStrike">
              <a:solidFill>
                <a:srgbClr val="000000"/>
              </a:solidFill>
              <a:latin typeface="Times New Roman"/>
              <a:ea typeface="Times New Roman"/>
              <a:cs typeface="Times New Roman"/>
              <a:sym typeface="Times New Roman"/>
            </a:endParaRPr>
          </a:p>
        </p:txBody>
      </p:sp>
      <p:sp>
        <p:nvSpPr>
          <p:cNvPr id="128" name="Google Shape;128;p12"/>
          <p:cNvSpPr/>
          <p:nvPr/>
        </p:nvSpPr>
        <p:spPr>
          <a:xfrm>
            <a:off x="183931" y="507202"/>
            <a:ext cx="8676290"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Hominin</a:t>
            </a:r>
            <a:r>
              <a:rPr b="0" i="0" lang="en-AU" sz="1400" u="none" cap="none" strike="noStrike">
                <a:solidFill>
                  <a:srgbClr val="000000"/>
                </a:solidFill>
                <a:latin typeface="Times New Roman"/>
                <a:ea typeface="Times New Roman"/>
                <a:cs typeface="Times New Roman"/>
                <a:sym typeface="Times New Roman"/>
              </a:rPr>
              <a:t> brains </a:t>
            </a:r>
            <a:r>
              <a:rPr b="0" i="0" lang="en-AU" sz="1400" u="sng" cap="none" strike="noStrike">
                <a:solidFill>
                  <a:srgbClr val="000000"/>
                </a:solidFill>
                <a:latin typeface="Times New Roman"/>
                <a:ea typeface="Times New Roman"/>
                <a:cs typeface="Times New Roman"/>
                <a:sym typeface="Times New Roman"/>
              </a:rPr>
              <a:t>increased in size over time</a:t>
            </a:r>
            <a:r>
              <a:rPr b="0" i="0" lang="en-AU" sz="1400" u="none" cap="none" strike="noStrike">
                <a:solidFill>
                  <a:srgbClr val="000000"/>
                </a:solidFill>
                <a:latin typeface="Times New Roman"/>
                <a:ea typeface="Times New Roman"/>
                <a:cs typeface="Times New Roman"/>
                <a:sym typeface="Times New Roman"/>
              </a:rPr>
              <a:t>, resulting in the evolution of </a:t>
            </a:r>
            <a:r>
              <a:rPr b="0" i="0" lang="en-AU" sz="1400" u="sng" cap="none" strike="noStrike">
                <a:solidFill>
                  <a:srgbClr val="000000"/>
                </a:solidFill>
                <a:latin typeface="Times New Roman"/>
                <a:ea typeface="Times New Roman"/>
                <a:cs typeface="Times New Roman"/>
                <a:sym typeface="Times New Roman"/>
              </a:rPr>
              <a:t>higher cognitive processes </a:t>
            </a:r>
            <a:r>
              <a:rPr b="0" i="0" lang="en-AU" sz="1400" u="none" cap="none" strike="noStrike">
                <a:solidFill>
                  <a:srgbClr val="000000"/>
                </a:solidFill>
                <a:latin typeface="Times New Roman"/>
                <a:ea typeface="Times New Roman"/>
                <a:cs typeface="Times New Roman"/>
                <a:sym typeface="Times New Roman"/>
              </a:rPr>
              <a:t>such as planning, speech, and abstract thinking. Brain size increased more than </a:t>
            </a:r>
            <a:r>
              <a:rPr b="0" i="0" lang="en-AU" sz="1400" u="sng" cap="none" strike="noStrike">
                <a:solidFill>
                  <a:srgbClr val="000000"/>
                </a:solidFill>
                <a:latin typeface="Times New Roman"/>
                <a:ea typeface="Times New Roman"/>
                <a:cs typeface="Times New Roman"/>
                <a:sym typeface="Times New Roman"/>
              </a:rPr>
              <a:t>threefold from the earliest australopithecines to modern day human beings. </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One of the most commonly accepted drivers of the change was the </a:t>
            </a:r>
            <a:r>
              <a:rPr b="0" i="0" lang="en-AU" sz="1400" u="sng" cap="none" strike="noStrike">
                <a:solidFill>
                  <a:srgbClr val="000000"/>
                </a:solidFill>
                <a:latin typeface="Times New Roman"/>
                <a:ea typeface="Times New Roman"/>
                <a:cs typeface="Times New Roman"/>
                <a:sym typeface="Times New Roman"/>
              </a:rPr>
              <a:t>improved diet of hominin species over time</a:t>
            </a:r>
            <a:r>
              <a:rPr b="0" i="0" lang="en-AU" sz="1400" u="none" cap="none" strike="noStrike">
                <a:solidFill>
                  <a:srgbClr val="000000"/>
                </a:solidFill>
                <a:latin typeface="Times New Roman"/>
                <a:ea typeface="Times New Roman"/>
                <a:cs typeface="Times New Roman"/>
                <a:sym typeface="Times New Roman"/>
              </a:rPr>
              <a:t>, from earlier leaf-eating primates to more recent hominins who incorporated more fruit and animal products into their diets. This was further facilitated by the </a:t>
            </a:r>
            <a:r>
              <a:rPr b="0" i="0" lang="en-AU" sz="1400" u="sng" cap="none" strike="noStrike">
                <a:solidFill>
                  <a:srgbClr val="000000"/>
                </a:solidFill>
                <a:latin typeface="Times New Roman"/>
                <a:ea typeface="Times New Roman"/>
                <a:cs typeface="Times New Roman"/>
                <a:sym typeface="Times New Roman"/>
              </a:rPr>
              <a:t>controlled use of fire </a:t>
            </a:r>
            <a:r>
              <a:rPr b="0" i="0" lang="en-AU" sz="1400" u="none" cap="none" strike="noStrike">
                <a:solidFill>
                  <a:srgbClr val="000000"/>
                </a:solidFill>
                <a:latin typeface="Times New Roman"/>
                <a:ea typeface="Times New Roman"/>
                <a:cs typeface="Times New Roman"/>
                <a:sym typeface="Times New Roman"/>
              </a:rPr>
              <a:t>which enabled our hominin ancestors to fuel brain growth through cooking and increased nutrition.</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a:t>
            </a:r>
            <a:r>
              <a:rPr b="0" i="0" lang="en-AU" sz="1400" u="sng" cap="none" strike="noStrike">
                <a:solidFill>
                  <a:srgbClr val="000000"/>
                </a:solidFill>
                <a:latin typeface="Times New Roman"/>
                <a:ea typeface="Times New Roman"/>
                <a:cs typeface="Times New Roman"/>
                <a:sym typeface="Times New Roman"/>
              </a:rPr>
              <a:t>cerebrum of hominin brains became more folded</a:t>
            </a:r>
            <a:r>
              <a:rPr b="0" i="0" lang="en-AU" sz="1400" u="none" cap="none" strike="noStrike">
                <a:solidFill>
                  <a:srgbClr val="000000"/>
                </a:solidFill>
                <a:latin typeface="Times New Roman"/>
                <a:ea typeface="Times New Roman"/>
                <a:cs typeface="Times New Roman"/>
                <a:sym typeface="Times New Roman"/>
              </a:rPr>
              <a:t>, resulting in more neurons and an increase in the number of connections between brain cells, leading to enhanced cognitive ability.</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With this increase, came the ability to do activities including speech, the feeling of complex emotions, higher-order decision making, enhanced self-control, abstract thinking, and planning.</a:t>
            </a:r>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Expensive brain hypothesis</a:t>
            </a:r>
            <a:r>
              <a:rPr b="0" i="0" lang="en-AU" sz="1400" u="none" cap="none" strike="noStrike">
                <a:solidFill>
                  <a:srgbClr val="000000"/>
                </a:solidFill>
                <a:latin typeface="Times New Roman"/>
                <a:ea typeface="Times New Roman"/>
                <a:cs typeface="Times New Roman"/>
                <a:sym typeface="Times New Roman"/>
              </a:rPr>
              <a:t>, tries to understand advanced cognitive ability in terms of advantages like predation reduction and improved food production, compared to negative impacts such as increased energy requirements and higher childbirth complexity.</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3"/>
          <p:cNvSpPr/>
          <p:nvPr/>
        </p:nvSpPr>
        <p:spPr>
          <a:xfrm>
            <a:off x="99848" y="281643"/>
            <a:ext cx="89180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structure of the hominin skull has also changed in a number of other ways since the early australopithecines</a:t>
            </a:r>
            <a:endParaRPr b="0" i="0" sz="1400" u="none" cap="none" strike="noStrike">
              <a:solidFill>
                <a:srgbClr val="000000"/>
              </a:solidFill>
              <a:latin typeface="Times New Roman"/>
              <a:ea typeface="Times New Roman"/>
              <a:cs typeface="Times New Roman"/>
              <a:sym typeface="Times New Roman"/>
            </a:endParaRPr>
          </a:p>
        </p:txBody>
      </p:sp>
      <p:sp>
        <p:nvSpPr>
          <p:cNvPr id="134" name="Google Shape;134;p13"/>
          <p:cNvSpPr/>
          <p:nvPr/>
        </p:nvSpPr>
        <p:spPr>
          <a:xfrm>
            <a:off x="99848" y="964495"/>
            <a:ext cx="3662855" cy="160043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a more centralised foramen magnum (1)</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a shrinking of the sagittal crest (2)</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a lessening of the brow ridge (3)</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a flattening of the face (4)</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a less protruding chin (5)</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a more domed skull (6)</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smaller teeth (7)</a:t>
            </a:r>
            <a:endParaRPr/>
          </a:p>
        </p:txBody>
      </p:sp>
      <p:pic>
        <p:nvPicPr>
          <p:cNvPr id="135" name="Google Shape;135;p13"/>
          <p:cNvPicPr preferRelativeResize="0"/>
          <p:nvPr/>
        </p:nvPicPr>
        <p:blipFill rotWithShape="1">
          <a:blip r:embed="rId3">
            <a:alphaModFix/>
          </a:blip>
          <a:srcRect b="38803" l="15102" r="42585" t="28199"/>
          <a:stretch/>
        </p:blipFill>
        <p:spPr>
          <a:xfrm>
            <a:off x="2981324" y="1910443"/>
            <a:ext cx="5505451" cy="2413907"/>
          </a:xfrm>
          <a:prstGeom prst="rect">
            <a:avLst/>
          </a:prstGeom>
          <a:noFill/>
          <a:ln>
            <a:noFill/>
          </a:ln>
        </p:spPr>
      </p:pic>
      <p:sp>
        <p:nvSpPr>
          <p:cNvPr id="136" name="Google Shape;136;p13"/>
          <p:cNvSpPr/>
          <p:nvPr/>
        </p:nvSpPr>
        <p:spPr>
          <a:xfrm>
            <a:off x="3756584" y="4456212"/>
            <a:ext cx="363913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Morphological changes to skull shape over time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p:nvPr/>
        </p:nvSpPr>
        <p:spPr>
          <a:xfrm>
            <a:off x="3109299" y="122337"/>
            <a:ext cx="247375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Changes in limb structure</a:t>
            </a:r>
            <a:endParaRPr b="0" i="0" sz="1600" u="none" cap="none" strike="noStrike">
              <a:solidFill>
                <a:srgbClr val="000000"/>
              </a:solidFill>
              <a:latin typeface="Times New Roman"/>
              <a:ea typeface="Times New Roman"/>
              <a:cs typeface="Times New Roman"/>
              <a:sym typeface="Times New Roman"/>
            </a:endParaRPr>
          </a:p>
        </p:txBody>
      </p:sp>
      <p:sp>
        <p:nvSpPr>
          <p:cNvPr id="142" name="Google Shape;142;p14"/>
          <p:cNvSpPr/>
          <p:nvPr/>
        </p:nvSpPr>
        <p:spPr>
          <a:xfrm>
            <a:off x="190500" y="460891"/>
            <a:ext cx="4248150" cy="46166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arm to leg ratio of hominins decreased over time in response to an increased reliance on bipedal locomotion.</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Shortening of the arms: When our ancestors changed from arboreal living to moving primarily on the ground, there was less of a need for available contact points on the forelimbs, ‘freeing’ the arms up for other tasks. </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Lengthening of the legs: Longer legs were selected for in bipeds due to the fact that longer legs positively affect stride length and make upright walking more energy efficient</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Changing of the pelvis shape: The pelvis shape of hominins also became shorter and more bowl-shaped over time to provided more support for the upper body whilst standing and walking upright. In later hominin species the leg attaches to the pelvis at an angle, allowing them to walk upright more easily. Further changes to pelvis shape occurred over time, due to different demands of childbirth as the cranial capacity of hominin babies increased</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p:txBody>
      </p:sp>
      <p:pic>
        <p:nvPicPr>
          <p:cNvPr id="143" name="Google Shape;143;p14"/>
          <p:cNvPicPr preferRelativeResize="0"/>
          <p:nvPr/>
        </p:nvPicPr>
        <p:blipFill rotWithShape="1">
          <a:blip r:embed="rId3">
            <a:alphaModFix/>
          </a:blip>
          <a:srcRect b="23027" l="13616" r="44144" t="35026"/>
          <a:stretch/>
        </p:blipFill>
        <p:spPr>
          <a:xfrm>
            <a:off x="4600576" y="1323879"/>
            <a:ext cx="4438649" cy="247814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p:nvPr/>
        </p:nvSpPr>
        <p:spPr>
          <a:xfrm>
            <a:off x="247650" y="131654"/>
            <a:ext cx="8515350"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Larger brain size – over time, the hominin braincase has tended to increase in size. This included a range of other morphological changes, including a flatter face and a more domed skull.</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Smaller arm to leg ratio – modern humans have a smaller arm to leg ratio than our earlier ancestors. This was due to a variety of reasons, including the fact that longer</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legs were more energy efficient for bipedalism.</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Changing pelvis shape – hominins evolved a narrower and more bowl shaped pelvis over time, which developed in relation to our bipedal lifestyle and larger brain cases.</a:t>
            </a:r>
            <a:endParaRPr/>
          </a:p>
        </p:txBody>
      </p:sp>
      <p:pic>
        <p:nvPicPr>
          <p:cNvPr id="149" name="Google Shape;149;p15"/>
          <p:cNvPicPr preferRelativeResize="0"/>
          <p:nvPr/>
        </p:nvPicPr>
        <p:blipFill rotWithShape="1">
          <a:blip r:embed="rId3">
            <a:alphaModFix/>
          </a:blip>
          <a:srcRect b="27864" l="16909" r="36969" t="34636"/>
          <a:stretch/>
        </p:blipFill>
        <p:spPr>
          <a:xfrm>
            <a:off x="2019300" y="2162979"/>
            <a:ext cx="5343525" cy="24427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nvSpPr>
        <p:spPr>
          <a:xfrm>
            <a:off x="-201198" y="502448"/>
            <a:ext cx="380474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Worked Example</a:t>
            </a:r>
            <a:endParaRPr b="1" i="0" sz="1800" u="none" cap="none" strike="noStrike">
              <a:solidFill>
                <a:srgbClr val="000000"/>
              </a:solidFill>
              <a:latin typeface="Times New Roman"/>
              <a:ea typeface="Times New Roman"/>
              <a:cs typeface="Times New Roman"/>
              <a:sym typeface="Times New Roman"/>
            </a:endParaRPr>
          </a:p>
        </p:txBody>
      </p:sp>
      <p:pic>
        <p:nvPicPr>
          <p:cNvPr id="155" name="Google Shape;155;p16"/>
          <p:cNvPicPr preferRelativeResize="0"/>
          <p:nvPr/>
        </p:nvPicPr>
        <p:blipFill rotWithShape="1">
          <a:blip r:embed="rId3">
            <a:alphaModFix/>
          </a:blip>
          <a:srcRect b="31510" l="35724" r="23499" t="22005"/>
          <a:stretch/>
        </p:blipFill>
        <p:spPr>
          <a:xfrm>
            <a:off x="3603547" y="590550"/>
            <a:ext cx="5305425" cy="3400425"/>
          </a:xfrm>
          <a:prstGeom prst="rect">
            <a:avLst/>
          </a:prstGeom>
          <a:noFill/>
          <a:ln>
            <a:noFill/>
          </a:ln>
        </p:spPr>
      </p:pic>
      <p:sp>
        <p:nvSpPr>
          <p:cNvPr id="156" name="Google Shape;156;p16"/>
          <p:cNvSpPr/>
          <p:nvPr/>
        </p:nvSpPr>
        <p:spPr>
          <a:xfrm>
            <a:off x="257175" y="1776412"/>
            <a:ext cx="3067050"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D</a:t>
            </a:r>
            <a:r>
              <a:rPr b="0" i="0" lang="en-AU" sz="1400" u="none" cap="none" strike="noStrike">
                <a:solidFill>
                  <a:srgbClr val="000000"/>
                </a:solidFill>
                <a:latin typeface="Times New Roman"/>
                <a:ea typeface="Times New Roman"/>
                <a:cs typeface="Times New Roman"/>
                <a:sym typeface="Times New Roman"/>
              </a:rPr>
              <a:t> A key feature of a hominoid (compared to other primates) is the absence of a tail. All other listed features are seen in other primates and are not specific to hominoids. VCAA examination report note: Mammals all have hair. Hominoids, humans and their fossil ancestors the anthropoid apes lack tails.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7"/>
          <p:cNvPicPr preferRelativeResize="0"/>
          <p:nvPr/>
        </p:nvPicPr>
        <p:blipFill rotWithShape="1">
          <a:blip r:embed="rId3">
            <a:alphaModFix/>
          </a:blip>
          <a:srcRect b="40365" l="35285" r="22913" t="21354"/>
          <a:stretch/>
        </p:blipFill>
        <p:spPr>
          <a:xfrm>
            <a:off x="1647825" y="552449"/>
            <a:ext cx="6530230" cy="3362325"/>
          </a:xfrm>
          <a:prstGeom prst="rect">
            <a:avLst/>
          </a:prstGeom>
          <a:noFill/>
          <a:ln>
            <a:noFill/>
          </a:ln>
        </p:spPr>
      </p:pic>
      <p:sp>
        <p:nvSpPr>
          <p:cNvPr id="162" name="Google Shape;162;p17"/>
          <p:cNvSpPr/>
          <p:nvPr/>
        </p:nvSpPr>
        <p:spPr>
          <a:xfrm>
            <a:off x="123825" y="3984278"/>
            <a:ext cx="872490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B </a:t>
            </a:r>
            <a:r>
              <a:rPr b="0" i="0" lang="en-AU" sz="1400" u="none" cap="none" strike="noStrike">
                <a:solidFill>
                  <a:srgbClr val="000000"/>
                </a:solidFill>
                <a:latin typeface="Times New Roman"/>
                <a:ea typeface="Times New Roman"/>
                <a:cs typeface="Times New Roman"/>
                <a:sym typeface="Times New Roman"/>
              </a:rPr>
              <a:t>The evidence of a prominent brow ridge, relatively small brain case and large canine teeth indicate that X is most likely the skull of a chimpanzee. VCAA examination report note: The evidence of a prominent brow ridge, relatively small brain case and large canine teeth indicate that X is the most likely chimpanzee skull.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nvSpPr>
        <p:spPr>
          <a:xfrm>
            <a:off x="-446690" y="1452243"/>
            <a:ext cx="249095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Summary</a:t>
            </a:r>
            <a:endParaRPr b="1" i="0" sz="1800" u="none" cap="none" strike="noStrike">
              <a:solidFill>
                <a:srgbClr val="000000"/>
              </a:solidFill>
              <a:latin typeface="Times New Roman"/>
              <a:ea typeface="Times New Roman"/>
              <a:cs typeface="Times New Roman"/>
              <a:sym typeface="Times New Roman"/>
            </a:endParaRPr>
          </a:p>
        </p:txBody>
      </p:sp>
      <p:pic>
        <p:nvPicPr>
          <p:cNvPr id="168" name="Google Shape;168;p18"/>
          <p:cNvPicPr preferRelativeResize="0"/>
          <p:nvPr/>
        </p:nvPicPr>
        <p:blipFill rotWithShape="1">
          <a:blip r:embed="rId3">
            <a:alphaModFix/>
          </a:blip>
          <a:srcRect b="13280" l="10007" r="42972" t="21540"/>
          <a:stretch/>
        </p:blipFill>
        <p:spPr>
          <a:xfrm>
            <a:off x="3226300" y="0"/>
            <a:ext cx="6491282" cy="50590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9"/>
          <p:cNvPicPr preferRelativeResize="0"/>
          <p:nvPr/>
        </p:nvPicPr>
        <p:blipFill rotWithShape="1">
          <a:blip r:embed="rId3">
            <a:alphaModFix/>
          </a:blip>
          <a:srcRect b="19270" l="16618" r="37043" t="29557"/>
          <a:stretch/>
        </p:blipFill>
        <p:spPr>
          <a:xfrm>
            <a:off x="1352550" y="561974"/>
            <a:ext cx="6642996" cy="4124325"/>
          </a:xfrm>
          <a:prstGeom prst="rect">
            <a:avLst/>
          </a:prstGeom>
          <a:noFill/>
          <a:ln>
            <a:noFill/>
          </a:ln>
        </p:spPr>
      </p:pic>
      <p:sp>
        <p:nvSpPr>
          <p:cNvPr id="174" name="Google Shape;174;p19"/>
          <p:cNvSpPr txBox="1"/>
          <p:nvPr/>
        </p:nvSpPr>
        <p:spPr>
          <a:xfrm>
            <a:off x="3428572" y="71118"/>
            <a:ext cx="249095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Summary</a:t>
            </a:r>
            <a:endParaRPr b="1"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
          <p:cNvSpPr/>
          <p:nvPr/>
        </p:nvSpPr>
        <p:spPr>
          <a:xfrm>
            <a:off x="3732486" y="145009"/>
            <a:ext cx="130197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Warm up</a:t>
            </a:r>
            <a:endParaRPr b="1" i="0" sz="1600" u="none" cap="none" strike="noStrike">
              <a:solidFill>
                <a:srgbClr val="000000"/>
              </a:solidFill>
              <a:latin typeface="Times New Roman"/>
              <a:ea typeface="Times New Roman"/>
              <a:cs typeface="Times New Roman"/>
              <a:sym typeface="Times New Roman"/>
            </a:endParaRPr>
          </a:p>
        </p:txBody>
      </p:sp>
      <p:pic>
        <p:nvPicPr>
          <p:cNvPr descr="https://lh4.googleusercontent.com/XHIpaWgMobVsuQpvVseMstTNQ8aLM9zEyEqp-ntG6TOESVxMYcLtQhcSocgbbeKfmAAXiTM8HwWFonkMcvtdB4qn5VY62I3piWBXDea_nSZtvO7AYdQ54Ufrr_-4VN2v5wUs_AkPPhva7Ix8wLtwzYmNb9xcxdHqtByhiMA2XFf5trI-r0hPhY0T-8Q" id="51" name="Google Shape;51;p2"/>
          <p:cNvPicPr preferRelativeResize="0"/>
          <p:nvPr/>
        </p:nvPicPr>
        <p:blipFill rotWithShape="1">
          <a:blip r:embed="rId3">
            <a:alphaModFix/>
          </a:blip>
          <a:srcRect b="0" l="0" r="0" t="0"/>
          <a:stretch/>
        </p:blipFill>
        <p:spPr>
          <a:xfrm>
            <a:off x="4657805" y="447418"/>
            <a:ext cx="4288050" cy="2293609"/>
          </a:xfrm>
          <a:prstGeom prst="rect">
            <a:avLst/>
          </a:prstGeom>
          <a:noFill/>
          <a:ln>
            <a:noFill/>
          </a:ln>
        </p:spPr>
      </p:pic>
      <p:pic>
        <p:nvPicPr>
          <p:cNvPr descr="https://lh6.googleusercontent.com/JhjRi4otw6gTmE0Qs-wvtjFOpkNitbP-iMxtj1aQ5VUydfvWpaVldwVU0re28-u5sRlHt5m1_3MvTMQTgWkbAnUBbgnqvjsV0VoYhO4ng_rAk8kS7eraHtb5RehjKEGQEzFLffjHtA10DUvx2rOeEyqe49aSYm2Z_DzaC0g4dMfMNk4KTv4aG91V-hc" id="52" name="Google Shape;52;p2"/>
          <p:cNvPicPr preferRelativeResize="0"/>
          <p:nvPr/>
        </p:nvPicPr>
        <p:blipFill rotWithShape="1">
          <a:blip r:embed="rId4">
            <a:alphaModFix/>
          </a:blip>
          <a:srcRect b="0" l="0" r="0" t="0"/>
          <a:stretch/>
        </p:blipFill>
        <p:spPr>
          <a:xfrm>
            <a:off x="544458" y="483563"/>
            <a:ext cx="3598566" cy="2367182"/>
          </a:xfrm>
          <a:prstGeom prst="rect">
            <a:avLst/>
          </a:prstGeom>
          <a:noFill/>
          <a:ln>
            <a:noFill/>
          </a:ln>
        </p:spPr>
      </p:pic>
      <p:pic>
        <p:nvPicPr>
          <p:cNvPr descr="https://lh5.googleusercontent.com/SHWqiu3uLzwEMcnESt-MElOcijrbyeOLCvOKagLm2NkxilKncTvOkwmkgi5Lq-wOy1Ljhd-oOr7Oup5Wqxw2u8eTmDUsFZximVMXskibeudJdleM9jUWp21oJabGb2YY_ZSY7SeTdsL3c6zJ8asFnFWZu9W4axD4dk2fl670VHiP6LayRDtWvEnkf4s" id="53" name="Google Shape;53;p2"/>
          <p:cNvPicPr preferRelativeResize="0"/>
          <p:nvPr/>
        </p:nvPicPr>
        <p:blipFill rotWithShape="1">
          <a:blip r:embed="rId5">
            <a:alphaModFix/>
          </a:blip>
          <a:srcRect b="0" l="0" r="0" t="0"/>
          <a:stretch/>
        </p:blipFill>
        <p:spPr>
          <a:xfrm>
            <a:off x="2837464" y="2930910"/>
            <a:ext cx="3507056" cy="1904813"/>
          </a:xfrm>
          <a:prstGeom prst="rect">
            <a:avLst/>
          </a:prstGeom>
          <a:noFill/>
          <a:ln>
            <a:noFill/>
          </a:ln>
        </p:spPr>
      </p:pic>
      <p:sp>
        <p:nvSpPr>
          <p:cNvPr id="54" name="Google Shape;54;p2"/>
          <p:cNvSpPr/>
          <p:nvPr/>
        </p:nvSpPr>
        <p:spPr>
          <a:xfrm>
            <a:off x="6533073" y="2807949"/>
            <a:ext cx="8130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Primates</a:t>
            </a:r>
            <a:endParaRPr/>
          </a:p>
        </p:txBody>
      </p:sp>
      <p:sp>
        <p:nvSpPr>
          <p:cNvPr id="55" name="Google Shape;55;p2"/>
          <p:cNvSpPr/>
          <p:nvPr/>
        </p:nvSpPr>
        <p:spPr>
          <a:xfrm>
            <a:off x="4075467" y="4835723"/>
            <a:ext cx="9829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Hominoids</a:t>
            </a:r>
            <a:endParaRPr/>
          </a:p>
        </p:txBody>
      </p:sp>
      <p:sp>
        <p:nvSpPr>
          <p:cNvPr id="56" name="Google Shape;56;p2"/>
          <p:cNvSpPr/>
          <p:nvPr/>
        </p:nvSpPr>
        <p:spPr>
          <a:xfrm>
            <a:off x="1569347" y="2881522"/>
            <a:ext cx="8931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Hominins</a:t>
            </a:r>
            <a:endParaRPr b="0" i="0" sz="1400" u="none" cap="none" strike="noStrike">
              <a:solidFill>
                <a:srgbClr val="000000"/>
              </a:solidFill>
              <a:latin typeface="Times New Roman"/>
              <a:ea typeface="Times New Roman"/>
              <a:cs typeface="Times New Roman"/>
              <a:sym typeface="Times New Roman"/>
            </a:endParaRPr>
          </a:p>
        </p:txBody>
      </p:sp>
      <p:sp>
        <p:nvSpPr>
          <p:cNvPr id="57" name="Google Shape;57;p2"/>
          <p:cNvSpPr/>
          <p:nvPr/>
        </p:nvSpPr>
        <p:spPr>
          <a:xfrm>
            <a:off x="6680876" y="3389173"/>
            <a:ext cx="2264979" cy="1384995"/>
          </a:xfrm>
          <a:prstGeom prst="rect">
            <a:avLst/>
          </a:prstGeom>
          <a:gradFill>
            <a:gsLst>
              <a:gs pos="0">
                <a:srgbClr val="FFD17D"/>
              </a:gs>
              <a:gs pos="35000">
                <a:srgbClr val="FFDCA3"/>
              </a:gs>
              <a:gs pos="100000">
                <a:srgbClr val="FFF1D8"/>
              </a:gs>
            </a:gsLst>
            <a:lin ang="16200000" scaled="0"/>
          </a:gradFill>
          <a:ln cap="flat" cmpd="sng" w="9525">
            <a:solidFill>
              <a:srgbClr val="FDA739"/>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chemeClr val="dk1"/>
                </a:solidFill>
                <a:latin typeface="Times New Roman"/>
                <a:ea typeface="Times New Roman"/>
                <a:cs typeface="Times New Roman"/>
                <a:sym typeface="Times New Roman"/>
              </a:rPr>
              <a:t>What do you think are the similarities and differences between them? Think pair and share!</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br>
              <a:rPr b="0" i="0" lang="en-AU"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p:nvPr/>
        </p:nvSpPr>
        <p:spPr>
          <a:xfrm>
            <a:off x="266699" y="802035"/>
            <a:ext cx="8686801" cy="181588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Humans are members of the class Mammalia and share a distinctive set of features with all other mammals, such as possessing hair/fur and milk-producing mammary glands.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Humans are members of the order Primates and share a distinctive set of features with all other primates, such as opposable thumbs and binocular vision.</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Humans and the other apes are members of the superfamily Hominoidea, and are called hominoids. Hominoids, unlike other primates, do not possess prehensile tails.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Hominins, both living and extinct, are distinguished by the ability to walk upright.</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term </a:t>
            </a:r>
            <a:r>
              <a:rPr b="0" i="1" lang="en-AU" sz="1400" u="none" cap="none" strike="noStrike">
                <a:solidFill>
                  <a:srgbClr val="000000"/>
                </a:solidFill>
                <a:latin typeface="Times New Roman"/>
                <a:ea typeface="Times New Roman"/>
                <a:cs typeface="Times New Roman"/>
                <a:sym typeface="Times New Roman"/>
              </a:rPr>
              <a:t>hominin</a:t>
            </a:r>
            <a:r>
              <a:rPr b="0" i="0" lang="en-AU" sz="1400" u="none" cap="none" strike="noStrike">
                <a:solidFill>
                  <a:srgbClr val="000000"/>
                </a:solidFill>
                <a:latin typeface="Times New Roman"/>
                <a:ea typeface="Times New Roman"/>
                <a:cs typeface="Times New Roman"/>
                <a:sym typeface="Times New Roman"/>
              </a:rPr>
              <a:t> includes modern humans and extinct species of the genus </a:t>
            </a:r>
            <a:r>
              <a:rPr b="0" i="1" lang="en-AU" sz="1400" u="none" cap="none" strike="noStrike">
                <a:solidFill>
                  <a:srgbClr val="000000"/>
                </a:solidFill>
                <a:latin typeface="Times New Roman"/>
                <a:ea typeface="Times New Roman"/>
                <a:cs typeface="Times New Roman"/>
                <a:sym typeface="Times New Roman"/>
              </a:rPr>
              <a:t>Homo</a:t>
            </a:r>
            <a:r>
              <a:rPr b="0" i="0" lang="en-AU" sz="1400" u="none" cap="none" strike="noStrike">
                <a:solidFill>
                  <a:srgbClr val="000000"/>
                </a:solidFill>
                <a:latin typeface="Times New Roman"/>
                <a:ea typeface="Times New Roman"/>
                <a:cs typeface="Times New Roman"/>
                <a:sym typeface="Times New Roman"/>
              </a:rPr>
              <a:t> and the genus </a:t>
            </a:r>
            <a:r>
              <a:rPr b="0" i="1" lang="en-AU" sz="1400" u="none" cap="none" strike="noStrike">
                <a:solidFill>
                  <a:srgbClr val="000000"/>
                </a:solidFill>
                <a:latin typeface="Times New Roman"/>
                <a:ea typeface="Times New Roman"/>
                <a:cs typeface="Times New Roman"/>
                <a:sym typeface="Times New Roman"/>
              </a:rPr>
              <a:t>Australopithecus</a:t>
            </a:r>
            <a:endParaRPr b="0" i="0" sz="1400" u="none" cap="none" strike="noStrike">
              <a:solidFill>
                <a:srgbClr val="000000"/>
              </a:solidFill>
              <a:latin typeface="Times New Roman"/>
              <a:ea typeface="Times New Roman"/>
              <a:cs typeface="Times New Roman"/>
              <a:sym typeface="Times New Roman"/>
            </a:endParaRPr>
          </a:p>
        </p:txBody>
      </p:sp>
      <p:sp>
        <p:nvSpPr>
          <p:cNvPr id="180" name="Google Shape;180;p20"/>
          <p:cNvSpPr txBox="1"/>
          <p:nvPr/>
        </p:nvSpPr>
        <p:spPr>
          <a:xfrm>
            <a:off x="3077560" y="175893"/>
            <a:ext cx="249095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Summary</a:t>
            </a:r>
            <a:endParaRPr b="1"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p:nvPr/>
        </p:nvSpPr>
        <p:spPr>
          <a:xfrm>
            <a:off x="425669" y="457742"/>
            <a:ext cx="782570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chemeClr val="dk1"/>
                </a:solidFill>
                <a:latin typeface="Times New Roman"/>
                <a:ea typeface="Times New Roman"/>
                <a:cs typeface="Times New Roman"/>
                <a:sym typeface="Times New Roman"/>
              </a:rPr>
              <a:t>Edrolo 11 A Q 2, 12-19</a:t>
            </a:r>
            <a:endParaRPr/>
          </a:p>
          <a:p>
            <a:pPr indent="0" lvl="0" marL="0" marR="0" rtl="0" algn="l">
              <a:lnSpc>
                <a:spcPct val="100000"/>
              </a:lnSpc>
              <a:spcBef>
                <a:spcPts val="0"/>
              </a:spcBef>
              <a:spcAft>
                <a:spcPts val="0"/>
              </a:spcAft>
              <a:buNone/>
            </a:pPr>
            <a:r>
              <a:rPr b="0" i="0" lang="en-AU" sz="1400" u="none" cap="none" strike="noStrike">
                <a:solidFill>
                  <a:schemeClr val="dk1"/>
                </a:solidFill>
                <a:latin typeface="Times New Roman"/>
                <a:ea typeface="Times New Roman"/>
                <a:cs typeface="Times New Roman"/>
                <a:sym typeface="Times New Roman"/>
              </a:rPr>
              <a:t>            11 B Q 2-4, 9-12</a:t>
            </a:r>
            <a:endParaRPr b="0" i="0" sz="1400" u="none" cap="none" strike="noStrike">
              <a:solidFill>
                <a:schemeClr val="dk1"/>
              </a:solidFill>
              <a:latin typeface="Times New Roman"/>
              <a:ea typeface="Times New Roman"/>
              <a:cs typeface="Times New Roman"/>
              <a:sym typeface="Times New Roman"/>
            </a:endParaRPr>
          </a:p>
        </p:txBody>
      </p:sp>
      <p:sp>
        <p:nvSpPr>
          <p:cNvPr id="186" name="Google Shape;186;p21"/>
          <p:cNvSpPr/>
          <p:nvPr/>
        </p:nvSpPr>
        <p:spPr>
          <a:xfrm>
            <a:off x="4560505" y="941820"/>
            <a:ext cx="7263068" cy="3106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21"/>
          <p:cNvSpPr/>
          <p:nvPr/>
        </p:nvSpPr>
        <p:spPr>
          <a:xfrm>
            <a:off x="2454165" y="176540"/>
            <a:ext cx="45720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Reflection</a:t>
            </a:r>
            <a:endParaRPr b="1"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p:nvPr/>
        </p:nvSpPr>
        <p:spPr>
          <a:xfrm>
            <a:off x="173421" y="584040"/>
            <a:ext cx="4572000"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Classification allows us to </a:t>
            </a:r>
            <a:r>
              <a:rPr b="0" i="0" lang="en-AU" sz="1400" u="sng" cap="none" strike="noStrike">
                <a:solidFill>
                  <a:srgbClr val="000000"/>
                </a:solidFill>
                <a:latin typeface="Times New Roman"/>
                <a:ea typeface="Times New Roman"/>
                <a:cs typeface="Times New Roman"/>
                <a:sym typeface="Times New Roman"/>
              </a:rPr>
              <a:t>understand the relatedness between different species. </a:t>
            </a:r>
            <a:r>
              <a:rPr b="0" i="0" lang="en-AU" sz="1400" u="none" cap="none" strike="noStrike">
                <a:solidFill>
                  <a:srgbClr val="000000"/>
                </a:solidFill>
                <a:latin typeface="Times New Roman"/>
                <a:ea typeface="Times New Roman"/>
                <a:cs typeface="Times New Roman"/>
                <a:sym typeface="Times New Roman"/>
              </a:rPr>
              <a:t>For each step we take down the taxonomic levels, certain groups are excluded from that category.</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Example: </a:t>
            </a:r>
            <a:r>
              <a:rPr b="0" i="0" lang="en-AU" sz="1400" u="none" cap="none" strike="noStrike">
                <a:solidFill>
                  <a:srgbClr val="000000"/>
                </a:solidFill>
                <a:latin typeface="Times New Roman"/>
                <a:ea typeface="Times New Roman"/>
                <a:cs typeface="Times New Roman"/>
                <a:sym typeface="Times New Roman"/>
              </a:rPr>
              <a:t>The animal world is organised into large groups called phyla (singularphylum). Members of one phylum share a </a:t>
            </a:r>
            <a:r>
              <a:rPr b="1" i="0" lang="en-AU" sz="1400" u="none" cap="none" strike="noStrike">
                <a:solidFill>
                  <a:srgbClr val="000000"/>
                </a:solidFill>
                <a:latin typeface="Times New Roman"/>
                <a:ea typeface="Times New Roman"/>
                <a:cs typeface="Times New Roman"/>
                <a:sym typeface="Times New Roman"/>
              </a:rPr>
              <a:t>common ancestor</a:t>
            </a:r>
            <a:r>
              <a:rPr b="0" i="0" lang="en-AU" sz="1400" u="none" cap="none" strike="noStrike">
                <a:solidFill>
                  <a:srgbClr val="000000"/>
                </a:solidFill>
                <a:latin typeface="Times New Roman"/>
                <a:ea typeface="Times New Roman"/>
                <a:cs typeface="Times New Roman"/>
                <a:sym typeface="Times New Roman"/>
              </a:rPr>
              <a:t> and show similarities in their body structures, both external and internal.</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About 35 different phyla are recognised.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Modern humans are members of the phylum Chordata (animals with a notochord).</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This phylum includes several classes, such as the class Mammalia, which includes humans.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p:txBody>
      </p:sp>
      <p:pic>
        <p:nvPicPr>
          <p:cNvPr id="63" name="Google Shape;63;p3"/>
          <p:cNvPicPr preferRelativeResize="0"/>
          <p:nvPr/>
        </p:nvPicPr>
        <p:blipFill rotWithShape="1">
          <a:blip r:embed="rId3">
            <a:alphaModFix/>
          </a:blip>
          <a:srcRect b="8965" l="19044" r="44897" t="18861"/>
          <a:stretch/>
        </p:blipFill>
        <p:spPr>
          <a:xfrm>
            <a:off x="5018690" y="100578"/>
            <a:ext cx="3957896" cy="44537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4"/>
          <p:cNvSpPr/>
          <p:nvPr/>
        </p:nvSpPr>
        <p:spPr>
          <a:xfrm>
            <a:off x="204951" y="584060"/>
            <a:ext cx="4572000" cy="160043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Based on molecular data, structural and physiological data</a:t>
            </a:r>
            <a:endParaRPr b="0" i="0" sz="1400" u="none" cap="none" strike="noStrike">
              <a:solidFill>
                <a:srgbClr val="262626"/>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Phylum – larger groups of animals organised based on sharing a common ancestor with similarities in body structures – 36 in total today</a:t>
            </a:r>
            <a:endParaRPr b="0" i="0" sz="1400" u="none" cap="none" strike="noStrike">
              <a:solidFill>
                <a:srgbClr val="262626"/>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Humans are apart of the Phylum </a:t>
            </a:r>
            <a:r>
              <a:rPr b="1" i="1" lang="en-AU" sz="1400" u="none" cap="none" strike="noStrike">
                <a:solidFill>
                  <a:srgbClr val="000000"/>
                </a:solidFill>
                <a:latin typeface="Times New Roman"/>
                <a:ea typeface="Times New Roman"/>
                <a:cs typeface="Times New Roman"/>
                <a:sym typeface="Times New Roman"/>
              </a:rPr>
              <a:t>Chordata</a:t>
            </a:r>
            <a:r>
              <a:rPr b="0" i="1" lang="en-AU" sz="1400" u="none" cap="none" strike="noStrike">
                <a:solidFill>
                  <a:srgbClr val="000000"/>
                </a:solidFill>
                <a:latin typeface="Times New Roman"/>
                <a:ea typeface="Times New Roman"/>
                <a:cs typeface="Times New Roman"/>
                <a:sym typeface="Times New Roman"/>
              </a:rPr>
              <a:t>, Class</a:t>
            </a:r>
            <a:r>
              <a:rPr b="0" i="0" lang="en-AU" sz="1400" u="none" cap="none" strike="noStrike">
                <a:solidFill>
                  <a:srgbClr val="000000"/>
                </a:solidFill>
                <a:latin typeface="Times New Roman"/>
                <a:ea typeface="Times New Roman"/>
                <a:cs typeface="Times New Roman"/>
                <a:sym typeface="Times New Roman"/>
              </a:rPr>
              <a:t> </a:t>
            </a:r>
            <a:r>
              <a:rPr b="1" i="1" lang="en-AU" sz="1400" u="none" cap="none" strike="noStrike">
                <a:solidFill>
                  <a:srgbClr val="000000"/>
                </a:solidFill>
                <a:latin typeface="Times New Roman"/>
                <a:ea typeface="Times New Roman"/>
                <a:cs typeface="Times New Roman"/>
                <a:sym typeface="Times New Roman"/>
              </a:rPr>
              <a:t>Mammalia</a:t>
            </a:r>
            <a:r>
              <a:rPr b="0" i="0" lang="en-AU" sz="1400" u="none" cap="none" strike="noStrike">
                <a:solidFill>
                  <a:srgbClr val="000000"/>
                </a:solidFill>
                <a:latin typeface="Times New Roman"/>
                <a:ea typeface="Times New Roman"/>
                <a:cs typeface="Times New Roman"/>
                <a:sym typeface="Times New Roman"/>
              </a:rPr>
              <a:t> and Order </a:t>
            </a:r>
            <a:r>
              <a:rPr b="1" i="1" lang="en-AU" sz="1400" u="none" cap="none" strike="noStrike">
                <a:solidFill>
                  <a:srgbClr val="000000"/>
                </a:solidFill>
                <a:latin typeface="Times New Roman"/>
                <a:ea typeface="Times New Roman"/>
                <a:cs typeface="Times New Roman"/>
                <a:sym typeface="Times New Roman"/>
              </a:rPr>
              <a:t>Primates</a:t>
            </a:r>
            <a:endParaRPr b="0" i="0" sz="1400" u="none" cap="none" strike="noStrike">
              <a:solidFill>
                <a:srgbClr val="262626"/>
              </a:solidFill>
              <a:latin typeface="Times New Roman"/>
              <a:ea typeface="Times New Roman"/>
              <a:cs typeface="Times New Roman"/>
              <a:sym typeface="Times New Roman"/>
            </a:endParaRPr>
          </a:p>
        </p:txBody>
      </p:sp>
      <p:pic>
        <p:nvPicPr>
          <p:cNvPr descr="https://lh4.googleusercontent.com/hK-7Xe22C8tsXYvpldngz2B2uTTnYK-OwDQdoFcVNHhxP_kuTZjP-AOGawUuBljtLXc0bUTLIrS4ZRf6-sBvGK3pM6G8GF897KQ2q3K_uZiG4PWXd8rL1BkJqZNkEZxo4Le1HOr86cwr74f_lN0ESJAy" id="69" name="Google Shape;69;p4"/>
          <p:cNvPicPr preferRelativeResize="0"/>
          <p:nvPr/>
        </p:nvPicPr>
        <p:blipFill rotWithShape="1">
          <a:blip r:embed="rId3">
            <a:alphaModFix/>
          </a:blip>
          <a:srcRect b="0" l="0" r="0" t="1980"/>
          <a:stretch/>
        </p:blipFill>
        <p:spPr>
          <a:xfrm>
            <a:off x="1792013" y="2764221"/>
            <a:ext cx="5554718" cy="2003042"/>
          </a:xfrm>
          <a:prstGeom prst="rect">
            <a:avLst/>
          </a:prstGeom>
          <a:noFill/>
          <a:ln>
            <a:noFill/>
          </a:ln>
        </p:spPr>
      </p:pic>
      <p:sp>
        <p:nvSpPr>
          <p:cNvPr id="70" name="Google Shape;70;p4"/>
          <p:cNvSpPr/>
          <p:nvPr/>
        </p:nvSpPr>
        <p:spPr>
          <a:xfrm>
            <a:off x="2859319" y="145153"/>
            <a:ext cx="405110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262626"/>
                </a:solidFill>
                <a:latin typeface="Times New Roman"/>
                <a:ea typeface="Times New Roman"/>
                <a:cs typeface="Times New Roman"/>
                <a:sym typeface="Times New Roman"/>
              </a:rPr>
              <a:t>Classification of the Modern Human species</a:t>
            </a:r>
            <a:endParaRPr b="1" i="0" sz="16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p:nvPr/>
        </p:nvSpPr>
        <p:spPr>
          <a:xfrm>
            <a:off x="4250748" y="4134037"/>
            <a:ext cx="387638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Different characteristics seen in mammals</a:t>
            </a:r>
            <a:endParaRPr/>
          </a:p>
        </p:txBody>
      </p:sp>
      <p:pic>
        <p:nvPicPr>
          <p:cNvPr descr="https://content2.learnon.com.au/secure/ebooks/97807303/9780730371281/images/lightwindow/c10f04.png" id="76" name="Google Shape;76;p5"/>
          <p:cNvPicPr preferRelativeResize="0"/>
          <p:nvPr/>
        </p:nvPicPr>
        <p:blipFill rotWithShape="1">
          <a:blip r:embed="rId3">
            <a:alphaModFix/>
          </a:blip>
          <a:srcRect b="0" l="0" r="0" t="0"/>
          <a:stretch/>
        </p:blipFill>
        <p:spPr>
          <a:xfrm>
            <a:off x="3311934" y="914308"/>
            <a:ext cx="5754010" cy="3163706"/>
          </a:xfrm>
          <a:prstGeom prst="rect">
            <a:avLst/>
          </a:prstGeom>
          <a:noFill/>
          <a:ln>
            <a:noFill/>
          </a:ln>
        </p:spPr>
      </p:pic>
      <p:sp>
        <p:nvSpPr>
          <p:cNvPr id="77" name="Google Shape;77;p5"/>
          <p:cNvSpPr/>
          <p:nvPr/>
        </p:nvSpPr>
        <p:spPr>
          <a:xfrm>
            <a:off x="89339" y="560920"/>
            <a:ext cx="3032233"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characteristic features shared by all mammals are: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fur or hair over their body surface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milk-producing mammary glands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teeth comprising of incisors, canines, premolars and molars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a lower jaw made of a single bone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three bones in the middle ear</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a diaphragm separating the chest cavity from the abdomen.</a:t>
            </a:r>
            <a:endParaRPr/>
          </a:p>
        </p:txBody>
      </p:sp>
      <p:sp>
        <p:nvSpPr>
          <p:cNvPr id="78" name="Google Shape;78;p5"/>
          <p:cNvSpPr/>
          <p:nvPr/>
        </p:nvSpPr>
        <p:spPr>
          <a:xfrm>
            <a:off x="3029297" y="134812"/>
            <a:ext cx="327525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chemeClr val="dk1"/>
                </a:solidFill>
                <a:latin typeface="Times New Roman"/>
                <a:ea typeface="Times New Roman"/>
                <a:cs typeface="Times New Roman"/>
                <a:sym typeface="Times New Roman"/>
              </a:rPr>
              <a:t>Shared characteristics of mammals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6"/>
          <p:cNvPicPr preferRelativeResize="0"/>
          <p:nvPr/>
        </p:nvPicPr>
        <p:blipFill rotWithShape="1">
          <a:blip r:embed="rId3">
            <a:alphaModFix/>
          </a:blip>
          <a:srcRect b="10639" l="20299" r="47072" t="17968"/>
          <a:stretch/>
        </p:blipFill>
        <p:spPr>
          <a:xfrm>
            <a:off x="4555485" y="0"/>
            <a:ext cx="4245428" cy="5222422"/>
          </a:xfrm>
          <a:prstGeom prst="rect">
            <a:avLst/>
          </a:prstGeom>
          <a:noFill/>
          <a:ln>
            <a:noFill/>
          </a:ln>
        </p:spPr>
      </p:pic>
      <p:sp>
        <p:nvSpPr>
          <p:cNvPr id="84" name="Google Shape;84;p6"/>
          <p:cNvSpPr/>
          <p:nvPr/>
        </p:nvSpPr>
        <p:spPr>
          <a:xfrm>
            <a:off x="152400" y="697468"/>
            <a:ext cx="415290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class Mammalia is further divided into 26 orders. </a:t>
            </a:r>
            <a:r>
              <a:rPr b="1" i="0" lang="en-AU" sz="1400" u="none" cap="none" strike="noStrike">
                <a:solidFill>
                  <a:srgbClr val="2D58A8"/>
                </a:solidFill>
                <a:latin typeface="Times New Roman"/>
                <a:ea typeface="Times New Roman"/>
                <a:cs typeface="Times New Roman"/>
                <a:sym typeface="Times New Roman"/>
              </a:rPr>
              <a:t>Apes</a:t>
            </a:r>
            <a:r>
              <a:rPr b="0" i="0" lang="en-AU" sz="1400" u="none" cap="none" strike="noStrike">
                <a:solidFill>
                  <a:srgbClr val="000000"/>
                </a:solidFill>
                <a:latin typeface="Times New Roman"/>
                <a:ea typeface="Times New Roman"/>
                <a:cs typeface="Times New Roman"/>
                <a:sym typeface="Times New Roman"/>
              </a:rPr>
              <a:t> (including </a:t>
            </a:r>
            <a:r>
              <a:rPr b="1" i="1" lang="en-AU" sz="1400" u="none" cap="none" strike="noStrike">
                <a:solidFill>
                  <a:srgbClr val="2D58A8"/>
                </a:solidFill>
                <a:latin typeface="Times New Roman"/>
                <a:ea typeface="Times New Roman"/>
                <a:cs typeface="Times New Roman"/>
                <a:sym typeface="Times New Roman"/>
              </a:rPr>
              <a:t>Homo sapiens</a:t>
            </a:r>
            <a:r>
              <a:rPr b="0" i="0" lang="en-AU" sz="1400" u="none" cap="none" strike="noStrike">
                <a:solidFill>
                  <a:srgbClr val="000000"/>
                </a:solidFill>
                <a:latin typeface="Times New Roman"/>
                <a:ea typeface="Times New Roman"/>
                <a:cs typeface="Times New Roman"/>
                <a:sym typeface="Times New Roman"/>
              </a:rPr>
              <a:t>), monkeys and prosimians are all members of the order </a:t>
            </a:r>
            <a:r>
              <a:rPr b="1" i="0" lang="en-AU" sz="1400" u="none" cap="none" strike="noStrike">
                <a:solidFill>
                  <a:srgbClr val="2D58A8"/>
                </a:solidFill>
                <a:latin typeface="Times New Roman"/>
                <a:ea typeface="Times New Roman"/>
                <a:cs typeface="Times New Roman"/>
                <a:sym typeface="Times New Roman"/>
              </a:rPr>
              <a:t>Primates</a:t>
            </a:r>
            <a:r>
              <a:rPr b="0" i="0" lang="en-AU" sz="1400" u="none" cap="none" strike="noStrike">
                <a:solidFill>
                  <a:srgbClr val="000000"/>
                </a:solidFill>
                <a:latin typeface="Times New Roman"/>
                <a:ea typeface="Times New Roman"/>
                <a:cs typeface="Times New Roman"/>
                <a:sym typeface="Times New Roman"/>
              </a:rPr>
              <a:t>.</a:t>
            </a:r>
            <a:endParaRPr/>
          </a:p>
        </p:txBody>
      </p:sp>
      <p:sp>
        <p:nvSpPr>
          <p:cNvPr id="85" name="Google Shape;85;p6"/>
          <p:cNvSpPr/>
          <p:nvPr/>
        </p:nvSpPr>
        <p:spPr>
          <a:xfrm>
            <a:off x="1039255" y="2875062"/>
            <a:ext cx="364875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The different groups in the order of Primates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7"/>
          <p:cNvSpPr/>
          <p:nvPr/>
        </p:nvSpPr>
        <p:spPr>
          <a:xfrm>
            <a:off x="3074180" y="210690"/>
            <a:ext cx="319510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chemeClr val="dk1"/>
                </a:solidFill>
                <a:latin typeface="Times New Roman"/>
                <a:ea typeface="Times New Roman"/>
                <a:cs typeface="Times New Roman"/>
                <a:sym typeface="Times New Roman"/>
              </a:rPr>
              <a:t>Shared characteristics of primates</a:t>
            </a:r>
            <a:endParaRPr/>
          </a:p>
        </p:txBody>
      </p:sp>
      <p:sp>
        <p:nvSpPr>
          <p:cNvPr id="91" name="Google Shape;91;p7"/>
          <p:cNvSpPr/>
          <p:nvPr/>
        </p:nvSpPr>
        <p:spPr>
          <a:xfrm>
            <a:off x="246992" y="549244"/>
            <a:ext cx="8707821"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2D58A8"/>
                </a:solidFill>
                <a:latin typeface="Times New Roman"/>
                <a:ea typeface="Times New Roman"/>
                <a:cs typeface="Times New Roman"/>
                <a:sym typeface="Times New Roman"/>
              </a:rPr>
              <a:t>Apes</a:t>
            </a:r>
            <a:r>
              <a:rPr b="0" i="0" lang="en-AU" sz="1400" u="none" cap="none" strike="noStrike">
                <a:solidFill>
                  <a:srgbClr val="000000"/>
                </a:solidFill>
                <a:latin typeface="Times New Roman"/>
                <a:ea typeface="Times New Roman"/>
                <a:cs typeface="Times New Roman"/>
                <a:sym typeface="Times New Roman"/>
              </a:rPr>
              <a:t> (including </a:t>
            </a:r>
            <a:r>
              <a:rPr b="1" i="1" lang="en-AU" sz="1400" u="none" cap="none" strike="noStrike">
                <a:solidFill>
                  <a:srgbClr val="2D58A8"/>
                </a:solidFill>
                <a:latin typeface="Times New Roman"/>
                <a:ea typeface="Times New Roman"/>
                <a:cs typeface="Times New Roman"/>
                <a:sym typeface="Times New Roman"/>
              </a:rPr>
              <a:t>Homo sapiens</a:t>
            </a:r>
            <a:r>
              <a:rPr b="0" i="0" lang="en-AU" sz="1400" u="none" cap="none" strike="noStrike">
                <a:solidFill>
                  <a:srgbClr val="000000"/>
                </a:solidFill>
                <a:latin typeface="Times New Roman"/>
                <a:ea typeface="Times New Roman"/>
                <a:cs typeface="Times New Roman"/>
                <a:sym typeface="Times New Roman"/>
              </a:rPr>
              <a:t>), monkeys and prosimians are all members of the order </a:t>
            </a:r>
            <a:r>
              <a:rPr b="1" i="0" lang="en-AU" sz="1400" u="none" cap="none" strike="noStrike">
                <a:solidFill>
                  <a:srgbClr val="2D58A8"/>
                </a:solidFill>
                <a:latin typeface="Times New Roman"/>
                <a:ea typeface="Times New Roman"/>
                <a:cs typeface="Times New Roman"/>
                <a:sym typeface="Times New Roman"/>
              </a:rPr>
              <a:t>Primates</a:t>
            </a:r>
            <a:r>
              <a:rPr b="0" i="0" lang="en-AU" sz="1400" u="none" cap="none" strike="noStrike">
                <a:solidFill>
                  <a:srgbClr val="000000"/>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characteristics of primates include: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opposable thumbs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flat nails on digits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binocular vision, colour vision and protective bone at the outer side of the eye socket</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large brains relative to their body: Primates are often referred to as ‘the highest order of mammals’, given their large brain size (in relation to body size)</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a long gestational period.</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fully rotating shoulder sockets that are adapted to life swinging from branch to branch</a:t>
            </a:r>
            <a:endParaRPr b="0" i="0" sz="1400" u="none" cap="none" strike="noStrike">
              <a:solidFill>
                <a:srgbClr val="000000"/>
              </a:solidFill>
              <a:latin typeface="Times New Roman"/>
              <a:ea typeface="Times New Roman"/>
              <a:cs typeface="Times New Roman"/>
              <a:sym typeface="Times New Roman"/>
            </a:endParaRPr>
          </a:p>
        </p:txBody>
      </p:sp>
      <p:pic>
        <p:nvPicPr>
          <p:cNvPr id="92" name="Google Shape;92;p7"/>
          <p:cNvPicPr preferRelativeResize="0"/>
          <p:nvPr/>
        </p:nvPicPr>
        <p:blipFill rotWithShape="1">
          <a:blip r:embed="rId3">
            <a:alphaModFix/>
          </a:blip>
          <a:srcRect b="31103" l="11179" r="41465" t="38837"/>
          <a:stretch/>
        </p:blipFill>
        <p:spPr>
          <a:xfrm>
            <a:off x="246992" y="2796013"/>
            <a:ext cx="6036472" cy="2154359"/>
          </a:xfrm>
          <a:prstGeom prst="rect">
            <a:avLst/>
          </a:prstGeom>
          <a:noFill/>
          <a:ln>
            <a:noFill/>
          </a:ln>
        </p:spPr>
      </p:pic>
      <p:pic>
        <p:nvPicPr>
          <p:cNvPr descr="https://content2.learnon.com.au/secure/ebooks/97807303/9780730371281/images/lightwindow/c10f09.jpg" id="93" name="Google Shape;93;p7"/>
          <p:cNvPicPr preferRelativeResize="0"/>
          <p:nvPr/>
        </p:nvPicPr>
        <p:blipFill rotWithShape="1">
          <a:blip r:embed="rId4">
            <a:alphaModFix/>
          </a:blip>
          <a:srcRect b="0" l="0" r="0" t="0"/>
          <a:stretch/>
        </p:blipFill>
        <p:spPr>
          <a:xfrm>
            <a:off x="6383132" y="3219840"/>
            <a:ext cx="2472012" cy="14651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8"/>
          <p:cNvSpPr/>
          <p:nvPr/>
        </p:nvSpPr>
        <p:spPr>
          <a:xfrm>
            <a:off x="96845" y="184505"/>
            <a:ext cx="4572000" cy="46166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chemeClr val="dk1"/>
                </a:solidFill>
                <a:latin typeface="Times New Roman"/>
                <a:ea typeface="Times New Roman"/>
                <a:cs typeface="Times New Roman"/>
                <a:sym typeface="Times New Roman"/>
              </a:rPr>
              <a:t>Features of hominoids</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Within the order of primates, humans are </a:t>
            </a:r>
            <a:r>
              <a:rPr b="0" i="0" lang="en-AU" sz="1400" u="sng" cap="none" strike="noStrike">
                <a:solidFill>
                  <a:srgbClr val="000000"/>
                </a:solidFill>
                <a:latin typeface="Times New Roman"/>
                <a:ea typeface="Times New Roman"/>
                <a:cs typeface="Times New Roman"/>
                <a:sym typeface="Times New Roman"/>
              </a:rPr>
              <a:t>further classified into the superfamily Hominoidea. </a:t>
            </a:r>
            <a:r>
              <a:rPr b="0" i="0" lang="en-AU" sz="1400" u="none" cap="none" strike="noStrike">
                <a:solidFill>
                  <a:srgbClr val="000000"/>
                </a:solidFill>
                <a:latin typeface="Times New Roman"/>
                <a:ea typeface="Times New Roman"/>
                <a:cs typeface="Times New Roman"/>
                <a:sym typeface="Times New Roman"/>
              </a:rPr>
              <a:t>Species belonging to this superfamily are called hominoids (or apes) and include. </a:t>
            </a:r>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Great apes – orangutans, chimpanzees, gorillas, and humans</a:t>
            </a:r>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Lesser apes – many different species of gibbons.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Monkeys have tails and narrow chests – Apes are tailless and have wide chests.</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400" u="none" cap="none" strike="noStrike">
                <a:solidFill>
                  <a:schemeClr val="dk1"/>
                </a:solidFill>
                <a:latin typeface="Times New Roman"/>
                <a:ea typeface="Times New Roman"/>
                <a:cs typeface="Times New Roman"/>
                <a:sym typeface="Times New Roman"/>
              </a:rPr>
              <a:t>Shared features of hominoids (that distinguish them from other primates) include: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chemeClr val="dk1"/>
                </a:solidFill>
                <a:latin typeface="Times New Roman"/>
                <a:ea typeface="Times New Roman"/>
                <a:cs typeface="Times New Roman"/>
                <a:sym typeface="Times New Roman"/>
              </a:rPr>
              <a:t>the absence of a tail</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chemeClr val="dk1"/>
                </a:solidFill>
                <a:latin typeface="Times New Roman"/>
                <a:ea typeface="Times New Roman"/>
                <a:cs typeface="Times New Roman"/>
                <a:sym typeface="Times New Roman"/>
              </a:rPr>
              <a:t>larger and more complex brains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chemeClr val="dk1"/>
                </a:solidFill>
                <a:latin typeface="Times New Roman"/>
                <a:ea typeface="Times New Roman"/>
                <a:cs typeface="Times New Roman"/>
                <a:sym typeface="Times New Roman"/>
              </a:rPr>
              <a:t>distinctive molar teeth in the lower jaw with five cusps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chemeClr val="dk1"/>
                </a:solidFill>
                <a:latin typeface="Times New Roman"/>
                <a:ea typeface="Times New Roman"/>
                <a:cs typeface="Times New Roman"/>
                <a:sym typeface="Times New Roman"/>
              </a:rPr>
              <a:t>relatively long upper limbs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chemeClr val="dk1"/>
                </a:solidFill>
                <a:latin typeface="Times New Roman"/>
                <a:ea typeface="Times New Roman"/>
                <a:cs typeface="Times New Roman"/>
                <a:sym typeface="Times New Roman"/>
              </a:rPr>
              <a:t>a wider chest</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chemeClr val="dk1"/>
                </a:solidFill>
                <a:latin typeface="Times New Roman"/>
                <a:ea typeface="Times New Roman"/>
                <a:cs typeface="Times New Roman"/>
                <a:sym typeface="Times New Roman"/>
              </a:rPr>
              <a:t>shoulder joints that permit the arms to be rotated</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chemeClr val="dk1"/>
                </a:solidFill>
                <a:latin typeface="Times New Roman"/>
                <a:ea typeface="Times New Roman"/>
                <a:cs typeface="Times New Roman"/>
                <a:sym typeface="Times New Roman"/>
              </a:rPr>
              <a:t>larger and more complex brains (that allow for greater intelligence, problem-solving and communication).</a:t>
            </a:r>
            <a:endParaRPr/>
          </a:p>
        </p:txBody>
      </p:sp>
      <p:pic>
        <p:nvPicPr>
          <p:cNvPr id="99" name="Google Shape;99;p8"/>
          <p:cNvPicPr preferRelativeResize="0"/>
          <p:nvPr/>
        </p:nvPicPr>
        <p:blipFill rotWithShape="1">
          <a:blip r:embed="rId3">
            <a:alphaModFix/>
          </a:blip>
          <a:srcRect b="59152" l="44861" r="2849" t="4537"/>
          <a:stretch/>
        </p:blipFill>
        <p:spPr>
          <a:xfrm>
            <a:off x="4826500" y="566317"/>
            <a:ext cx="3968406" cy="1549266"/>
          </a:xfrm>
          <a:prstGeom prst="rect">
            <a:avLst/>
          </a:prstGeom>
          <a:noFill/>
          <a:ln>
            <a:noFill/>
          </a:ln>
        </p:spPr>
      </p:pic>
      <p:pic>
        <p:nvPicPr>
          <p:cNvPr id="100" name="Google Shape;100;p8"/>
          <p:cNvPicPr preferRelativeResize="0"/>
          <p:nvPr/>
        </p:nvPicPr>
        <p:blipFill rotWithShape="1">
          <a:blip r:embed="rId4">
            <a:alphaModFix/>
          </a:blip>
          <a:srcRect b="10022" l="9172" r="42385" t="41020"/>
          <a:stretch/>
        </p:blipFill>
        <p:spPr>
          <a:xfrm>
            <a:off x="4573689" y="2492829"/>
            <a:ext cx="4474028" cy="2542238"/>
          </a:xfrm>
          <a:prstGeom prst="rect">
            <a:avLst/>
          </a:prstGeom>
          <a:noFill/>
          <a:ln>
            <a:noFill/>
          </a:ln>
        </p:spPr>
      </p:pic>
      <p:pic>
        <p:nvPicPr>
          <p:cNvPr descr="https://lh5.googleusercontent.com/zGJP_Ugbhe7iQyELT0qKFCfRSmgdDfEosHi33l4iwzOBHT8j90sNPfoHUtWcNRgF9gW5c2CvhBFa2TFVH4ictBLRl90ewuAuHwQctJWO0Rf4YyPKKVo8gGvKgXGdVcFYFGqWjED72o1pCQYvlQUWzr1X" id="101" name="Google Shape;101;p8"/>
          <p:cNvPicPr preferRelativeResize="0"/>
          <p:nvPr/>
        </p:nvPicPr>
        <p:blipFill rotWithShape="1">
          <a:blip r:embed="rId5">
            <a:alphaModFix/>
          </a:blip>
          <a:srcRect b="0" l="0" r="0" t="0"/>
          <a:stretch/>
        </p:blipFill>
        <p:spPr>
          <a:xfrm>
            <a:off x="7836947" y="1814634"/>
            <a:ext cx="1210770" cy="9791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9"/>
          <p:cNvSpPr/>
          <p:nvPr/>
        </p:nvSpPr>
        <p:spPr>
          <a:xfrm>
            <a:off x="157655" y="496209"/>
            <a:ext cx="8723586" cy="37548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Hominins is the taxonomic point where humans are separated from all other species in the animal kingdom! </a:t>
            </a:r>
            <a:r>
              <a:rPr b="1" i="0" lang="en-AU" sz="1400" u="none" cap="none" strike="noStrike">
                <a:solidFill>
                  <a:srgbClr val="000000"/>
                </a:solidFill>
                <a:latin typeface="Times New Roman"/>
                <a:ea typeface="Times New Roman"/>
                <a:cs typeface="Times New Roman"/>
                <a:sym typeface="Times New Roman"/>
              </a:rPr>
              <a:t>Humans are hominins</a:t>
            </a:r>
            <a:endParaRPr/>
          </a:p>
          <a:p>
            <a:pPr indent="0" lvl="0" marL="0" marR="0" rtl="0" algn="l">
              <a:lnSpc>
                <a:spcPct val="100000"/>
              </a:lnSpc>
              <a:spcBef>
                <a:spcPts val="0"/>
              </a:spcBef>
              <a:spcAft>
                <a:spcPts val="0"/>
              </a:spcAft>
              <a:buNone/>
            </a:pPr>
            <a:r>
              <a:rPr b="0" i="0" lang="en-AU" sz="1400" u="sng" cap="none" strike="noStrike">
                <a:solidFill>
                  <a:srgbClr val="000000"/>
                </a:solidFill>
                <a:latin typeface="Times New Roman"/>
                <a:ea typeface="Times New Roman"/>
                <a:cs typeface="Times New Roman"/>
                <a:sym typeface="Times New Roman"/>
              </a:rPr>
              <a:t>Includes</a:t>
            </a:r>
            <a:r>
              <a:rPr b="0" i="0" lang="en-AU" sz="1400" u="none" cap="none" strike="noStrike">
                <a:solidFill>
                  <a:srgbClr val="000000"/>
                </a:solidFill>
                <a:latin typeface="Times New Roman"/>
                <a:ea typeface="Times New Roman"/>
                <a:cs typeface="Times New Roman"/>
                <a:sym typeface="Times New Roman"/>
              </a:rPr>
              <a:t> all members of the </a:t>
            </a:r>
            <a:r>
              <a:rPr b="0" i="0" lang="en-AU" sz="1400" u="sng" cap="none" strike="noStrike">
                <a:solidFill>
                  <a:srgbClr val="000000"/>
                </a:solidFill>
                <a:latin typeface="Times New Roman"/>
                <a:ea typeface="Times New Roman"/>
                <a:cs typeface="Times New Roman"/>
                <a:sym typeface="Times New Roman"/>
              </a:rPr>
              <a:t>genus </a:t>
            </a:r>
            <a:r>
              <a:rPr b="0" i="1" lang="en-AU" sz="1400" u="sng" cap="none" strike="noStrike">
                <a:solidFill>
                  <a:srgbClr val="000000"/>
                </a:solidFill>
                <a:latin typeface="Times New Roman"/>
                <a:ea typeface="Times New Roman"/>
                <a:cs typeface="Times New Roman"/>
                <a:sym typeface="Times New Roman"/>
              </a:rPr>
              <a:t>Homo </a:t>
            </a:r>
            <a:r>
              <a:rPr b="0" i="0" lang="en-AU" sz="1400" u="sng" cap="none" strike="noStrike">
                <a:solidFill>
                  <a:srgbClr val="000000"/>
                </a:solidFill>
                <a:latin typeface="Times New Roman"/>
                <a:ea typeface="Times New Roman"/>
                <a:cs typeface="Times New Roman"/>
                <a:sym typeface="Times New Roman"/>
              </a:rPr>
              <a:t>(humans) and extinct erect-walking ancestors, like species </a:t>
            </a:r>
            <a:r>
              <a:rPr b="0" i="1" lang="en-AU" sz="1400" u="sng" cap="none" strike="noStrike">
                <a:solidFill>
                  <a:srgbClr val="000000"/>
                </a:solidFill>
                <a:latin typeface="Times New Roman"/>
                <a:ea typeface="Times New Roman"/>
                <a:cs typeface="Times New Roman"/>
                <a:sym typeface="Times New Roman"/>
              </a:rPr>
              <a:t>Homo erectus</a:t>
            </a:r>
            <a:r>
              <a:rPr b="0" i="0" lang="en-AU" sz="1400" u="sng" cap="none" strike="noStrike">
                <a:solidFill>
                  <a:srgbClr val="000000"/>
                </a:solidFill>
                <a:latin typeface="Times New Roman"/>
                <a:ea typeface="Times New Roman"/>
                <a:cs typeface="Times New Roman"/>
                <a:sym typeface="Times New Roman"/>
              </a:rPr>
              <a:t> and various species of </a:t>
            </a:r>
            <a:r>
              <a:rPr b="0" i="1" lang="en-AU" sz="1400" u="sng" cap="none" strike="noStrike">
                <a:solidFill>
                  <a:srgbClr val="000000"/>
                </a:solidFill>
                <a:latin typeface="Times New Roman"/>
                <a:ea typeface="Times New Roman"/>
                <a:cs typeface="Times New Roman"/>
                <a:sym typeface="Times New Roman"/>
              </a:rPr>
              <a:t>Australopithecus.</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Humans closest living relative is the common and pygmy Chimp from Tribe Panini. </a:t>
            </a:r>
            <a:endParaRPr/>
          </a:p>
          <a:p>
            <a:pPr indent="0" lvl="0" marL="0" marR="0" rtl="0" algn="l">
              <a:lnSpc>
                <a:spcPct val="100000"/>
              </a:lnSpc>
              <a:spcBef>
                <a:spcPts val="0"/>
              </a:spcBef>
              <a:spcAft>
                <a:spcPts val="0"/>
              </a:spcAft>
              <a:buNone/>
            </a:pPr>
            <a:r>
              <a:rPr b="0" i="0" lang="en-AU" sz="1400" u="sng" cap="none" strike="noStrike">
                <a:solidFill>
                  <a:srgbClr val="000000"/>
                </a:solidFill>
                <a:latin typeface="Times New Roman"/>
                <a:ea typeface="Times New Roman"/>
                <a:cs typeface="Times New Roman"/>
                <a:sym typeface="Times New Roman"/>
              </a:rPr>
              <a:t>The definitive feature of hominins amongst primates is our ability to walk upright on our hind legs. This ability, termed ‘bipedalism’, is unique to hominins </a:t>
            </a:r>
            <a:endParaRPr b="0" i="0" sz="1400" u="sng"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sng" cap="none" strike="noStrike">
                <a:solidFill>
                  <a:srgbClr val="000000"/>
                </a:solidFill>
                <a:latin typeface="Times New Roman"/>
                <a:ea typeface="Times New Roman"/>
                <a:cs typeface="Times New Roman"/>
                <a:sym typeface="Times New Roman"/>
              </a:rPr>
              <a:t>They use </a:t>
            </a:r>
            <a:r>
              <a:rPr b="1" i="0" lang="en-AU" sz="1400" u="sng" cap="none" strike="noStrike">
                <a:solidFill>
                  <a:srgbClr val="000000"/>
                </a:solidFill>
                <a:latin typeface="Times New Roman"/>
                <a:ea typeface="Times New Roman"/>
                <a:cs typeface="Times New Roman"/>
                <a:sym typeface="Times New Roman"/>
              </a:rPr>
              <a:t>bipedal</a:t>
            </a:r>
            <a:r>
              <a:rPr b="0" i="0" lang="en-AU" sz="1400" u="sng" cap="none" strike="noStrike">
                <a:solidFill>
                  <a:srgbClr val="000000"/>
                </a:solidFill>
                <a:latin typeface="Times New Roman"/>
                <a:ea typeface="Times New Roman"/>
                <a:cs typeface="Times New Roman"/>
                <a:sym typeface="Times New Roman"/>
              </a:rPr>
              <a:t> locomotion (two-footed) </a:t>
            </a:r>
            <a:r>
              <a:rPr b="0" i="0" lang="en-AU" sz="1400" u="none" cap="none" strike="noStrike">
                <a:solidFill>
                  <a:srgbClr val="000000"/>
                </a:solidFill>
                <a:latin typeface="Times New Roman"/>
                <a:ea typeface="Times New Roman"/>
                <a:cs typeface="Times New Roman"/>
                <a:sym typeface="Times New Roman"/>
              </a:rPr>
              <a:t>unlike other primates who use quadrupedal locomotion (four-footed).</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Features include: </a:t>
            </a:r>
            <a:endParaRPr/>
          </a:p>
          <a:p>
            <a:pPr indent="-285750" lvl="1"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Modified feet, thigh bone, pelvis, and spine</a:t>
            </a:r>
            <a:endParaRPr/>
          </a:p>
          <a:p>
            <a:pPr indent="-285750" lvl="1" marL="285750" marR="0" rtl="0" algn="l">
              <a:lnSpc>
                <a:spcPct val="100000"/>
              </a:lnSpc>
              <a:spcBef>
                <a:spcPts val="0"/>
              </a:spcBef>
              <a:spcAft>
                <a:spcPts val="0"/>
              </a:spcAft>
              <a:buClr>
                <a:srgbClr val="000000"/>
              </a:buClr>
              <a:buSzPts val="1400"/>
              <a:buFont typeface="Arial"/>
              <a:buChar char="•"/>
            </a:pPr>
            <a:r>
              <a:rPr b="0" i="0" lang="en-AU" sz="1400" u="sng" cap="none" strike="noStrike">
                <a:solidFill>
                  <a:srgbClr val="000000"/>
                </a:solidFill>
                <a:latin typeface="Times New Roman"/>
                <a:ea typeface="Times New Roman"/>
                <a:cs typeface="Times New Roman"/>
                <a:sym typeface="Times New Roman"/>
              </a:rPr>
              <a:t>Large cerebral cortex (forebrain)</a:t>
            </a:r>
            <a:endParaRPr b="0" i="0" sz="1400" u="none" cap="none" strike="noStrike">
              <a:solidFill>
                <a:srgbClr val="000000"/>
              </a:solidFill>
              <a:latin typeface="Times New Roman"/>
              <a:ea typeface="Times New Roman"/>
              <a:cs typeface="Times New Roman"/>
              <a:sym typeface="Times New Roman"/>
            </a:endParaRPr>
          </a:p>
          <a:p>
            <a:pPr indent="-285750" lvl="1" marL="285750" marR="0" rtl="0" algn="l">
              <a:lnSpc>
                <a:spcPct val="100000"/>
              </a:lnSpc>
              <a:spcBef>
                <a:spcPts val="0"/>
              </a:spcBef>
              <a:spcAft>
                <a:spcPts val="0"/>
              </a:spcAft>
              <a:buClr>
                <a:srgbClr val="000000"/>
              </a:buClr>
              <a:buSzPts val="1400"/>
              <a:buFont typeface="Arial"/>
              <a:buChar char="•"/>
            </a:pPr>
            <a:r>
              <a:rPr b="0" i="0" lang="en-AU" sz="1400" u="sng" cap="none" strike="noStrike">
                <a:solidFill>
                  <a:srgbClr val="000000"/>
                </a:solidFill>
                <a:latin typeface="Times New Roman"/>
                <a:ea typeface="Times New Roman"/>
                <a:cs typeface="Times New Roman"/>
                <a:sym typeface="Times New Roman"/>
              </a:rPr>
              <a:t>Reduced canines </a:t>
            </a:r>
            <a:r>
              <a:rPr b="0" i="0" lang="en-AU" sz="1400" u="none" cap="none" strike="noStrike">
                <a:solidFill>
                  <a:srgbClr val="000000"/>
                </a:solidFill>
                <a:latin typeface="Times New Roman"/>
                <a:ea typeface="Times New Roman"/>
                <a:cs typeface="Times New Roman"/>
                <a:sym typeface="Times New Roman"/>
              </a:rPr>
              <a:t>(and teeth in general)</a:t>
            </a:r>
            <a:endParaRPr/>
          </a:p>
          <a:p>
            <a:pPr indent="-285750" lvl="1" marL="285750" marR="0" rtl="0" algn="l">
              <a:lnSpc>
                <a:spcPct val="100000"/>
              </a:lnSpc>
              <a:spcBef>
                <a:spcPts val="0"/>
              </a:spcBef>
              <a:spcAft>
                <a:spcPts val="0"/>
              </a:spcAft>
              <a:buClr>
                <a:srgbClr val="000000"/>
              </a:buClr>
              <a:buSzPts val="1400"/>
              <a:buFont typeface="Arial"/>
              <a:buChar char="•"/>
            </a:pPr>
            <a:r>
              <a:rPr b="0" i="0" lang="en-AU" sz="1400" u="sng" cap="none" strike="noStrike">
                <a:solidFill>
                  <a:srgbClr val="000000"/>
                </a:solidFill>
                <a:latin typeface="Times New Roman"/>
                <a:ea typeface="Times New Roman"/>
                <a:cs typeface="Times New Roman"/>
                <a:sym typeface="Times New Roman"/>
              </a:rPr>
              <a:t>Prominent nose and chin,</a:t>
            </a:r>
            <a:r>
              <a:rPr b="0" i="0" lang="en-AU" sz="1400" u="none" cap="none" strike="noStrike">
                <a:solidFill>
                  <a:srgbClr val="000000"/>
                </a:solidFill>
                <a:latin typeface="Times New Roman"/>
                <a:ea typeface="Times New Roman"/>
                <a:cs typeface="Times New Roman"/>
                <a:sym typeface="Times New Roman"/>
              </a:rPr>
              <a:t> reduced eye ridges</a:t>
            </a:r>
            <a:endParaRPr/>
          </a:p>
          <a:p>
            <a:pPr indent="-285750" lvl="1" marL="285750" marR="0" rtl="0" algn="l">
              <a:lnSpc>
                <a:spcPct val="100000"/>
              </a:lnSpc>
              <a:spcBef>
                <a:spcPts val="0"/>
              </a:spcBef>
              <a:spcAft>
                <a:spcPts val="0"/>
              </a:spcAft>
              <a:buClr>
                <a:srgbClr val="000000"/>
              </a:buClr>
              <a:buSzPts val="1400"/>
              <a:buFont typeface="Arial"/>
              <a:buChar char="•"/>
            </a:pPr>
            <a:r>
              <a:rPr b="0" i="0" lang="en-AU" sz="1400" u="sng" cap="none" strike="noStrike">
                <a:solidFill>
                  <a:srgbClr val="000000"/>
                </a:solidFill>
                <a:latin typeface="Times New Roman"/>
                <a:ea typeface="Times New Roman"/>
                <a:cs typeface="Times New Roman"/>
                <a:sym typeface="Times New Roman"/>
              </a:rPr>
              <a:t>Body hair short</a:t>
            </a:r>
            <a:r>
              <a:rPr b="0" i="0" lang="en-AU" sz="1400" u="none" cap="none" strike="noStrike">
                <a:solidFill>
                  <a:srgbClr val="000000"/>
                </a:solidFill>
                <a:latin typeface="Times New Roman"/>
                <a:ea typeface="Times New Roman"/>
                <a:cs typeface="Times New Roman"/>
                <a:sym typeface="Times New Roman"/>
              </a:rPr>
              <a:t> or very reduced to assist cooling </a:t>
            </a:r>
            <a:endParaRPr b="0" i="0" sz="1400" u="none" cap="none" strike="noStrike">
              <a:solidFill>
                <a:srgbClr val="000000"/>
              </a:solidFill>
              <a:latin typeface="Times New Roman"/>
              <a:ea typeface="Times New Roman"/>
              <a:cs typeface="Times New Roman"/>
              <a:sym typeface="Times New Roman"/>
            </a:endParaRPr>
          </a:p>
          <a:p>
            <a:pPr indent="-285750" lvl="1"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Highly sensitive skin</a:t>
            </a:r>
            <a:endParaRPr/>
          </a:p>
          <a:p>
            <a:pPr indent="-285750" lvl="1" marL="285750" marR="0" rtl="0" algn="l">
              <a:lnSpc>
                <a:spcPct val="100000"/>
              </a:lnSpc>
              <a:spcBef>
                <a:spcPts val="0"/>
              </a:spcBef>
              <a:spcAft>
                <a:spcPts val="0"/>
              </a:spcAft>
              <a:buClr>
                <a:srgbClr val="000000"/>
              </a:buClr>
              <a:buSzPts val="1400"/>
              <a:buFont typeface="Arial"/>
              <a:buChar char="•"/>
            </a:pPr>
            <a:r>
              <a:rPr b="0" i="0" lang="en-AU" sz="1400" u="sng" cap="none" strike="noStrike">
                <a:solidFill>
                  <a:srgbClr val="000000"/>
                </a:solidFill>
                <a:latin typeface="Times New Roman"/>
                <a:ea typeface="Times New Roman"/>
                <a:cs typeface="Times New Roman"/>
                <a:sym typeface="Times New Roman"/>
              </a:rPr>
              <a:t>Complex social behaviour</a:t>
            </a:r>
            <a:endParaRPr b="0" i="0" sz="1400" u="none" cap="none" strike="noStrike">
              <a:solidFill>
                <a:srgbClr val="000000"/>
              </a:solidFill>
              <a:latin typeface="Times New Roman"/>
              <a:ea typeface="Times New Roman"/>
              <a:cs typeface="Times New Roman"/>
              <a:sym typeface="Times New Roman"/>
            </a:endParaRPr>
          </a:p>
          <a:p>
            <a:pPr indent="-285750" lvl="1" marL="285750" marR="0" rtl="0" algn="l">
              <a:lnSpc>
                <a:spcPct val="100000"/>
              </a:lnSpc>
              <a:spcBef>
                <a:spcPts val="0"/>
              </a:spcBef>
              <a:spcAft>
                <a:spcPts val="0"/>
              </a:spcAft>
              <a:buClr>
                <a:srgbClr val="000000"/>
              </a:buClr>
              <a:buSzPts val="1400"/>
              <a:buFont typeface="Arial"/>
              <a:buChar char="•"/>
            </a:pPr>
            <a:r>
              <a:rPr b="0" i="0" lang="en-AU" sz="1400" u="sng" cap="none" strike="noStrike">
                <a:solidFill>
                  <a:srgbClr val="000000"/>
                </a:solidFill>
                <a:latin typeface="Times New Roman"/>
                <a:ea typeface="Times New Roman"/>
                <a:cs typeface="Times New Roman"/>
                <a:sym typeface="Times New Roman"/>
              </a:rPr>
              <a:t>Brow ridge smaller</a:t>
            </a:r>
            <a:endParaRPr b="0" i="0" sz="1400" u="none" cap="none" strike="noStrike">
              <a:solidFill>
                <a:srgbClr val="000000"/>
              </a:solidFill>
              <a:latin typeface="Times New Roman"/>
              <a:ea typeface="Times New Roman"/>
              <a:cs typeface="Times New Roman"/>
              <a:sym typeface="Times New Roman"/>
            </a:endParaRPr>
          </a:p>
        </p:txBody>
      </p:sp>
      <p:sp>
        <p:nvSpPr>
          <p:cNvPr id="107" name="Google Shape;107;p9"/>
          <p:cNvSpPr txBox="1"/>
          <p:nvPr/>
        </p:nvSpPr>
        <p:spPr>
          <a:xfrm>
            <a:off x="3226676" y="157655"/>
            <a:ext cx="2417379"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Hominins</a:t>
            </a:r>
            <a:endParaRPr b="1" i="0" sz="1600" u="none" cap="none" strike="noStrike">
              <a:solidFill>
                <a:srgbClr val="000000"/>
              </a:solidFill>
              <a:latin typeface="Times New Roman"/>
              <a:ea typeface="Times New Roman"/>
              <a:cs typeface="Times New Roman"/>
              <a:sym typeface="Times New Roman"/>
            </a:endParaRPr>
          </a:p>
        </p:txBody>
      </p:sp>
      <p:sp>
        <p:nvSpPr>
          <p:cNvPr id="108" name="Google Shape;108;p9"/>
          <p:cNvSpPr/>
          <p:nvPr/>
        </p:nvSpPr>
        <p:spPr>
          <a:xfrm>
            <a:off x="4572000" y="2479429"/>
            <a:ext cx="457200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sng" cap="none" strike="noStrike">
                <a:solidFill>
                  <a:srgbClr val="000000"/>
                </a:solidFill>
                <a:latin typeface="Times New Roman"/>
                <a:ea typeface="Times New Roman"/>
                <a:cs typeface="Times New Roman"/>
                <a:sym typeface="Times New Roman"/>
              </a:rPr>
              <a:t>Examples:</a:t>
            </a:r>
            <a:endParaRPr b="0" i="0" sz="1400" u="none" cap="none" strike="noStrike">
              <a:solidFill>
                <a:srgbClr val="000000"/>
              </a:solidFill>
              <a:latin typeface="Times New Roman"/>
              <a:ea typeface="Times New Roman"/>
              <a:cs typeface="Times New Roman"/>
              <a:sym typeface="Times New Roman"/>
            </a:endParaRPr>
          </a:p>
          <a:p>
            <a:pPr indent="0" lvl="1" marL="0" marR="0" rtl="0" algn="l">
              <a:lnSpc>
                <a:spcPct val="100000"/>
              </a:lnSpc>
              <a:spcBef>
                <a:spcPts val="0"/>
              </a:spcBef>
              <a:spcAft>
                <a:spcPts val="0"/>
              </a:spcAft>
              <a:buNone/>
            </a:pPr>
            <a:r>
              <a:rPr b="0" i="0" lang="en-AU" sz="1400" u="sng" cap="none" strike="noStrike">
                <a:solidFill>
                  <a:srgbClr val="000000"/>
                </a:solidFill>
                <a:latin typeface="Times New Roman"/>
                <a:ea typeface="Times New Roman"/>
                <a:cs typeface="Times New Roman"/>
                <a:sym typeface="Times New Roman"/>
              </a:rPr>
              <a:t>Australopithecus</a:t>
            </a:r>
            <a:endParaRPr b="0" i="0" sz="1400" u="none" cap="none" strike="noStrike">
              <a:solidFill>
                <a:srgbClr val="000000"/>
              </a:solidFill>
              <a:latin typeface="Times New Roman"/>
              <a:ea typeface="Times New Roman"/>
              <a:cs typeface="Times New Roman"/>
              <a:sym typeface="Times New Roman"/>
            </a:endParaRPr>
          </a:p>
          <a:p>
            <a:pPr indent="0" lvl="1" marL="0" marR="0" rtl="0" algn="l">
              <a:lnSpc>
                <a:spcPct val="100000"/>
              </a:lnSpc>
              <a:spcBef>
                <a:spcPts val="0"/>
              </a:spcBef>
              <a:spcAft>
                <a:spcPts val="0"/>
              </a:spcAft>
              <a:buNone/>
            </a:pPr>
            <a:r>
              <a:rPr b="0" i="0" lang="en-AU" sz="1400" u="sng" cap="none" strike="noStrike">
                <a:solidFill>
                  <a:srgbClr val="000000"/>
                </a:solidFill>
                <a:latin typeface="Times New Roman"/>
                <a:ea typeface="Times New Roman"/>
                <a:cs typeface="Times New Roman"/>
                <a:sym typeface="Times New Roman"/>
              </a:rPr>
              <a:t>Paranthropus</a:t>
            </a:r>
            <a:endParaRPr b="0" i="0" sz="1400" u="none" cap="none" strike="noStrike">
              <a:solidFill>
                <a:srgbClr val="000000"/>
              </a:solidFill>
              <a:latin typeface="Times New Roman"/>
              <a:ea typeface="Times New Roman"/>
              <a:cs typeface="Times New Roman"/>
              <a:sym typeface="Times New Roman"/>
            </a:endParaRPr>
          </a:p>
          <a:p>
            <a:pPr indent="0" lvl="1" marL="0" marR="0" rtl="0" algn="l">
              <a:lnSpc>
                <a:spcPct val="100000"/>
              </a:lnSpc>
              <a:spcBef>
                <a:spcPts val="0"/>
              </a:spcBef>
              <a:spcAft>
                <a:spcPts val="0"/>
              </a:spcAft>
              <a:buNone/>
            </a:pPr>
            <a:r>
              <a:rPr b="0" i="0" lang="en-AU" sz="1400" u="sng" cap="none" strike="noStrike">
                <a:solidFill>
                  <a:srgbClr val="000000"/>
                </a:solidFill>
                <a:latin typeface="Times New Roman"/>
                <a:ea typeface="Times New Roman"/>
                <a:cs typeface="Times New Roman"/>
                <a:sym typeface="Times New Roman"/>
              </a:rPr>
              <a:t>Homo</a:t>
            </a:r>
            <a:endParaRPr b="0" i="0" sz="1400" u="none" cap="none" strike="noStrike">
              <a:solidFill>
                <a:srgbClr val="000000"/>
              </a:solidFill>
              <a:latin typeface="Times New Roman"/>
              <a:ea typeface="Times New Roman"/>
              <a:cs typeface="Times New Roman"/>
              <a:sym typeface="Times New Roman"/>
            </a:endParaRPr>
          </a:p>
          <a:p>
            <a:pPr indent="0" lvl="1" marL="0" marR="0" rtl="0" algn="l">
              <a:lnSpc>
                <a:spcPct val="100000"/>
              </a:lnSpc>
              <a:spcBef>
                <a:spcPts val="0"/>
              </a:spcBef>
              <a:spcAft>
                <a:spcPts val="0"/>
              </a:spcAft>
              <a:buNone/>
            </a:pPr>
            <a:r>
              <a:rPr b="0" i="0" lang="en-AU" sz="1400" u="sng" cap="none" strike="noStrike">
                <a:solidFill>
                  <a:srgbClr val="000000"/>
                </a:solidFill>
                <a:latin typeface="Times New Roman"/>
                <a:ea typeface="Times New Roman"/>
                <a:cs typeface="Times New Roman"/>
                <a:sym typeface="Times New Roman"/>
              </a:rPr>
              <a:t>Ardipithecus</a:t>
            </a:r>
            <a:endParaRPr b="0" i="0" sz="1400" u="sng"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Eena Nanda</dc:creator>
</cp:coreProperties>
</file>