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0" r:id="rId6"/>
    <p:sldId id="262" r:id="rId7"/>
    <p:sldId id="264" r:id="rId8"/>
    <p:sldId id="265" r:id="rId9"/>
    <p:sldId id="266" r:id="rId10"/>
    <p:sldId id="268" r:id="rId11"/>
    <p:sldId id="269" r:id="rId12"/>
    <p:sldId id="270" r:id="rId13"/>
    <p:sldId id="271" r:id="rId14"/>
    <p:sldId id="272" r:id="rId15"/>
    <p:sldId id="273"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FCCDF7B8-B961-4907-9925-26918B6D667D}" type="datetimeFigureOut">
              <a:rPr lang="en-AU" smtClean="0"/>
              <a:t>27/07/2016</a:t>
            </a:fld>
            <a:endParaRPr lang="en-AU"/>
          </a:p>
        </p:txBody>
      </p:sp>
      <p:sp>
        <p:nvSpPr>
          <p:cNvPr id="5" name="Footer Placeholder 4"/>
          <p:cNvSpPr>
            <a:spLocks noGrp="1"/>
          </p:cNvSpPr>
          <p:nvPr>
            <p:ph type="ftr" sz="quarter" idx="11"/>
          </p:nvPr>
        </p:nvSpPr>
        <p:spPr>
          <a:xfrm>
            <a:off x="3962399" y="5870575"/>
            <a:ext cx="4893958" cy="377825"/>
          </a:xfrm>
        </p:spPr>
        <p:txBody>
          <a:bodyPr/>
          <a:lstStyle/>
          <a:p>
            <a:endParaRPr lang="en-AU"/>
          </a:p>
        </p:txBody>
      </p:sp>
      <p:sp>
        <p:nvSpPr>
          <p:cNvPr id="6" name="Slide Number Placeholder 5"/>
          <p:cNvSpPr>
            <a:spLocks noGrp="1"/>
          </p:cNvSpPr>
          <p:nvPr>
            <p:ph type="sldNum" sz="quarter" idx="12"/>
          </p:nvPr>
        </p:nvSpPr>
        <p:spPr>
          <a:xfrm>
            <a:off x="10608958" y="5870575"/>
            <a:ext cx="551167" cy="377825"/>
          </a:xfrm>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242578800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CDF7B8-B961-4907-9925-26918B6D667D}" type="datetimeFigureOut">
              <a:rPr lang="en-AU" smtClean="0"/>
              <a:t>27/07/2016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45915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DF7B8-B961-4907-9925-26918B6D667D}" type="datetimeFigureOut">
              <a:rPr lang="en-AU" smtClean="0"/>
              <a:t>27/07/2016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1537584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DF7B8-B961-4907-9925-26918B6D667D}" type="datetimeFigureOut">
              <a:rPr lang="en-AU" smtClean="0"/>
              <a:t>27/07/2016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543510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DF7B8-B961-4907-9925-26918B6D667D}" type="datetimeFigureOut">
              <a:rPr lang="en-AU" smtClean="0"/>
              <a:t>27/07/2016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1615325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DF7B8-B961-4907-9925-26918B6D667D}" type="datetimeFigureOut">
              <a:rPr lang="en-AU" smtClean="0"/>
              <a:t>27/07/2016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991564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DF7B8-B961-4907-9925-26918B6D667D}" type="datetimeFigureOut">
              <a:rPr lang="en-AU" smtClean="0"/>
              <a:t>27/07/2016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2780636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DF7B8-B961-4907-9925-26918B6D667D}" type="datetimeFigureOut">
              <a:rPr lang="en-AU" smtClean="0"/>
              <a:t>27/07/2016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1581614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DF7B8-B961-4907-9925-26918B6D667D}" type="datetimeFigureOut">
              <a:rPr lang="en-AU" smtClean="0"/>
              <a:t>27/07/2016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208037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DF7B8-B961-4907-9925-26918B6D667D}" type="datetimeFigureOut">
              <a:rPr lang="en-AU" smtClean="0"/>
              <a:t>27/07/2016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324664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CDF7B8-B961-4907-9925-26918B6D667D}" type="datetimeFigureOut">
              <a:rPr lang="en-AU" smtClean="0"/>
              <a:t>27/07/2016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169637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CDF7B8-B961-4907-9925-26918B6D667D}" type="datetimeFigureOut">
              <a:rPr lang="en-AU" smtClean="0"/>
              <a:t>27/07/2016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13016528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CDF7B8-B961-4907-9925-26918B6D667D}" type="datetimeFigureOut">
              <a:rPr lang="en-AU" smtClean="0"/>
              <a:t>27/07/2016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5489754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CDF7B8-B961-4907-9925-26918B6D667D}" type="datetimeFigureOut">
              <a:rPr lang="en-AU" smtClean="0"/>
              <a:t>27/07/2016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127793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FCCDF7B8-B961-4907-9925-26918B6D667D}" type="datetimeFigureOut">
              <a:rPr lang="en-AU" smtClean="0"/>
              <a:t>27/07/2016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384118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CDF7B8-B961-4907-9925-26918B6D667D}" type="datetimeFigureOut">
              <a:rPr lang="en-AU" smtClean="0"/>
              <a:t>27/07/2016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32674163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CDF7B8-B961-4907-9925-26918B6D667D}" type="datetimeFigureOut">
              <a:rPr lang="en-AU" smtClean="0"/>
              <a:t>27/07/2016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AEBF2F-D3B2-44DB-826F-2EC44C2779E0}" type="slidenum">
              <a:rPr lang="en-AU" smtClean="0"/>
              <a:t>‹#›</a:t>
            </a:fld>
            <a:endParaRPr lang="en-AU"/>
          </a:p>
        </p:txBody>
      </p:sp>
    </p:spTree>
    <p:extLst>
      <p:ext uri="{BB962C8B-B14F-4D97-AF65-F5344CB8AC3E}">
        <p14:creationId xmlns:p14="http://schemas.microsoft.com/office/powerpoint/2010/main" val="216016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CDF7B8-B961-4907-9925-26918B6D667D}" type="datetimeFigureOut">
              <a:rPr lang="en-AU" smtClean="0"/>
              <a:t>27/07/2016</a:t>
            </a:fld>
            <a:endParaRPr lang="en-A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AEBF2F-D3B2-44DB-826F-2EC44C2779E0}" type="slidenum">
              <a:rPr lang="en-AU" smtClean="0"/>
              <a:t>‹#›</a:t>
            </a:fld>
            <a:endParaRPr lang="en-AU"/>
          </a:p>
        </p:txBody>
      </p:sp>
    </p:spTree>
    <p:extLst>
      <p:ext uri="{BB962C8B-B14F-4D97-AF65-F5344CB8AC3E}">
        <p14:creationId xmlns:p14="http://schemas.microsoft.com/office/powerpoint/2010/main" val="1971378987"/>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embryology</a:t>
            </a:r>
            <a:endParaRPr lang="en-AU" dirty="0"/>
          </a:p>
        </p:txBody>
      </p:sp>
      <p:sp>
        <p:nvSpPr>
          <p:cNvPr id="3" name="Subtitle 2"/>
          <p:cNvSpPr>
            <a:spLocks noGrp="1"/>
          </p:cNvSpPr>
          <p:nvPr>
            <p:ph type="subTitle" idx="1"/>
          </p:nvPr>
        </p:nvSpPr>
        <p:spPr/>
        <p:txBody>
          <a:bodyPr/>
          <a:lstStyle/>
          <a:p>
            <a:r>
              <a:rPr lang="en-AU" dirty="0" smtClean="0"/>
              <a:t>Chapter 12</a:t>
            </a:r>
            <a:endParaRPr lang="en-AU" dirty="0"/>
          </a:p>
        </p:txBody>
      </p:sp>
      <p:pic>
        <p:nvPicPr>
          <p:cNvPr id="11266" name="Picture 2" descr="http://blog.cranioschool.com/wp-content/uploads/2013/11/6_weeks-258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63" y="535517"/>
            <a:ext cx="5011648" cy="5827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70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Sources of stem cells for research and therapy</a:t>
            </a:r>
            <a:endParaRPr lang="en-AU" dirty="0"/>
          </a:p>
        </p:txBody>
      </p:sp>
      <p:sp>
        <p:nvSpPr>
          <p:cNvPr id="3" name="Content Placeholder 2"/>
          <p:cNvSpPr>
            <a:spLocks noGrp="1"/>
          </p:cNvSpPr>
          <p:nvPr>
            <p:ph idx="1"/>
          </p:nvPr>
        </p:nvSpPr>
        <p:spPr/>
        <p:txBody>
          <a:bodyPr/>
          <a:lstStyle/>
          <a:p>
            <a:r>
              <a:rPr lang="en-AU" dirty="0" smtClean="0"/>
              <a:t>Stem cells have the potential to be used as a form of therapy to replace damaged or degenerates tissues – for example, I Parkinson’s disease, diabetes and spinal injuries.</a:t>
            </a:r>
          </a:p>
          <a:p>
            <a:endParaRPr lang="en-AU" dirty="0"/>
          </a:p>
        </p:txBody>
      </p:sp>
    </p:spTree>
    <p:extLst>
      <p:ext uri="{BB962C8B-B14F-4D97-AF65-F5344CB8AC3E}">
        <p14:creationId xmlns:p14="http://schemas.microsoft.com/office/powerpoint/2010/main" val="414339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Umbilical cord blood &amp; placental stem cells</a:t>
            </a:r>
            <a:endParaRPr lang="en-AU" dirty="0"/>
          </a:p>
        </p:txBody>
      </p:sp>
      <p:sp>
        <p:nvSpPr>
          <p:cNvPr id="3" name="Content Placeholder 2"/>
          <p:cNvSpPr>
            <a:spLocks noGrp="1"/>
          </p:cNvSpPr>
          <p:nvPr>
            <p:ph idx="1"/>
          </p:nvPr>
        </p:nvSpPr>
        <p:spPr>
          <a:xfrm>
            <a:off x="685800" y="1667614"/>
            <a:ext cx="10131425" cy="3223563"/>
          </a:xfrm>
        </p:spPr>
        <p:txBody>
          <a:bodyPr/>
          <a:lstStyle/>
          <a:p>
            <a:r>
              <a:rPr lang="en-AU" dirty="0" smtClean="0"/>
              <a:t>Stem cells are present in the blood in the umbilical cord and the placenta</a:t>
            </a:r>
          </a:p>
          <a:p>
            <a:r>
              <a:rPr lang="en-AU" dirty="0" smtClean="0"/>
              <a:t>Once a baby is born, these cells can be extracted and stored to be used for the benefit of children and adults who suffer from blood and bone marrow diseases.</a:t>
            </a:r>
          </a:p>
          <a:p>
            <a:r>
              <a:rPr lang="en-AU" dirty="0" smtClean="0"/>
              <a:t>These stem cells are </a:t>
            </a:r>
            <a:r>
              <a:rPr lang="en-AU" dirty="0" smtClean="0">
                <a:solidFill>
                  <a:schemeClr val="accent6"/>
                </a:solidFill>
              </a:rPr>
              <a:t>multipotent</a:t>
            </a:r>
            <a:endParaRPr lang="en-AU" dirty="0">
              <a:solidFill>
                <a:schemeClr val="accent6"/>
              </a:solidFill>
            </a:endParaRPr>
          </a:p>
        </p:txBody>
      </p:sp>
      <p:pic>
        <p:nvPicPr>
          <p:cNvPr id="8194" name="Picture 2" descr="http://stemcells21.com/wp-content/uploads/2015/11/umbilcial-cord-stem-cell-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964" y="3728329"/>
            <a:ext cx="6381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12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131425" cy="1456267"/>
          </a:xfrm>
        </p:spPr>
        <p:txBody>
          <a:bodyPr/>
          <a:lstStyle/>
          <a:p>
            <a:r>
              <a:rPr lang="en-AU" dirty="0" smtClean="0"/>
              <a:t>Embryonic stem cells</a:t>
            </a:r>
            <a:endParaRPr lang="en-AU" dirty="0"/>
          </a:p>
        </p:txBody>
      </p:sp>
      <p:sp>
        <p:nvSpPr>
          <p:cNvPr id="3" name="Content Placeholder 2"/>
          <p:cNvSpPr>
            <a:spLocks noGrp="1"/>
          </p:cNvSpPr>
          <p:nvPr>
            <p:ph idx="1"/>
          </p:nvPr>
        </p:nvSpPr>
        <p:spPr>
          <a:xfrm>
            <a:off x="685801" y="2476501"/>
            <a:ext cx="10131425" cy="3649133"/>
          </a:xfrm>
        </p:spPr>
        <p:txBody>
          <a:bodyPr/>
          <a:lstStyle/>
          <a:p>
            <a:r>
              <a:rPr lang="en-AU" dirty="0" smtClean="0"/>
              <a:t>Embryonic stem cells are cultured from frozen embryos that are obtained from in-vitro fertilisation clinics.</a:t>
            </a:r>
          </a:p>
          <a:p>
            <a:r>
              <a:rPr lang="en-AU" dirty="0" smtClean="0"/>
              <a:t>Unused embryos from in-vitro fertilisation may be donated to research if a couple no longer wish to continue storage.</a:t>
            </a:r>
          </a:p>
          <a:p>
            <a:r>
              <a:rPr lang="en-AU" dirty="0" smtClean="0"/>
              <a:t>However, there are significant ethical issues surrounding embryonic stem cells, because obtaining them requires destruction of an embryo, and governments have strict regulations in place for controlling this type of technology.</a:t>
            </a:r>
          </a:p>
          <a:p>
            <a:r>
              <a:rPr lang="en-AU" dirty="0" smtClean="0"/>
              <a:t>Embryonic stem cells are </a:t>
            </a:r>
            <a:r>
              <a:rPr lang="en-AU" dirty="0" smtClean="0">
                <a:solidFill>
                  <a:schemeClr val="accent6"/>
                </a:solidFill>
              </a:rPr>
              <a:t>pluripotent</a:t>
            </a:r>
            <a:r>
              <a:rPr lang="en-AU" dirty="0" smtClean="0"/>
              <a:t>, they can become any of the cell types of the body, and therefore are more versatile than adult stem cells.</a:t>
            </a:r>
            <a:endParaRPr lang="en-AU" dirty="0"/>
          </a:p>
        </p:txBody>
      </p:sp>
      <p:pic>
        <p:nvPicPr>
          <p:cNvPr id="9218" name="Picture 2" descr="http://www.nature.com/news/2010/100824/images/news.2010.stem.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0684" y="351366"/>
            <a:ext cx="3045391" cy="220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7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Adult stem cells</a:t>
            </a:r>
            <a:endParaRPr lang="en-AU" dirty="0"/>
          </a:p>
        </p:txBody>
      </p:sp>
      <p:sp>
        <p:nvSpPr>
          <p:cNvPr id="3" name="Content Placeholder 2"/>
          <p:cNvSpPr>
            <a:spLocks noGrp="1"/>
          </p:cNvSpPr>
          <p:nvPr>
            <p:ph sz="half" idx="1"/>
          </p:nvPr>
        </p:nvSpPr>
        <p:spPr/>
        <p:txBody>
          <a:bodyPr>
            <a:normAutofit fontScale="92500" lnSpcReduction="10000"/>
          </a:bodyPr>
          <a:lstStyle/>
          <a:p>
            <a:r>
              <a:rPr lang="en-AU" dirty="0" smtClean="0">
                <a:solidFill>
                  <a:schemeClr val="accent6"/>
                </a:solidFill>
              </a:rPr>
              <a:t>Multipotent</a:t>
            </a:r>
            <a:r>
              <a:rPr lang="en-AU" dirty="0" smtClean="0"/>
              <a:t> adult stem cells can form cells of many types of tissue.</a:t>
            </a:r>
          </a:p>
          <a:p>
            <a:r>
              <a:rPr lang="en-AU" dirty="0" smtClean="0"/>
              <a:t>An advantage in therapy is that a patients own stem cells can be used for treatment. Risks are much lower as an individual’s immune system would not reject its own cells.</a:t>
            </a:r>
          </a:p>
          <a:p>
            <a:r>
              <a:rPr lang="en-AU" dirty="0" smtClean="0"/>
              <a:t>A disadvantage of adult stem cells is that they are pre-specialised, for example, blood stem cells can only make blood cell, brain stem cells can only make brain cells.</a:t>
            </a:r>
          </a:p>
          <a:p>
            <a:r>
              <a:rPr lang="en-AU" dirty="0" smtClean="0"/>
              <a:t>It appears that most of the organs of the body have their own cells so that they can replace dead or damaged cells.</a:t>
            </a:r>
            <a:endParaRPr lang="en-AU" dirty="0"/>
          </a:p>
        </p:txBody>
      </p:sp>
      <p:pic>
        <p:nvPicPr>
          <p:cNvPr id="10242" name="Picture 2" descr="http://biomed.brown.edu/Courses/BI108/BI108_2005_Groups/07/MultipotentStem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835" y="675737"/>
            <a:ext cx="523875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8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mutagens</a:t>
            </a:r>
            <a:endParaRPr lang="en-AU" dirty="0"/>
          </a:p>
        </p:txBody>
      </p:sp>
      <p:sp>
        <p:nvSpPr>
          <p:cNvPr id="3" name="Content Placeholder 2"/>
          <p:cNvSpPr>
            <a:spLocks noGrp="1"/>
          </p:cNvSpPr>
          <p:nvPr>
            <p:ph idx="1"/>
          </p:nvPr>
        </p:nvSpPr>
        <p:spPr>
          <a:xfrm>
            <a:off x="685801" y="1814263"/>
            <a:ext cx="10131425" cy="3649133"/>
          </a:xfrm>
        </p:spPr>
        <p:txBody>
          <a:bodyPr/>
          <a:lstStyle/>
          <a:p>
            <a:r>
              <a:rPr lang="en-AU" dirty="0" smtClean="0">
                <a:solidFill>
                  <a:schemeClr val="accent6"/>
                </a:solidFill>
              </a:rPr>
              <a:t>Mutagens</a:t>
            </a:r>
            <a:r>
              <a:rPr lang="en-AU" dirty="0" smtClean="0"/>
              <a:t> are agents that alter the DNA molecule in cells.</a:t>
            </a:r>
          </a:p>
          <a:p>
            <a:r>
              <a:rPr lang="en-AU" dirty="0" smtClean="0"/>
              <a:t>Since DNA sequences are responsible for controlling cell processes, including growth, development and differentiation as well as programmed cell death (apoptosis), any interference in the structure or sequencing of the DNA can also interfere with its regulatory role.</a:t>
            </a:r>
          </a:p>
          <a:p>
            <a:r>
              <a:rPr lang="en-AU" dirty="0" smtClean="0"/>
              <a:t>This may mean the formation of developmental abnormalities or </a:t>
            </a:r>
            <a:r>
              <a:rPr lang="en-AU" dirty="0" smtClean="0">
                <a:solidFill>
                  <a:schemeClr val="accent6"/>
                </a:solidFill>
              </a:rPr>
              <a:t>cancers</a:t>
            </a:r>
            <a:r>
              <a:rPr lang="en-AU" dirty="0" smtClean="0"/>
              <a:t>.</a:t>
            </a:r>
            <a:endParaRPr lang="en-AU" dirty="0"/>
          </a:p>
        </p:txBody>
      </p:sp>
    </p:spTree>
    <p:extLst>
      <p:ext uri="{BB962C8B-B14F-4D97-AF65-F5344CB8AC3E}">
        <p14:creationId xmlns:p14="http://schemas.microsoft.com/office/powerpoint/2010/main" val="32708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cancer</a:t>
            </a:r>
            <a:endParaRPr lang="en-AU" dirty="0"/>
          </a:p>
        </p:txBody>
      </p:sp>
      <p:sp>
        <p:nvSpPr>
          <p:cNvPr id="5" name="Content Placeholder 4"/>
          <p:cNvSpPr>
            <a:spLocks noGrp="1"/>
          </p:cNvSpPr>
          <p:nvPr>
            <p:ph idx="1"/>
          </p:nvPr>
        </p:nvSpPr>
        <p:spPr/>
        <p:txBody>
          <a:bodyPr/>
          <a:lstStyle/>
          <a:p>
            <a:endParaRPr lang="en-AU"/>
          </a:p>
        </p:txBody>
      </p:sp>
    </p:spTree>
    <p:extLst>
      <p:ext uri="{BB962C8B-B14F-4D97-AF65-F5344CB8AC3E}">
        <p14:creationId xmlns:p14="http://schemas.microsoft.com/office/powerpoint/2010/main" val="18385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Recap</a:t>
            </a:r>
            <a:endParaRPr lang="en-AU" dirty="0">
              <a:solidFill>
                <a:schemeClr val="accent6"/>
              </a:solidFill>
            </a:endParaRPr>
          </a:p>
        </p:txBody>
      </p:sp>
      <p:sp>
        <p:nvSpPr>
          <p:cNvPr id="3" name="Content Placeholder 2"/>
          <p:cNvSpPr>
            <a:spLocks noGrp="1"/>
          </p:cNvSpPr>
          <p:nvPr>
            <p:ph idx="1"/>
          </p:nvPr>
        </p:nvSpPr>
        <p:spPr>
          <a:xfrm>
            <a:off x="685800" y="1966719"/>
            <a:ext cx="10131425" cy="4175289"/>
          </a:xfrm>
        </p:spPr>
        <p:txBody>
          <a:bodyPr>
            <a:normAutofit fontScale="92500" lnSpcReduction="20000"/>
          </a:bodyPr>
          <a:lstStyle/>
          <a:p>
            <a:pPr marL="342900" indent="-342900">
              <a:buFont typeface="+mj-lt"/>
              <a:buAutoNum type="arabicParenR"/>
            </a:pPr>
            <a:r>
              <a:rPr lang="en-AU" dirty="0" smtClean="0"/>
              <a:t>Define differentiation.</a:t>
            </a:r>
          </a:p>
          <a:p>
            <a:pPr marL="342900" indent="-342900">
              <a:buFont typeface="+mj-lt"/>
              <a:buAutoNum type="arabicParenR"/>
            </a:pPr>
            <a:r>
              <a:rPr lang="en-AU" dirty="0" smtClean="0"/>
              <a:t>Describe the three different types of stem cells.</a:t>
            </a:r>
          </a:p>
          <a:p>
            <a:pPr marL="342900" indent="-342900">
              <a:buFont typeface="+mj-lt"/>
              <a:buAutoNum type="arabicParenR"/>
            </a:pPr>
            <a:r>
              <a:rPr lang="en-AU" dirty="0" smtClean="0"/>
              <a:t>Explain the importance of stem cells in the body.</a:t>
            </a:r>
          </a:p>
          <a:p>
            <a:pPr marL="342900" indent="-342900">
              <a:buFont typeface="+mj-lt"/>
              <a:buAutoNum type="arabicParenR"/>
            </a:pPr>
            <a:r>
              <a:rPr lang="en-AU" dirty="0"/>
              <a:t>Name the three primary germ layers</a:t>
            </a:r>
          </a:p>
          <a:p>
            <a:pPr marL="342900" indent="-342900">
              <a:buFont typeface="+mj-lt"/>
              <a:buAutoNum type="arabicParenR"/>
            </a:pPr>
            <a:r>
              <a:rPr lang="en-AU" dirty="0"/>
              <a:t>Give two examples of tissues that develop from each of the germ </a:t>
            </a:r>
            <a:r>
              <a:rPr lang="en-AU" dirty="0" smtClean="0"/>
              <a:t>layers.</a:t>
            </a:r>
            <a:endParaRPr lang="en-AU" dirty="0"/>
          </a:p>
          <a:p>
            <a:pPr marL="342900" indent="-342900">
              <a:buFont typeface="+mj-lt"/>
              <a:buAutoNum type="arabicParenR"/>
            </a:pPr>
            <a:r>
              <a:rPr lang="en-AU" dirty="0"/>
              <a:t>Distinguish between ‘embryo’ and ‘foetus</a:t>
            </a:r>
            <a:r>
              <a:rPr lang="en-AU" dirty="0" smtClean="0"/>
              <a:t>’.</a:t>
            </a:r>
          </a:p>
          <a:p>
            <a:pPr marL="342900" indent="-342900">
              <a:buFont typeface="+mj-lt"/>
              <a:buAutoNum type="arabicParenR"/>
            </a:pPr>
            <a:r>
              <a:rPr lang="en-AU" dirty="0"/>
              <a:t>Name the three primary germ </a:t>
            </a:r>
            <a:r>
              <a:rPr lang="en-AU" dirty="0" smtClean="0"/>
              <a:t>layers.</a:t>
            </a:r>
            <a:endParaRPr lang="en-AU" dirty="0"/>
          </a:p>
          <a:p>
            <a:pPr marL="342900" indent="-342900">
              <a:buFont typeface="+mj-lt"/>
              <a:buAutoNum type="arabicParenR"/>
            </a:pPr>
            <a:r>
              <a:rPr lang="en-AU" dirty="0"/>
              <a:t>Give two examples of tissues that develop from each of the germ </a:t>
            </a:r>
            <a:r>
              <a:rPr lang="en-AU" dirty="0" smtClean="0"/>
              <a:t>layers.</a:t>
            </a:r>
            <a:endParaRPr lang="en-AU" dirty="0"/>
          </a:p>
          <a:p>
            <a:pPr marL="342900" indent="-342900">
              <a:buFont typeface="+mj-lt"/>
              <a:buAutoNum type="arabicParenR"/>
            </a:pPr>
            <a:r>
              <a:rPr lang="en-AU" dirty="0"/>
              <a:t>Distinguish between ‘embryo’ and ‘foetus</a:t>
            </a:r>
            <a:r>
              <a:rPr lang="en-AU" dirty="0" smtClean="0"/>
              <a:t>’.</a:t>
            </a:r>
          </a:p>
          <a:p>
            <a:pPr marL="342900" indent="-342900">
              <a:buFont typeface="+mj-lt"/>
              <a:buAutoNum type="arabicParenR"/>
            </a:pPr>
            <a:r>
              <a:rPr lang="en-AU" dirty="0" smtClean="0"/>
              <a:t>Explain and give two examples of mutagens.</a:t>
            </a:r>
          </a:p>
          <a:p>
            <a:pPr marL="0" indent="0">
              <a:buNone/>
            </a:pPr>
            <a:endParaRPr lang="en-AU" dirty="0"/>
          </a:p>
          <a:p>
            <a:r>
              <a:rPr lang="en-AU" dirty="0" smtClean="0"/>
              <a:t>Complete </a:t>
            </a:r>
            <a:r>
              <a:rPr lang="en-AU" dirty="0" err="1" smtClean="0"/>
              <a:t>Biozone</a:t>
            </a:r>
            <a:r>
              <a:rPr lang="en-AU" dirty="0" smtClean="0"/>
              <a:t> Worksheets</a:t>
            </a:r>
            <a:endParaRPr lang="en-AU" dirty="0"/>
          </a:p>
          <a:p>
            <a:pPr marL="342900" indent="-342900">
              <a:buFont typeface="+mj-lt"/>
              <a:buAutoNum type="arabicParenR"/>
            </a:pPr>
            <a:endParaRPr lang="en-AU" dirty="0"/>
          </a:p>
        </p:txBody>
      </p:sp>
    </p:spTree>
    <p:extLst>
      <p:ext uri="{BB962C8B-B14F-4D97-AF65-F5344CB8AC3E}">
        <p14:creationId xmlns:p14="http://schemas.microsoft.com/office/powerpoint/2010/main" val="134081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Stem cells</a:t>
            </a:r>
            <a:endParaRPr lang="en-AU" dirty="0"/>
          </a:p>
        </p:txBody>
      </p:sp>
      <p:sp>
        <p:nvSpPr>
          <p:cNvPr id="3" name="Content Placeholder 2"/>
          <p:cNvSpPr>
            <a:spLocks noGrp="1"/>
          </p:cNvSpPr>
          <p:nvPr>
            <p:ph idx="1"/>
          </p:nvPr>
        </p:nvSpPr>
        <p:spPr/>
        <p:txBody>
          <a:bodyPr>
            <a:normAutofit/>
          </a:bodyPr>
          <a:lstStyle/>
          <a:p>
            <a:r>
              <a:rPr lang="en-AU" dirty="0" smtClean="0"/>
              <a:t>Mitosis ensures that each daughter cell receives the same genetic material as the parent cell.</a:t>
            </a:r>
          </a:p>
          <a:p>
            <a:r>
              <a:rPr lang="en-AU" dirty="0" smtClean="0"/>
              <a:t>Therefore, every cell in the organism has the same genetic information.</a:t>
            </a:r>
          </a:p>
          <a:p>
            <a:r>
              <a:rPr lang="en-AU" dirty="0" smtClean="0"/>
              <a:t>However, as you may have noticed by now, most of the cells in the body, such as blood, liver, brain and nerve cells, are specialised to perform particular functions.</a:t>
            </a:r>
          </a:p>
          <a:p>
            <a:r>
              <a:rPr lang="en-AU" dirty="0" smtClean="0"/>
              <a:t>The process by which cells become specialised is called </a:t>
            </a:r>
            <a:r>
              <a:rPr lang="en-AU" dirty="0" smtClean="0">
                <a:solidFill>
                  <a:schemeClr val="accent6"/>
                </a:solidFill>
              </a:rPr>
              <a:t>differentiation</a:t>
            </a:r>
            <a:r>
              <a:rPr lang="en-AU" dirty="0"/>
              <a:t> </a:t>
            </a:r>
            <a:r>
              <a:rPr lang="en-AU" dirty="0" smtClean="0"/>
              <a:t>and this process is linked to cell division.</a:t>
            </a:r>
          </a:p>
          <a:p>
            <a:r>
              <a:rPr lang="en-AU" dirty="0" smtClean="0">
                <a:solidFill>
                  <a:schemeClr val="accent6"/>
                </a:solidFill>
              </a:rPr>
              <a:t>Stem Cells </a:t>
            </a:r>
            <a:r>
              <a:rPr lang="en-AU" dirty="0" smtClean="0"/>
              <a:t>however, are undifferentiated cells that have the potential to replicate and to develop into many different kinds of cells.</a:t>
            </a:r>
            <a:endParaRPr lang="en-AU" dirty="0"/>
          </a:p>
        </p:txBody>
      </p:sp>
    </p:spTree>
    <p:extLst>
      <p:ext uri="{BB962C8B-B14F-4D97-AF65-F5344CB8AC3E}">
        <p14:creationId xmlns:p14="http://schemas.microsoft.com/office/powerpoint/2010/main" val="272153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Potency of stem cells - totipotent</a:t>
            </a:r>
            <a:endParaRPr lang="en-AU" dirty="0"/>
          </a:p>
        </p:txBody>
      </p:sp>
      <p:sp>
        <p:nvSpPr>
          <p:cNvPr id="3" name="Content Placeholder 2"/>
          <p:cNvSpPr>
            <a:spLocks noGrp="1"/>
          </p:cNvSpPr>
          <p:nvPr>
            <p:ph sz="half" idx="1"/>
          </p:nvPr>
        </p:nvSpPr>
        <p:spPr>
          <a:xfrm>
            <a:off x="685802" y="2142067"/>
            <a:ext cx="6922696" cy="3649134"/>
          </a:xfrm>
        </p:spPr>
        <p:txBody>
          <a:bodyPr>
            <a:normAutofit/>
          </a:bodyPr>
          <a:lstStyle/>
          <a:p>
            <a:r>
              <a:rPr lang="en-AU" dirty="0" smtClean="0"/>
              <a:t>A fertilised egg has the potential to develop into a complete embryo. At this point, the fertilised egg is a </a:t>
            </a:r>
            <a:r>
              <a:rPr lang="en-AU" dirty="0" smtClean="0">
                <a:solidFill>
                  <a:schemeClr val="accent6"/>
                </a:solidFill>
              </a:rPr>
              <a:t>totipotent</a:t>
            </a:r>
            <a:r>
              <a:rPr lang="en-AU" dirty="0" smtClean="0"/>
              <a:t> (meaning total potential) </a:t>
            </a:r>
            <a:r>
              <a:rPr lang="en-AU" dirty="0" smtClean="0">
                <a:solidFill>
                  <a:schemeClr val="accent6"/>
                </a:solidFill>
              </a:rPr>
              <a:t>stem cell</a:t>
            </a:r>
            <a:r>
              <a:rPr lang="en-AU" dirty="0" smtClean="0"/>
              <a:t>, which means it has the potential to create any type of cell necessary for embryonic development, including the embryo itself.</a:t>
            </a:r>
          </a:p>
          <a:p>
            <a:r>
              <a:rPr lang="en-AU" dirty="0" smtClean="0"/>
              <a:t>In the first few hours, the totipotent stem cell undergoes a few divisions which produce identical totipotent stem cells. Those totipotent cells undergo several rounds of cell division.</a:t>
            </a:r>
          </a:p>
          <a:p>
            <a:r>
              <a:rPr lang="en-AU" dirty="0" smtClean="0"/>
              <a:t>Approximately 5 days after fertilisation, these cells begin to specialise and form a </a:t>
            </a:r>
            <a:r>
              <a:rPr lang="en-AU" dirty="0" smtClean="0">
                <a:solidFill>
                  <a:schemeClr val="accent6"/>
                </a:solidFill>
              </a:rPr>
              <a:t>blastocyst</a:t>
            </a:r>
            <a:r>
              <a:rPr lang="en-AU" dirty="0" smtClean="0"/>
              <a:t>.</a:t>
            </a:r>
          </a:p>
          <a:p>
            <a:endParaRPr lang="en-AU" dirty="0" smtClean="0"/>
          </a:p>
          <a:p>
            <a:endParaRPr lang="en-AU" dirty="0"/>
          </a:p>
        </p:txBody>
      </p:sp>
      <p:pic>
        <p:nvPicPr>
          <p:cNvPr id="1028" name="Picture 4" descr="https://www.embryologists.org.uk/gallery/image/get_lob?field=highres&amp;i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031" y="2142067"/>
            <a:ext cx="3467520" cy="318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11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Potency of stem cells - pluripotent</a:t>
            </a:r>
            <a:endParaRPr lang="en-AU" dirty="0"/>
          </a:p>
        </p:txBody>
      </p:sp>
      <p:sp>
        <p:nvSpPr>
          <p:cNvPr id="3" name="Content Placeholder 2"/>
          <p:cNvSpPr>
            <a:spLocks noGrp="1"/>
          </p:cNvSpPr>
          <p:nvPr>
            <p:ph sz="half" idx="1"/>
          </p:nvPr>
        </p:nvSpPr>
        <p:spPr>
          <a:xfrm>
            <a:off x="685801" y="2142067"/>
            <a:ext cx="6068681" cy="3649134"/>
          </a:xfrm>
        </p:spPr>
        <p:txBody>
          <a:bodyPr>
            <a:normAutofit/>
          </a:bodyPr>
          <a:lstStyle/>
          <a:p>
            <a:r>
              <a:rPr lang="en-AU" dirty="0"/>
              <a:t>The </a:t>
            </a:r>
            <a:r>
              <a:rPr lang="en-AU" dirty="0">
                <a:solidFill>
                  <a:schemeClr val="accent6"/>
                </a:solidFill>
              </a:rPr>
              <a:t>blastocyst</a:t>
            </a:r>
            <a:r>
              <a:rPr lang="en-AU" dirty="0"/>
              <a:t> is a ball of cells consisting of a hollow outer layer of cells, within which is a cluster of cells called the inner cell mass.</a:t>
            </a:r>
          </a:p>
          <a:p>
            <a:r>
              <a:rPr lang="en-AU" dirty="0"/>
              <a:t>The outer layer of cells will eventually form the </a:t>
            </a:r>
            <a:r>
              <a:rPr lang="en-AU" dirty="0">
                <a:solidFill>
                  <a:schemeClr val="accent6"/>
                </a:solidFill>
              </a:rPr>
              <a:t>placenta</a:t>
            </a:r>
            <a:r>
              <a:rPr lang="en-AU" dirty="0"/>
              <a:t> (the organ that supplies all nutrients to, and removes all wastes from the </a:t>
            </a:r>
            <a:r>
              <a:rPr lang="en-AU" dirty="0">
                <a:solidFill>
                  <a:schemeClr val="accent6"/>
                </a:solidFill>
              </a:rPr>
              <a:t>foetus</a:t>
            </a:r>
            <a:r>
              <a:rPr lang="en-AU" dirty="0"/>
              <a:t>. The inner cell mass will form all the tissues of the human body; therefore these are the </a:t>
            </a:r>
            <a:r>
              <a:rPr lang="en-AU" dirty="0" smtClean="0"/>
              <a:t>cells </a:t>
            </a:r>
            <a:r>
              <a:rPr lang="en-AU" dirty="0"/>
              <a:t>that form the foetus</a:t>
            </a:r>
            <a:r>
              <a:rPr lang="en-AU" dirty="0" smtClean="0"/>
              <a:t>.</a:t>
            </a:r>
          </a:p>
          <a:p>
            <a:r>
              <a:rPr lang="en-AU" dirty="0" smtClean="0"/>
              <a:t>The cells of the inner cell mass are </a:t>
            </a:r>
            <a:r>
              <a:rPr lang="en-AU" dirty="0" smtClean="0">
                <a:solidFill>
                  <a:schemeClr val="accent6"/>
                </a:solidFill>
              </a:rPr>
              <a:t>pluripotent stem cells</a:t>
            </a:r>
            <a:r>
              <a:rPr lang="en-AU" dirty="0" smtClean="0"/>
              <a:t>.</a:t>
            </a:r>
          </a:p>
          <a:p>
            <a:r>
              <a:rPr lang="en-AU" dirty="0" smtClean="0"/>
              <a:t>This means that they are able to give rise to all cell types in a foetus.</a:t>
            </a:r>
            <a:endParaRPr lang="en-AU" dirty="0"/>
          </a:p>
          <a:p>
            <a:endParaRPr lang="en-AU" dirty="0"/>
          </a:p>
        </p:txBody>
      </p:sp>
      <p:pic>
        <p:nvPicPr>
          <p:cNvPr id="2050" name="Picture 2" descr="http://previews.123rf.com/images/designua/designua1510/designua151000012/47088842-blastocyst-Human-blastocyst-with-inner-cell-mass-the-mammalian-conceptus-in-the-post-morula-stage-co-Stock-Vec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9820" y="3128343"/>
            <a:ext cx="3646819" cy="332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2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Potency of stem cells - multipotent</a:t>
            </a:r>
            <a:endParaRPr lang="en-AU" dirty="0"/>
          </a:p>
        </p:txBody>
      </p:sp>
      <p:sp>
        <p:nvSpPr>
          <p:cNvPr id="3" name="Content Placeholder 2"/>
          <p:cNvSpPr>
            <a:spLocks noGrp="1"/>
          </p:cNvSpPr>
          <p:nvPr>
            <p:ph idx="1"/>
          </p:nvPr>
        </p:nvSpPr>
        <p:spPr/>
        <p:txBody>
          <a:bodyPr/>
          <a:lstStyle/>
          <a:p>
            <a:r>
              <a:rPr lang="en-AU" dirty="0" smtClean="0"/>
              <a:t>Each pluripotent stem cell then undergoes further specialisation into another type of stem cell, a </a:t>
            </a:r>
            <a:r>
              <a:rPr lang="en-AU" dirty="0" smtClean="0">
                <a:solidFill>
                  <a:schemeClr val="accent6"/>
                </a:solidFill>
              </a:rPr>
              <a:t>multipotent stem cell</a:t>
            </a:r>
            <a:r>
              <a:rPr lang="en-AU" dirty="0" smtClean="0"/>
              <a:t>.</a:t>
            </a:r>
          </a:p>
          <a:p>
            <a:r>
              <a:rPr lang="en-AU" dirty="0" smtClean="0"/>
              <a:t>Multipotent stem cells give rise to cells that have a particular function.</a:t>
            </a:r>
          </a:p>
          <a:p>
            <a:r>
              <a:rPr lang="en-AU" dirty="0" err="1" smtClean="0"/>
              <a:t>Eg</a:t>
            </a:r>
            <a:r>
              <a:rPr lang="en-AU" dirty="0" smtClean="0"/>
              <a:t>. Multipotent blood stem cells give rise to red blood cells, white blood cells and platelets, and multipotent skin stem cells give rise to all different types of skin cells.</a:t>
            </a:r>
          </a:p>
          <a:p>
            <a:r>
              <a:rPr lang="en-AU" dirty="0" smtClean="0"/>
              <a:t>Multipotent stem cells exist in both embryo’s and adults. The best example of this being blood stem cells which continually give rise to new blood cells in the bone marrow.</a:t>
            </a:r>
            <a:endParaRPr lang="en-AU" dirty="0"/>
          </a:p>
        </p:txBody>
      </p:sp>
    </p:spTree>
    <p:extLst>
      <p:ext uri="{BB962C8B-B14F-4D97-AF65-F5344CB8AC3E}">
        <p14:creationId xmlns:p14="http://schemas.microsoft.com/office/powerpoint/2010/main" val="284690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oerpub.github.io/epubjs-demo-book/resources/422_Feature_Stem_Cell_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675" y="238007"/>
            <a:ext cx="5642297" cy="643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4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Development of germ layers in human development</a:t>
            </a:r>
            <a:endParaRPr lang="en-AU" dirty="0"/>
          </a:p>
        </p:txBody>
      </p:sp>
      <p:sp>
        <p:nvSpPr>
          <p:cNvPr id="3" name="Content Placeholder 2"/>
          <p:cNvSpPr>
            <a:spLocks noGrp="1"/>
          </p:cNvSpPr>
          <p:nvPr>
            <p:ph sz="half" idx="1"/>
          </p:nvPr>
        </p:nvSpPr>
        <p:spPr/>
        <p:txBody>
          <a:bodyPr/>
          <a:lstStyle/>
          <a:p>
            <a:r>
              <a:rPr lang="en-AU" dirty="0" smtClean="0"/>
              <a:t>While the blastocyst is implanting in the lining of the uterus, the inner cell mass undergoes changes resulting in the formation of three layers of cells, the </a:t>
            </a:r>
            <a:r>
              <a:rPr lang="en-AU" dirty="0" smtClean="0">
                <a:solidFill>
                  <a:schemeClr val="accent6"/>
                </a:solidFill>
              </a:rPr>
              <a:t>primary germ layers</a:t>
            </a:r>
            <a:r>
              <a:rPr lang="en-AU" dirty="0" smtClean="0"/>
              <a:t>.</a:t>
            </a:r>
          </a:p>
          <a:p>
            <a:r>
              <a:rPr lang="en-AU" dirty="0" smtClean="0"/>
              <a:t>These layers are called the </a:t>
            </a:r>
            <a:r>
              <a:rPr lang="en-AU" dirty="0" smtClean="0">
                <a:solidFill>
                  <a:schemeClr val="accent6"/>
                </a:solidFill>
              </a:rPr>
              <a:t>ectoderm</a:t>
            </a:r>
            <a:r>
              <a:rPr lang="en-AU" dirty="0" smtClean="0"/>
              <a:t>, </a:t>
            </a:r>
            <a:r>
              <a:rPr lang="en-AU" dirty="0" smtClean="0">
                <a:solidFill>
                  <a:schemeClr val="accent6"/>
                </a:solidFill>
              </a:rPr>
              <a:t>mesoderm</a:t>
            </a:r>
            <a:r>
              <a:rPr lang="en-AU" dirty="0" smtClean="0"/>
              <a:t> and </a:t>
            </a:r>
            <a:r>
              <a:rPr lang="en-AU" dirty="0" smtClean="0">
                <a:solidFill>
                  <a:schemeClr val="accent6"/>
                </a:solidFill>
              </a:rPr>
              <a:t>endoderm</a:t>
            </a:r>
            <a:r>
              <a:rPr lang="en-AU" dirty="0" smtClean="0"/>
              <a:t>.</a:t>
            </a:r>
          </a:p>
          <a:p>
            <a:r>
              <a:rPr lang="en-AU" dirty="0" smtClean="0"/>
              <a:t>They are the embryonic tissues that will develop into all the tissues and organs of the body.</a:t>
            </a:r>
            <a:endParaRPr lang="en-AU" dirty="0"/>
          </a:p>
        </p:txBody>
      </p:sp>
      <p:pic>
        <p:nvPicPr>
          <p:cNvPr id="5122" name="Picture 2" descr="http://archive.cnx.org/resources/3bcd40f8fe8ef93b416c7c9d2388f3b994676506/2909_Embryo_Week_3-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5310" y="1715948"/>
            <a:ext cx="5358797" cy="463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39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Structures formed by the three primary germ layers</a:t>
            </a:r>
            <a:endParaRPr lang="en-AU" dirty="0"/>
          </a:p>
        </p:txBody>
      </p:sp>
      <p:pic>
        <p:nvPicPr>
          <p:cNvPr id="6146" name="Picture 2" descr="http://www.apsubiology.org/anatomy/2020/2020_Exam_Reviews/Exam_5/28T01_GermLayers.jpg"/>
          <p:cNvPicPr>
            <a:picLocks noChangeAspect="1" noChangeArrowheads="1"/>
          </p:cNvPicPr>
          <p:nvPr/>
        </p:nvPicPr>
        <p:blipFill rotWithShape="1">
          <a:blip r:embed="rId2">
            <a:extLst>
              <a:ext uri="{28A0092B-C50C-407E-A947-70E740481C1C}">
                <a14:useLocalDpi xmlns:a14="http://schemas.microsoft.com/office/drawing/2010/main" val="0"/>
              </a:ext>
            </a:extLst>
          </a:blip>
          <a:srcRect t="11477" b="8301"/>
          <a:stretch/>
        </p:blipFill>
        <p:spPr bwMode="auto">
          <a:xfrm>
            <a:off x="685801" y="2225615"/>
            <a:ext cx="10597550" cy="418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88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From embryo to foetus</a:t>
            </a:r>
            <a:endParaRPr lang="en-AU" dirty="0"/>
          </a:p>
        </p:txBody>
      </p:sp>
      <p:sp>
        <p:nvSpPr>
          <p:cNvPr id="7" name="Content Placeholder 6"/>
          <p:cNvSpPr>
            <a:spLocks noGrp="1"/>
          </p:cNvSpPr>
          <p:nvPr>
            <p:ph sz="half" idx="1"/>
          </p:nvPr>
        </p:nvSpPr>
        <p:spPr/>
        <p:txBody>
          <a:bodyPr/>
          <a:lstStyle/>
          <a:p>
            <a:r>
              <a:rPr lang="en-AU" dirty="0" smtClean="0"/>
              <a:t>After just one month of growth, the human embryo is just under 4mm long.</a:t>
            </a:r>
          </a:p>
          <a:p>
            <a:r>
              <a:rPr lang="en-AU" dirty="0" smtClean="0"/>
              <a:t>By the end of the first two months of embryonic life, the general body form of the infant has developed and the basic plan of the organ systems is in place.</a:t>
            </a:r>
          </a:p>
          <a:p>
            <a:r>
              <a:rPr lang="en-AU" dirty="0" smtClean="0"/>
              <a:t>The developing baby is now known as a foetus.</a:t>
            </a:r>
            <a:endParaRPr lang="en-AU" dirty="0"/>
          </a:p>
        </p:txBody>
      </p:sp>
      <p:pic>
        <p:nvPicPr>
          <p:cNvPr id="7170" name="Picture 2" descr="http://www.ck12.org/flx/show/THUMB_POSTCARD/image/201412291419895352631056_8e0bb6298a24acdc75a1dd55d387b2ad-2014122914198955275989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242" y="543464"/>
            <a:ext cx="5078899" cy="570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527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TM03457503[[fn=Quotable]]</Template>
  <TotalTime>615</TotalTime>
  <Words>1044</Words>
  <Application>Microsoft Office PowerPoint</Application>
  <PresentationFormat>Widescreen</PresentationFormat>
  <Paragraphs>65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Celestial</vt:lpstr>
      <vt:lpstr>embryology</vt:lpstr>
      <vt:lpstr>Stem cells</vt:lpstr>
      <vt:lpstr>Potency of stem cells - totipotent</vt:lpstr>
      <vt:lpstr>Potency of stem cells - pluripotent</vt:lpstr>
      <vt:lpstr>Potency of stem cells - multipotent</vt:lpstr>
      <vt:lpstr>PowerPoint Presentation</vt:lpstr>
      <vt:lpstr>Development of germ layers in human development</vt:lpstr>
      <vt:lpstr>Structures formed by the three primary germ layers</vt:lpstr>
      <vt:lpstr>From embryo to foetus</vt:lpstr>
      <vt:lpstr>Sources of stem cells for research and therapy</vt:lpstr>
      <vt:lpstr>Umbilical cord blood &amp; placental stem cells</vt:lpstr>
      <vt:lpstr>Embryonic stem cells</vt:lpstr>
      <vt:lpstr>Adult stem cells</vt:lpstr>
      <vt:lpstr>mutagens</vt:lpstr>
      <vt:lpstr>cancer</vt:lpstr>
      <vt:lpstr>Recap</vt:lpstr>
    </vt:vector>
  </TitlesOfParts>
  <Company>HAILEYBURY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embryology</dc:title>
  <dc:creator>Shyamala Kumaresan</dc:creator>
  <cp:lastModifiedBy>Shyamala Kumaresan</cp:lastModifiedBy>
  <cp:revision>19</cp:revision>
  <dcterms:created xsi:type="dcterms:W3CDTF">2016-07-21T02:11:05Z</dcterms:created>
  <dcterms:modified xsi:type="dcterms:W3CDTF">2016-07-27T01:20:35Z</dcterms:modified>
</cp:coreProperties>
</file>