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68" r:id="rId3"/>
    <p:sldId id="258" r:id="rId4"/>
    <p:sldId id="263" r:id="rId5"/>
    <p:sldId id="259" r:id="rId6"/>
    <p:sldId id="269" r:id="rId7"/>
    <p:sldId id="260" r:id="rId8"/>
    <p:sldId id="270" r:id="rId9"/>
    <p:sldId id="261" r:id="rId10"/>
    <p:sldId id="265" r:id="rId11"/>
    <p:sldId id="262" r:id="rId12"/>
    <p:sldId id="264" r:id="rId13"/>
    <p:sldId id="266" r:id="rId14"/>
    <p:sldId id="267" r:id="rId15"/>
    <p:sldId id="271" r:id="rId16"/>
    <p:sldId id="273" r:id="rId17"/>
    <p:sldId id="272" r:id="rId18"/>
    <p:sldId id="274" r:id="rId19"/>
    <p:sldId id="276" r:id="rId20"/>
    <p:sldId id="275" r:id="rId21"/>
    <p:sldId id="280" r:id="rId22"/>
    <p:sldId id="279" r:id="rId23"/>
    <p:sldId id="277" r:id="rId24"/>
    <p:sldId id="278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1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2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1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9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87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39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58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29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7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7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4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1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3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6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7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6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3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Genetic Technologies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Unit 2 aos1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85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Cloning - Applications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Applications include the production of crops and stock with </a:t>
            </a:r>
            <a:r>
              <a:rPr lang="en-AU" dirty="0" err="1" smtClean="0"/>
              <a:t>desireable</a:t>
            </a:r>
            <a:r>
              <a:rPr lang="en-AU" dirty="0" smtClean="0"/>
              <a:t> characteristics.</a:t>
            </a:r>
          </a:p>
          <a:p>
            <a:r>
              <a:rPr lang="en-AU" dirty="0" err="1" smtClean="0"/>
              <a:t>Eg</a:t>
            </a:r>
            <a:r>
              <a:rPr lang="en-AU" dirty="0" smtClean="0"/>
              <a:t>. Pest-resistant crops.</a:t>
            </a:r>
          </a:p>
          <a:p>
            <a:r>
              <a:rPr lang="en-AU" dirty="0" err="1" smtClean="0"/>
              <a:t>Theraputic</a:t>
            </a:r>
            <a:r>
              <a:rPr lang="en-AU" dirty="0" smtClean="0"/>
              <a:t> cloning produces compatible tissue for transplanting in humans.</a:t>
            </a:r>
          </a:p>
          <a:p>
            <a:r>
              <a:rPr lang="en-AU" dirty="0" err="1" smtClean="0"/>
              <a:t>Eg</a:t>
            </a:r>
            <a:r>
              <a:rPr lang="en-AU" dirty="0" smtClean="0"/>
              <a:t>. To treat </a:t>
            </a:r>
            <a:r>
              <a:rPr lang="en-AU" dirty="0"/>
              <a:t>burns </a:t>
            </a:r>
            <a:r>
              <a:rPr lang="en-AU" dirty="0" smtClean="0"/>
              <a:t>victims with new skin</a:t>
            </a:r>
            <a:endParaRPr lang="en-AU" dirty="0"/>
          </a:p>
        </p:txBody>
      </p:sp>
      <p:pic>
        <p:nvPicPr>
          <p:cNvPr id="6146" name="Picture 2" descr="http://www.technovelgy.com/graphics/content10/spray-transplantation-de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4" y="2343149"/>
            <a:ext cx="4397375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Karyotyping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Is a process of sorting chromosomes according to size.</a:t>
            </a:r>
          </a:p>
          <a:p>
            <a:r>
              <a:rPr lang="en-AU" dirty="0" smtClean="0"/>
              <a:t>In a karyotype, chromosomes are arranged in </a:t>
            </a:r>
            <a:r>
              <a:rPr lang="en-AU" dirty="0" smtClean="0">
                <a:solidFill>
                  <a:schemeClr val="accent1"/>
                </a:solidFill>
              </a:rPr>
              <a:t>homologous</a:t>
            </a:r>
            <a:r>
              <a:rPr lang="en-AU" dirty="0" smtClean="0"/>
              <a:t> pairs and usually organised in order from largest to smallest.</a:t>
            </a:r>
          </a:p>
          <a:p>
            <a:r>
              <a:rPr lang="en-AU" dirty="0" smtClean="0"/>
              <a:t>Karyotypes are used to determine gender and to diagnose chromosomal abnormalities </a:t>
            </a:r>
          </a:p>
          <a:p>
            <a:r>
              <a:rPr lang="en-AU" dirty="0" err="1" smtClean="0"/>
              <a:t>Eg</a:t>
            </a:r>
            <a:r>
              <a:rPr lang="en-AU" dirty="0" smtClean="0"/>
              <a:t>. Downs Syndrome – in which there are three number 21 chromosomes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97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Human Karyotype - Normal</a:t>
            </a:r>
            <a:endParaRPr lang="en-AU" sz="2400" dirty="0"/>
          </a:p>
        </p:txBody>
      </p:sp>
      <p:pic>
        <p:nvPicPr>
          <p:cNvPr id="2050" name="Picture 2" descr="http://genegeek.ca/wp-content/uploads/2010/11/real-karyoty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29" y="938529"/>
            <a:ext cx="69723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Human Karyotype – Down Syndrome</a:t>
            </a:r>
            <a:endParaRPr lang="en-AU" sz="2400" dirty="0"/>
          </a:p>
        </p:txBody>
      </p:sp>
      <p:pic>
        <p:nvPicPr>
          <p:cNvPr id="3074" name="Picture 2" descr="http://bookbing.org/wp-content/uploads/karyotype-down-synd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033779"/>
            <a:ext cx="64643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FISH (Fluorescent in situ Hybridisation)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FISH, also called chromosome painting, identifies particular entire chromosomes by applying a ‘colour tag’ that is specific for each homologous pair.</a:t>
            </a:r>
          </a:p>
          <a:p>
            <a:r>
              <a:rPr lang="en-AU" dirty="0" smtClean="0"/>
              <a:t>Homologous pairs of chromosomes are easily identified according to colour using the fluorescent dyes</a:t>
            </a:r>
          </a:p>
          <a:p>
            <a:r>
              <a:rPr lang="en-AU" dirty="0" smtClean="0"/>
              <a:t>This technique also allows the order of homologous pairs to be established.</a:t>
            </a:r>
            <a:endParaRPr lang="en-AU" dirty="0"/>
          </a:p>
        </p:txBody>
      </p:sp>
      <p:pic>
        <p:nvPicPr>
          <p:cNvPr id="4098" name="Picture 2" descr="http://book.bionumbers.org/wp-content/uploads/2014/07/numberChromosomesF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5"/>
          <a:stretch/>
        </p:blipFill>
        <p:spPr bwMode="auto">
          <a:xfrm>
            <a:off x="6937375" y="2678112"/>
            <a:ext cx="3940175" cy="343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Genetic Profiling</a:t>
            </a:r>
            <a:endParaRPr lang="en-A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altLang="en-US" dirty="0"/>
              <a:t>A technique used by scientists to distinguish between individuals of the same species using only samples of their DNA </a:t>
            </a:r>
            <a:endParaRPr lang="en-AU" dirty="0"/>
          </a:p>
        </p:txBody>
      </p:sp>
      <p:pic>
        <p:nvPicPr>
          <p:cNvPr id="3074" name="Picture 2" descr="http://www.biologyreference.com/images/biol_02_img0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66" y="1121355"/>
            <a:ext cx="4247300" cy="507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Stages of DNA Profiling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54954" y="2315371"/>
            <a:ext cx="3129168" cy="576262"/>
          </a:xfrm>
        </p:spPr>
        <p:txBody>
          <a:bodyPr/>
          <a:lstStyle/>
          <a:p>
            <a:r>
              <a:rPr lang="en-AU" dirty="0" smtClean="0"/>
              <a:t>Stage 1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IE" altLang="en-US" dirty="0" smtClean="0"/>
              <a:t>Cells </a:t>
            </a:r>
            <a:r>
              <a:rPr lang="en-IE" altLang="en-US" dirty="0"/>
              <a:t>are broken </a:t>
            </a:r>
            <a:r>
              <a:rPr lang="en-IE" altLang="en-US" dirty="0" smtClean="0"/>
              <a:t>down to </a:t>
            </a:r>
            <a:r>
              <a:rPr lang="en-IE" altLang="en-US" dirty="0"/>
              <a:t>release DNA</a:t>
            </a:r>
          </a:p>
          <a:p>
            <a:endParaRPr lang="en-IE" altLang="en-US" dirty="0"/>
          </a:p>
          <a:p>
            <a:r>
              <a:rPr lang="en-IE" altLang="en-US" dirty="0" smtClean="0"/>
              <a:t>If </a:t>
            </a:r>
            <a:r>
              <a:rPr lang="en-IE" altLang="en-US" dirty="0"/>
              <a:t>only a small amount of DNA is available it can be amplified using the polymerase chain reaction (PCR</a:t>
            </a:r>
            <a:r>
              <a:rPr lang="en-IE" altLang="en-US" dirty="0" smtClean="0"/>
              <a:t>)</a:t>
            </a:r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12721" y="2331282"/>
            <a:ext cx="3145380" cy="576262"/>
          </a:xfrm>
        </p:spPr>
        <p:txBody>
          <a:bodyPr/>
          <a:lstStyle/>
          <a:p>
            <a:r>
              <a:rPr lang="en-AU" dirty="0" smtClean="0"/>
              <a:t>Stage 2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6"/>
          </p:nvPr>
        </p:nvSpPr>
        <p:spPr>
          <a:xfrm>
            <a:off x="4512721" y="2965539"/>
            <a:ext cx="3145380" cy="328953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IE" altLang="en-US" dirty="0" smtClean="0"/>
              <a:t>The </a:t>
            </a:r>
            <a:r>
              <a:rPr lang="en-IE" altLang="en-US" dirty="0"/>
              <a:t>DNA is cut into fragments using </a:t>
            </a:r>
            <a:r>
              <a:rPr lang="en-IE" altLang="en-US" dirty="0">
                <a:solidFill>
                  <a:schemeClr val="accent1"/>
                </a:solidFill>
              </a:rPr>
              <a:t>restriction enzymes</a:t>
            </a:r>
            <a:r>
              <a:rPr lang="en-IE" altLang="en-US" dirty="0" smtClean="0"/>
              <a:t>.</a:t>
            </a:r>
            <a:endParaRPr lang="en-IE" altLang="en-US" dirty="0"/>
          </a:p>
          <a:p>
            <a:pPr>
              <a:lnSpc>
                <a:spcPct val="80000"/>
              </a:lnSpc>
            </a:pPr>
            <a:r>
              <a:rPr lang="en-IE" altLang="en-US" dirty="0"/>
              <a:t>Each restriction enzyme cuts DNA at a specific base </a:t>
            </a:r>
            <a:r>
              <a:rPr lang="en-IE" altLang="en-US" dirty="0" smtClean="0"/>
              <a:t>sequence</a:t>
            </a:r>
          </a:p>
          <a:p>
            <a:r>
              <a:rPr lang="en-IE" altLang="en-US" dirty="0"/>
              <a:t>The sections of DNA that are cut out are called </a:t>
            </a:r>
            <a:r>
              <a:rPr lang="en-IE" altLang="en-US" dirty="0">
                <a:solidFill>
                  <a:schemeClr val="accent1"/>
                </a:solidFill>
              </a:rPr>
              <a:t>restriction fragments</a:t>
            </a:r>
            <a:r>
              <a:rPr lang="en-IE" altLang="en-US" dirty="0"/>
              <a:t>. </a:t>
            </a:r>
          </a:p>
          <a:p>
            <a:r>
              <a:rPr lang="en-IE" altLang="en-US" dirty="0"/>
              <a:t>This yields thousands of restriction fragments of all different sizes because the base sequences being cut may be far apart (long fragment) or close together (short fragment</a:t>
            </a:r>
            <a:r>
              <a:rPr lang="en-IE" altLang="en-US" dirty="0" smtClean="0"/>
              <a:t>).</a:t>
            </a:r>
            <a:endParaRPr lang="en-GB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86700" y="2337889"/>
            <a:ext cx="3161029" cy="576261"/>
          </a:xfrm>
        </p:spPr>
        <p:txBody>
          <a:bodyPr/>
          <a:lstStyle/>
          <a:p>
            <a:r>
              <a:rPr lang="en-AU" dirty="0" smtClean="0"/>
              <a:t>Stage 3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IE" altLang="en-US" dirty="0"/>
              <a:t>Fragments are separated on the basis of size using a process called </a:t>
            </a:r>
            <a:r>
              <a:rPr lang="en-IE" altLang="en-US" dirty="0">
                <a:solidFill>
                  <a:schemeClr val="accent1"/>
                </a:solidFill>
              </a:rPr>
              <a:t>gel electrophoresis</a:t>
            </a:r>
            <a:r>
              <a:rPr lang="en-IE" altLang="en-US" u="sng" dirty="0"/>
              <a:t>.</a:t>
            </a:r>
          </a:p>
          <a:p>
            <a:pPr>
              <a:lnSpc>
                <a:spcPct val="90000"/>
              </a:lnSpc>
            </a:pPr>
            <a:r>
              <a:rPr lang="en-IE" altLang="en-US" dirty="0"/>
              <a:t>DNA fragments are injected into wells and an electric current is applied along the gel. </a:t>
            </a:r>
          </a:p>
        </p:txBody>
      </p:sp>
      <p:pic>
        <p:nvPicPr>
          <p:cNvPr id="12" name="Picture 11" descr="Restriction_enzy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2113" y="6080699"/>
            <a:ext cx="2300287" cy="4647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 descr="http://image.slidesharecdn.com/lab7-dnafingerprintingandgelelectrophoresisfall2014-140925074116-phpapp01/95/lab-7-dna-fingerprinting-and-gel-electrophoresis-fall-2014-7-638.jpg?cb=14116309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8" t="22459" r="2197" b="10601"/>
          <a:stretch/>
        </p:blipFill>
        <p:spPr bwMode="auto">
          <a:xfrm>
            <a:off x="2674844" y="4916654"/>
            <a:ext cx="1609278" cy="162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yourgenome.org/sites/default/files/illustrations/diagram/gel_electrophoresis_dna_tank_yourgeno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391" y="4329441"/>
            <a:ext cx="2764973" cy="22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Gel Electrophoresis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7150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altLang="en-US" dirty="0" smtClean="0"/>
              <a:t>DNA </a:t>
            </a:r>
            <a:r>
              <a:rPr lang="en-IE" altLang="en-US" dirty="0"/>
              <a:t>is negatively charged so it is attracted to the positive end of the gel</a:t>
            </a:r>
            <a:r>
              <a:rPr lang="en-IE" alt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The charged macromolecules migrate across a span of gel because they are placed in an electrical field.  </a:t>
            </a:r>
            <a:endParaRPr lang="en-IE" altLang="en-US" dirty="0"/>
          </a:p>
          <a:p>
            <a:pPr>
              <a:lnSpc>
                <a:spcPct val="90000"/>
              </a:lnSpc>
            </a:pPr>
            <a:r>
              <a:rPr lang="en-IE" altLang="en-US" dirty="0"/>
              <a:t>The shorter DNA fragments move faster than the longer fragments. </a:t>
            </a:r>
          </a:p>
          <a:p>
            <a:pPr>
              <a:lnSpc>
                <a:spcPct val="90000"/>
              </a:lnSpc>
            </a:pPr>
            <a:r>
              <a:rPr lang="en-IE" altLang="en-US" dirty="0"/>
              <a:t>DNA is separated on basis of size</a:t>
            </a:r>
            <a:r>
              <a:rPr lang="en-IE" altLang="en-US" dirty="0" smtClean="0"/>
              <a:t>.</a:t>
            </a:r>
          </a:p>
          <a:p>
            <a:r>
              <a:rPr lang="en-IE" altLang="en-US" dirty="0"/>
              <a:t>A radioactive material is added which combines with the DNA fragments to produce a fluorescent image.</a:t>
            </a:r>
          </a:p>
          <a:p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pic>
        <p:nvPicPr>
          <p:cNvPr id="4098" name="Picture 2" descr="https://regentsgenetictechnology.wikispaces.com/file/view/fig5_33.jpg/189838018/fig5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29" y="2425844"/>
            <a:ext cx="60960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Gel Electrophoresis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The </a:t>
            </a:r>
            <a:r>
              <a:rPr lang="en-US" altLang="en-US" dirty="0">
                <a:solidFill>
                  <a:schemeClr val="tx1"/>
                </a:solidFill>
              </a:rPr>
              <a:t>gel acts as a sieve to </a:t>
            </a:r>
            <a:r>
              <a:rPr lang="en-US" altLang="en-US" dirty="0" smtClean="0">
                <a:solidFill>
                  <a:schemeClr val="tx1"/>
                </a:solidFill>
              </a:rPr>
              <a:t>retard </a:t>
            </a:r>
            <a:r>
              <a:rPr lang="en-US" altLang="en-US" dirty="0">
                <a:solidFill>
                  <a:schemeClr val="tx1"/>
                </a:solidFill>
              </a:rPr>
              <a:t>the passage of molecules according to their size and shape. </a:t>
            </a:r>
          </a:p>
          <a:p>
            <a:r>
              <a:rPr lang="en-IE" altLang="en-US" dirty="0"/>
              <a:t>A photographic copy of the DNA bands is obtained.</a:t>
            </a:r>
            <a:endParaRPr lang="en-GB" altLang="en-US" dirty="0"/>
          </a:p>
          <a:p>
            <a:endParaRPr lang="en-AU" dirty="0"/>
          </a:p>
        </p:txBody>
      </p:sp>
      <p:pic>
        <p:nvPicPr>
          <p:cNvPr id="6148" name="Picture 4" descr="https://encrypted-tbn0.gstatic.com/images?q=tbn:ANd9GcRyUl_18Awm6OryiUTZ9BrAvVvxxFJV4lHvAsbaHPFkj3sgOLh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43" y="2670048"/>
            <a:ext cx="4655998" cy="309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Biological Materials used for DNA Profiling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95558" y="1609344"/>
            <a:ext cx="3755379" cy="432511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Blood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Saliva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Semen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Body tissue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altLang="en-US" dirty="0"/>
              <a:t>DNA samples have been obtained from vaginal cells transferred to the outside of a condom during sexual intercourse.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800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Genetic Technologies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range of technological advances in genetics allows scientists to investigate, measure and manipulate the genetic information of species.</a:t>
            </a:r>
          </a:p>
          <a:p>
            <a:r>
              <a:rPr lang="en-AU" dirty="0" smtClean="0"/>
              <a:t>These include tools to sequence genomes, clone organisms, and diagnose &amp; treat genetic disorders.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9" name="Picture 2" descr="https://i.ytimg.com/vi/iaKPHn3Sk3Y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33" y="3665105"/>
            <a:ext cx="25654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45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DNA Profiling - Crime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500786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IE" altLang="en-US" dirty="0"/>
              <a:t>Forensic science is the use of scientific knowledge in legal situations.</a:t>
            </a:r>
          </a:p>
          <a:p>
            <a:pPr>
              <a:lnSpc>
                <a:spcPct val="90000"/>
              </a:lnSpc>
            </a:pPr>
            <a:r>
              <a:rPr lang="en-IE" altLang="en-US" dirty="0"/>
              <a:t>The DNA profile of each individual is highly specific.</a:t>
            </a:r>
          </a:p>
          <a:p>
            <a:pPr>
              <a:lnSpc>
                <a:spcPct val="90000"/>
              </a:lnSpc>
            </a:pPr>
            <a:r>
              <a:rPr lang="en-IE" altLang="en-US" dirty="0"/>
              <a:t>The chances of two people having </a:t>
            </a:r>
            <a:r>
              <a:rPr lang="en-IE" altLang="en-US" u="sng" dirty="0"/>
              <a:t>exactly</a:t>
            </a:r>
            <a:r>
              <a:rPr lang="en-IE" altLang="en-US" dirty="0"/>
              <a:t> the same DNA profile is 30,000 million to 1 (except for identical twins). </a:t>
            </a:r>
            <a:endParaRPr lang="en-IE" altLang="en-US" dirty="0" smtClean="0"/>
          </a:p>
          <a:p>
            <a:pPr>
              <a:lnSpc>
                <a:spcPct val="90000"/>
              </a:lnSpc>
            </a:pPr>
            <a:r>
              <a:rPr lang="en-IE" altLang="en-US" dirty="0"/>
              <a:t>The pattern of the DNA profile is then compared with those of the victim and the suspect.</a:t>
            </a:r>
          </a:p>
          <a:p>
            <a:pPr>
              <a:lnSpc>
                <a:spcPct val="90000"/>
              </a:lnSpc>
            </a:pPr>
            <a:r>
              <a:rPr lang="en-IE" altLang="en-US" dirty="0"/>
              <a:t>If the profile </a:t>
            </a:r>
            <a:r>
              <a:rPr lang="en-IE" altLang="en-US" u="sng" dirty="0"/>
              <a:t>matches</a:t>
            </a:r>
            <a:r>
              <a:rPr lang="en-IE" altLang="en-US" dirty="0"/>
              <a:t> the suspect it provides strong evidence that the suspect was present at the crime scene (NB</a:t>
            </a:r>
            <a:r>
              <a:rPr lang="en-IE" altLang="en-US" dirty="0" smtClean="0"/>
              <a:t>: It </a:t>
            </a:r>
            <a:r>
              <a:rPr lang="en-IE" altLang="en-US" dirty="0"/>
              <a:t>does not prove they committed the crime).</a:t>
            </a:r>
          </a:p>
          <a:p>
            <a:pPr>
              <a:lnSpc>
                <a:spcPct val="90000"/>
              </a:lnSpc>
            </a:pPr>
            <a:r>
              <a:rPr lang="en-IE" altLang="en-US" dirty="0"/>
              <a:t>If the profile </a:t>
            </a:r>
            <a:r>
              <a:rPr lang="en-IE" altLang="en-US" u="sng" dirty="0"/>
              <a:t>doesn’t</a:t>
            </a:r>
            <a:r>
              <a:rPr lang="en-IE" altLang="en-US" dirty="0"/>
              <a:t> match the suspect then that suspect may be eliminated from the enquiry</a:t>
            </a:r>
            <a:r>
              <a:rPr lang="en-IE" altLang="en-US" dirty="0" smtClean="0"/>
              <a:t>.</a:t>
            </a:r>
            <a:endParaRPr lang="en-GB" altLang="en-US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7170" name="Picture 2" descr="https://pixabay.com/static/uploads/photo/2013/07/12/16/37/detective-151275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82" y="3182429"/>
            <a:ext cx="2831473" cy="293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6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Colin Pitchfork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altLang="en-US" dirty="0"/>
              <a:t>Colin Pitchfork was the first criminal caught based on DNA fingerprinting evidence. </a:t>
            </a:r>
          </a:p>
          <a:p>
            <a:r>
              <a:rPr lang="en-IE" altLang="en-US" dirty="0"/>
              <a:t>He was arrested in 1986 for the rape and murder of two girls and was sentenced in 1988. </a:t>
            </a:r>
            <a:endParaRPr lang="en-GB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Picture 4" descr="Colin_Pitchf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81146" y="1295400"/>
            <a:ext cx="4258966" cy="48333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329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OJ Simpson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IE" altLang="en-US" dirty="0"/>
              <a:t>O.J. Simpson was cleared of a double murder charge in 1994 which relied heavily on DNA evidence. </a:t>
            </a:r>
          </a:p>
          <a:p>
            <a:pPr>
              <a:lnSpc>
                <a:spcPct val="90000"/>
              </a:lnSpc>
            </a:pPr>
            <a:endParaRPr lang="en-IE" altLang="en-US" dirty="0"/>
          </a:p>
          <a:p>
            <a:pPr>
              <a:lnSpc>
                <a:spcPct val="90000"/>
              </a:lnSpc>
            </a:pPr>
            <a:r>
              <a:rPr lang="en-IE" altLang="en-US" dirty="0"/>
              <a:t>This case highlighted lab difficulties.</a:t>
            </a:r>
            <a:endParaRPr lang="en-GB" altLang="en-US" dirty="0"/>
          </a:p>
        </p:txBody>
      </p:sp>
      <p:pic>
        <p:nvPicPr>
          <p:cNvPr id="9" name="Picture 9" descr="O_J_Simp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93561" y="1879600"/>
            <a:ext cx="3671888" cy="3708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73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DNA Profiling – Solving Medical Problems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81146" y="868680"/>
            <a:ext cx="5190065" cy="5586984"/>
          </a:xfrm>
        </p:spPr>
        <p:txBody>
          <a:bodyPr>
            <a:normAutofit/>
          </a:bodyPr>
          <a:lstStyle/>
          <a:p>
            <a:r>
              <a:rPr lang="en-IE" altLang="en-US" dirty="0"/>
              <a:t>DNA profiles can be used to determine whether a particular person is the parent of a child.</a:t>
            </a:r>
          </a:p>
          <a:p>
            <a:r>
              <a:rPr lang="en-IE" altLang="en-US" dirty="0"/>
              <a:t>A </a:t>
            </a:r>
            <a:r>
              <a:rPr lang="en-IE" altLang="en-US" dirty="0" smtClean="0"/>
              <a:t>child’s </a:t>
            </a:r>
            <a:r>
              <a:rPr lang="en-IE" altLang="en-US" dirty="0"/>
              <a:t>paternity (father) and maternity(mother) can be determined.</a:t>
            </a:r>
          </a:p>
          <a:p>
            <a:r>
              <a:rPr lang="en-IE" altLang="en-US" dirty="0"/>
              <a:t>This information can be used in</a:t>
            </a:r>
          </a:p>
          <a:p>
            <a:pPr>
              <a:buFontTx/>
              <a:buChar char="•"/>
            </a:pPr>
            <a:r>
              <a:rPr lang="en-IE" altLang="en-US" dirty="0"/>
              <a:t>Paternity suits</a:t>
            </a:r>
          </a:p>
          <a:p>
            <a:pPr>
              <a:buFontTx/>
              <a:buChar char="•"/>
            </a:pPr>
            <a:r>
              <a:rPr lang="en-IE" altLang="en-US" dirty="0"/>
              <a:t>Inheritance cases</a:t>
            </a:r>
          </a:p>
          <a:p>
            <a:pPr>
              <a:buFontTx/>
              <a:buChar char="•"/>
            </a:pPr>
            <a:r>
              <a:rPr lang="en-IE" altLang="en-US" dirty="0"/>
              <a:t>Immigration cases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8194" name="Picture 2" descr="https://www.dnaplus.com/wp-content/uploads/2014/06/mixAndMatch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63" y="3426269"/>
            <a:ext cx="3356440" cy="251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85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Paternity Testing</a:t>
            </a: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altLang="en-US" dirty="0"/>
              <a:t>By comparing the DNA profile of a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IE" altLang="en-US" dirty="0"/>
              <a:t>mother and her child it is possible to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IE" altLang="en-US" dirty="0"/>
              <a:t> identify DNA fragments in the child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IE" altLang="en-US" dirty="0"/>
              <a:t>which are absent from the mother and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IE" altLang="en-US" dirty="0"/>
              <a:t>must therefore have been inherited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IE" altLang="en-US" dirty="0"/>
              <a:t>from the biological father.</a:t>
            </a:r>
            <a:endParaRPr lang="en-GB" altLang="en-US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218" name="Picture 2" descr="http://d2vlcm61l7u1fs.cloudfront.net/media%2F1fc%2F1fc46a9f-ad03-4677-86a4-655ad5e6904f%2Fphpf8KNO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84" y="2475484"/>
            <a:ext cx="5053759" cy="423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6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Famous Case!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altLang="en-US" dirty="0"/>
              <a:t>In 2002 Elizabeth Hurley used DNA profiling to prove that Steve Bing was the father </a:t>
            </a:r>
            <a:r>
              <a:rPr lang="en-IE" altLang="en-US" dirty="0" smtClean="0"/>
              <a:t>of </a:t>
            </a:r>
            <a:r>
              <a:rPr lang="en-IE" altLang="en-US" dirty="0"/>
              <a:t>her child Damien</a:t>
            </a:r>
            <a:endParaRPr lang="en-GB" altLang="en-US" dirty="0"/>
          </a:p>
        </p:txBody>
      </p:sp>
      <p:pic>
        <p:nvPicPr>
          <p:cNvPr id="10242" name="Picture 2" descr="http://www.flashreport.org/images/B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543" y="1914524"/>
            <a:ext cx="5356668" cy="39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16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DNA Sequencing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Is a process that is used to determine the order of </a:t>
            </a:r>
            <a:r>
              <a:rPr lang="en-AU" dirty="0" err="1" smtClean="0"/>
              <a:t>neucleotide</a:t>
            </a:r>
            <a:r>
              <a:rPr lang="en-AU" dirty="0" smtClean="0"/>
              <a:t> bases along a segment of DNA</a:t>
            </a:r>
          </a:p>
          <a:p>
            <a:r>
              <a:rPr lang="en-AU" dirty="0" smtClean="0"/>
              <a:t>Bases are ‘tagged’ so that each appears a different colour when viewed under fluorescent light</a:t>
            </a:r>
          </a:p>
          <a:p>
            <a:r>
              <a:rPr lang="en-AU" dirty="0" smtClean="0"/>
              <a:t>Chromatography is used to observe the tagged bases in a series of coloured peaks</a:t>
            </a:r>
          </a:p>
          <a:p>
            <a:r>
              <a:rPr lang="en-AU" dirty="0" smtClean="0"/>
              <a:t>The order of the coloured peaks reflects the order of the bases in the DNA strand</a:t>
            </a:r>
          </a:p>
          <a:p>
            <a:r>
              <a:rPr lang="en-AU" dirty="0" smtClean="0"/>
              <a:t>Identifying the base sequence of the genome in the Human Genome Project is a classic example of the use of this technology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771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DNA Sequencing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DNA </a:t>
            </a:r>
            <a:r>
              <a:rPr lang="en-AU" sz="2400" dirty="0" smtClean="0"/>
              <a:t>Sequencing  </a:t>
            </a:r>
            <a:r>
              <a:rPr lang="en-AU" sz="2400" dirty="0" smtClean="0"/>
              <a:t>Chromatogram</a:t>
            </a:r>
            <a:endParaRPr lang="en-AU" sz="2400" dirty="0"/>
          </a:p>
        </p:txBody>
      </p:sp>
      <p:pic>
        <p:nvPicPr>
          <p:cNvPr id="1026" name="Picture 2" descr="http://bitesizebio.s3.amazonaws.com/content/uploads/2013/05/dna-sequence-analysis-tip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182" y="932389"/>
            <a:ext cx="4998647" cy="529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7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 Cloning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535659" y="2723544"/>
            <a:ext cx="6074450" cy="3686492"/>
          </a:xfrm>
        </p:spPr>
        <p:txBody>
          <a:bodyPr>
            <a:normAutofit/>
          </a:bodyPr>
          <a:lstStyle/>
          <a:p>
            <a:r>
              <a:rPr lang="en-AU" dirty="0" smtClean="0"/>
              <a:t>Gene cloning literally makes many copies of a particular gene</a:t>
            </a:r>
          </a:p>
          <a:p>
            <a:r>
              <a:rPr lang="en-AU" dirty="0" smtClean="0"/>
              <a:t>This technology involves the production of a </a:t>
            </a:r>
            <a:r>
              <a:rPr lang="en-AU" dirty="0" smtClean="0">
                <a:solidFill>
                  <a:schemeClr val="accent1"/>
                </a:solidFill>
              </a:rPr>
              <a:t>transgenic</a:t>
            </a:r>
            <a:r>
              <a:rPr lang="en-AU" dirty="0" smtClean="0"/>
              <a:t> (or </a:t>
            </a:r>
            <a:r>
              <a:rPr lang="en-AU" dirty="0" smtClean="0">
                <a:solidFill>
                  <a:schemeClr val="accent1"/>
                </a:solidFill>
              </a:rPr>
              <a:t>recombinant</a:t>
            </a:r>
            <a:r>
              <a:rPr lang="en-AU" dirty="0" smtClean="0"/>
              <a:t>) bacteria</a:t>
            </a:r>
          </a:p>
          <a:p>
            <a:r>
              <a:rPr lang="en-AU" dirty="0" smtClean="0"/>
              <a:t>As foreign gene is inserted into a bacterial plasmid and the bacteria are allowed to reproduce, thereby making many copied of the required gene</a:t>
            </a:r>
          </a:p>
          <a:p>
            <a:r>
              <a:rPr lang="en-AU" dirty="0" smtClean="0"/>
              <a:t>The cloned genes can then be delivered to the target tissue</a:t>
            </a:r>
            <a:r>
              <a:rPr lang="en-AU" dirty="0"/>
              <a:t> </a:t>
            </a:r>
            <a:r>
              <a:rPr lang="en-AU" dirty="0" err="1" smtClean="0"/>
              <a:t>Eg</a:t>
            </a:r>
            <a:r>
              <a:rPr lang="en-AU" dirty="0" smtClean="0"/>
              <a:t>. By using a disabled virus</a:t>
            </a:r>
          </a:p>
        </p:txBody>
      </p:sp>
      <p:pic>
        <p:nvPicPr>
          <p:cNvPr id="5122" name="Picture 2" descr="http://learn.genetics.utah.edu/content/cloning/whatiscloning/images/cloningage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005391"/>
            <a:ext cx="5016500" cy="485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6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 Cloning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Gene cloning is widely used in the production of insulin for the treatment of Diabetes</a:t>
            </a:r>
            <a:endParaRPr lang="en-AU" dirty="0"/>
          </a:p>
        </p:txBody>
      </p:sp>
      <p:pic>
        <p:nvPicPr>
          <p:cNvPr id="1026" name="Picture 2" descr="https://i.stack.imgur.com/enw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66" y="692727"/>
            <a:ext cx="48387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7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 Therapy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Is a process used to treat patients with certain genetic diseases, such as cystic fibrosis</a:t>
            </a:r>
          </a:p>
          <a:p>
            <a:r>
              <a:rPr lang="en-AU" dirty="0" smtClean="0"/>
              <a:t>A normal gene from a healthy individual is inserted into the DNA of a vector, such as a disabled virus</a:t>
            </a:r>
          </a:p>
          <a:p>
            <a:r>
              <a:rPr lang="en-AU" dirty="0" smtClean="0"/>
              <a:t>The vector is then used to deliver the normal gene into the cells of the affected person</a:t>
            </a:r>
          </a:p>
          <a:p>
            <a:r>
              <a:rPr lang="en-AU" dirty="0" smtClean="0"/>
              <a:t>Transcription of the normal gene results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5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 Therapy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http://sgugenetics.pbworks.com/f/1301871442/how%20it%20works-gene%20therap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84" y="1295400"/>
            <a:ext cx="6660862" cy="492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69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Cloning Technology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Cloning technology allows the production of genetically identical individual organisms.</a:t>
            </a:r>
          </a:p>
          <a:p>
            <a:r>
              <a:rPr lang="en-AU" dirty="0" smtClean="0"/>
              <a:t>Plant clones are easy to achieve using asexual reproduction.</a:t>
            </a:r>
          </a:p>
          <a:p>
            <a:r>
              <a:rPr lang="en-AU" dirty="0" smtClean="0"/>
              <a:t>Animal cloning involves inserting the nucleus of a mature body cell into an emptied ovum that is ready for fertilisation.</a:t>
            </a:r>
          </a:p>
          <a:p>
            <a:r>
              <a:rPr lang="en-AU" dirty="0" smtClean="0"/>
              <a:t>After a period of laboratory incubation, the new embryo is implanted into the uterus of an adult female where development proceeds the usual way.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1824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263</TotalTime>
  <Words>1097</Words>
  <Application>Microsoft Office PowerPoint</Application>
  <PresentationFormat>Widescreen</PresentationFormat>
  <Paragraphs>108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Wingdings</vt:lpstr>
      <vt:lpstr>Wingdings 3</vt:lpstr>
      <vt:lpstr>Ion Boardroom</vt:lpstr>
      <vt:lpstr>Genetic Technologies</vt:lpstr>
      <vt:lpstr>Genetic Technologies</vt:lpstr>
      <vt:lpstr>DNA Sequencing</vt:lpstr>
      <vt:lpstr>DNA Sequencing</vt:lpstr>
      <vt:lpstr>Gene Cloning</vt:lpstr>
      <vt:lpstr>Gene Cloning</vt:lpstr>
      <vt:lpstr>Gene Therapy</vt:lpstr>
      <vt:lpstr>Gene Therapy</vt:lpstr>
      <vt:lpstr>Cloning Technology</vt:lpstr>
      <vt:lpstr>Cloning - Applications</vt:lpstr>
      <vt:lpstr>Karyotyping</vt:lpstr>
      <vt:lpstr>PowerPoint Presentation</vt:lpstr>
      <vt:lpstr>PowerPoint Presentation</vt:lpstr>
      <vt:lpstr>FISH (Fluorescent in situ Hybridisation)</vt:lpstr>
      <vt:lpstr>Genetic Profiling</vt:lpstr>
      <vt:lpstr>Stages of DNA Profiling</vt:lpstr>
      <vt:lpstr>Gel Electrophoresis</vt:lpstr>
      <vt:lpstr>Gel Electrophoresis</vt:lpstr>
      <vt:lpstr>Biological Materials used for DNA Profiling</vt:lpstr>
      <vt:lpstr>DNA Profiling - Crime</vt:lpstr>
      <vt:lpstr>Colin Pitchfork</vt:lpstr>
      <vt:lpstr>OJ Simpson</vt:lpstr>
      <vt:lpstr>DNA Profiling – Solving Medical Problems</vt:lpstr>
      <vt:lpstr>Paternity Testing</vt:lpstr>
      <vt:lpstr>Famous Case!</vt:lpstr>
    </vt:vector>
  </TitlesOfParts>
  <Company>HAILEYBURY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Technologies</dc:title>
  <dc:creator>Shyamala Kumaresan</dc:creator>
  <cp:lastModifiedBy>Shyamala Kumaresan</cp:lastModifiedBy>
  <cp:revision>19</cp:revision>
  <dcterms:created xsi:type="dcterms:W3CDTF">2016-07-26T22:24:51Z</dcterms:created>
  <dcterms:modified xsi:type="dcterms:W3CDTF">2016-07-28T02:23:24Z</dcterms:modified>
</cp:coreProperties>
</file>