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2" r:id="rId4"/>
    <p:sldId id="263" r:id="rId5"/>
    <p:sldId id="264" r:id="rId6"/>
    <p:sldId id="265" r:id="rId7"/>
    <p:sldId id="259" r:id="rId8"/>
    <p:sldId id="268" r:id="rId9"/>
    <p:sldId id="269" r:id="rId10"/>
    <p:sldId id="270" r:id="rId11"/>
    <p:sldId id="266" r:id="rId12"/>
    <p:sldId id="260" r:id="rId13"/>
    <p:sldId id="267" r:id="rId14"/>
    <p:sldId id="271" r:id="rId15"/>
    <p:sldId id="272" r:id="rId16"/>
    <p:sldId id="273" r:id="rId17"/>
    <p:sldId id="279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4"/>
    <p:restoredTop sz="88753"/>
  </p:normalViewPr>
  <p:slideViewPr>
    <p:cSldViewPr snapToGrid="0" snapToObjects="1">
      <p:cViewPr>
        <p:scale>
          <a:sx n="99" d="100"/>
          <a:sy n="99" d="100"/>
        </p:scale>
        <p:origin x="104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6E57-9AB6-594C-ADEB-62B67AEF6CEA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373C6-2290-694F-BB55-4C2397F06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52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373C6-2290-694F-BB55-4C2397F06F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0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1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2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3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3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8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2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6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6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34C1A-E997-1049-A4F8-85C58BE1B138}" type="datetimeFigureOut">
              <a:rPr lang="en-US" smtClean="0"/>
              <a:t>5/4/18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DC76-FBBF-CE47-8120-181EE15430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9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Rear Window: </a:t>
            </a:r>
            <a:br>
              <a:rPr lang="en-US" dirty="0" smtClean="0"/>
            </a:br>
            <a:r>
              <a:rPr lang="en-US" dirty="0" smtClean="0"/>
              <a:t>Essay </a:t>
            </a:r>
            <a:r>
              <a:rPr lang="en-US" dirty="0" smtClean="0"/>
              <a:t>Topics </a:t>
            </a:r>
            <a:r>
              <a:rPr lang="en-US" dirty="0" smtClean="0"/>
              <a:t>Breakdown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brief guide on how to break down the topic.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6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385" y="2639974"/>
            <a:ext cx="4001429" cy="1325563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Message: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Furthermore, Hitchcock encourages cinemagoers and viewers of the alike to adopt a more romantic approach when viewing marriage.</a:t>
            </a:r>
          </a:p>
        </p:txBody>
      </p:sp>
      <p:pic>
        <p:nvPicPr>
          <p:cNvPr id="7170" name="Picture 2" descr="mage result for rear window stella and marri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51" y="312234"/>
            <a:ext cx="3688265" cy="632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427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ge result for rear window romantic relationshi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9" y="0"/>
            <a:ext cx="11220225" cy="68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7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AU" i="1" dirty="0"/>
              <a:t>Rear Window</a:t>
            </a:r>
            <a:r>
              <a:rPr lang="en-AU" dirty="0"/>
              <a:t> exposes many facets on the loneliness of city life and demonstrates the impulse of morbid curiosity. Discuss.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6974" y="2226833"/>
            <a:ext cx="1005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Agree: </a:t>
            </a:r>
            <a:r>
              <a:rPr lang="en-US" dirty="0" smtClean="0">
                <a:solidFill>
                  <a:srgbClr val="C00000"/>
                </a:solidFill>
              </a:rPr>
              <a:t>Hitchcock’s film demonstrates that the urban landscape can be a breeding grown for isolation due to the busyness of individuals.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K.I.S.S.: The setting shows how life is lonely in the city.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6"/>
                </a:solidFill>
              </a:rPr>
              <a:t>Challenge: </a:t>
            </a:r>
            <a:r>
              <a:rPr lang="en-US" dirty="0" smtClean="0">
                <a:solidFill>
                  <a:schemeClr val="accent6"/>
                </a:solidFill>
              </a:rPr>
              <a:t>Moreover, Hitchcock also exposes that city life can also create boredom and dysfunction due to the quotidian life, which in turn makes people become “peeping toms”.</a:t>
            </a: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00B050"/>
                </a:solidFill>
              </a:rPr>
              <a:t>K.I.S.S: Hitchcock also exposes that the boredom of city life can caused people to become 	“peeping toms” and nosey neighbors. 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Message: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Furthermore, Hitchcock essentially critiques the morbid curiosity people have in delighting in others misfortunes which is essentially encouraged by the controlling and despotic American government.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chemeClr val="accent5"/>
                </a:solidFill>
              </a:rPr>
              <a:t>K.I.S.S.: The 1950s society was obsessed with spying on each other in a morbid way. 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383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02" y="50800"/>
            <a:ext cx="113792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6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Essay Topic Sentences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some suggested topic sentences, based around themes.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write a topic sentence?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topic sentence</a:t>
            </a:r>
            <a:r>
              <a:rPr lang="en-US" dirty="0"/>
              <a:t> will identify that main idea</a:t>
            </a:r>
            <a:r>
              <a:rPr lang="en-US" dirty="0" smtClean="0"/>
              <a:t>.</a:t>
            </a:r>
          </a:p>
          <a:p>
            <a:r>
              <a:rPr lang="en-US" dirty="0" smtClean="0"/>
              <a:t>It will attempt to use </a:t>
            </a:r>
            <a:r>
              <a:rPr lang="en-US" b="1" dirty="0" smtClean="0"/>
              <a:t>keywords </a:t>
            </a:r>
            <a:r>
              <a:rPr lang="en-US" dirty="0" smtClean="0"/>
              <a:t>from the topics (use synonyms). </a:t>
            </a:r>
          </a:p>
          <a:p>
            <a:r>
              <a:rPr lang="en-US" dirty="0" smtClean="0"/>
              <a:t>Offer your </a:t>
            </a:r>
            <a:r>
              <a:rPr lang="en-US" b="1" dirty="0" smtClean="0"/>
              <a:t>interpretation</a:t>
            </a:r>
            <a:r>
              <a:rPr lang="en-US" dirty="0" smtClean="0"/>
              <a:t> of the topic.</a:t>
            </a:r>
          </a:p>
          <a:p>
            <a:r>
              <a:rPr lang="en-US" dirty="0" smtClean="0"/>
              <a:t>Be very </a:t>
            </a:r>
            <a:r>
              <a:rPr lang="en-US" b="1" dirty="0" smtClean="0"/>
              <a:t>clear and controlled</a:t>
            </a:r>
            <a:r>
              <a:rPr lang="en-US" dirty="0"/>
              <a:t> </a:t>
            </a:r>
            <a:r>
              <a:rPr lang="en-US" dirty="0" smtClean="0"/>
              <a:t>to help the assessor/reader know the direction of your piece.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I stick to: Connecting word/Author name/idea with interpretation using key words.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69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Throughout the course of the film Hitchcock lends his to support for women physically meeting social expectations. </a:t>
            </a:r>
          </a:p>
          <a:p>
            <a:r>
              <a:rPr lang="en-US" dirty="0" smtClean="0"/>
              <a:t>However, whilst Hitchcock encourages women to appear highly feminine throughout the film we see him offer his preference to independent and intelligent women.</a:t>
            </a:r>
          </a:p>
          <a:p>
            <a:r>
              <a:rPr lang="en-US" dirty="0" smtClean="0"/>
              <a:t>Within the film we see men become emasculated by the women around them. </a:t>
            </a:r>
          </a:p>
          <a:p>
            <a:r>
              <a:rPr lang="en-US" dirty="0" smtClean="0"/>
              <a:t>Hitchcock’s film ‘Rear Window’ offers a judgmental view of men whom become passive participants of their everyday life.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99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Gender- </a:t>
            </a:r>
            <a:r>
              <a:rPr lang="en-US" b="1" i="1" dirty="0" smtClean="0">
                <a:solidFill>
                  <a:schemeClr val="accent5"/>
                </a:solidFill>
              </a:rPr>
              <a:t>add an adverb</a:t>
            </a:r>
            <a:endParaRPr lang="en-US" b="1" i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Throughout the course of the </a:t>
            </a:r>
            <a:r>
              <a:rPr lang="en-US" dirty="0" smtClean="0">
                <a:solidFill>
                  <a:schemeClr val="accent5"/>
                </a:solidFill>
              </a:rPr>
              <a:t>cynical </a:t>
            </a:r>
            <a:r>
              <a:rPr lang="en-US" dirty="0" smtClean="0"/>
              <a:t>film Hitchcock lends his to support for women physically meeting social expectations. </a:t>
            </a:r>
          </a:p>
          <a:p>
            <a:r>
              <a:rPr lang="en-US" dirty="0" smtClean="0"/>
              <a:t>Whilst Hitchcock </a:t>
            </a:r>
            <a:r>
              <a:rPr lang="en-US" dirty="0" smtClean="0">
                <a:solidFill>
                  <a:schemeClr val="accent5"/>
                </a:solidFill>
              </a:rPr>
              <a:t>fervently</a:t>
            </a:r>
            <a:r>
              <a:rPr lang="en-US" dirty="0" smtClean="0"/>
              <a:t> encourages women to appear highly feminine in support of the male gaze, throughout the </a:t>
            </a:r>
            <a:r>
              <a:rPr lang="en-US" dirty="0" smtClean="0">
                <a:solidFill>
                  <a:schemeClr val="accent5"/>
                </a:solidFill>
              </a:rPr>
              <a:t>sardonic </a:t>
            </a:r>
            <a:r>
              <a:rPr lang="en-US" dirty="0" smtClean="0"/>
              <a:t>film we see him offer his preference for independent and intelligent women.</a:t>
            </a:r>
          </a:p>
          <a:p>
            <a:r>
              <a:rPr lang="en-US" dirty="0" smtClean="0"/>
              <a:t>Within the film we see men become </a:t>
            </a:r>
            <a:r>
              <a:rPr lang="en-US" dirty="0" smtClean="0">
                <a:solidFill>
                  <a:schemeClr val="accent5"/>
                </a:solidFill>
              </a:rPr>
              <a:t>subtly</a:t>
            </a:r>
            <a:r>
              <a:rPr lang="en-US" dirty="0" smtClean="0"/>
              <a:t> emasculated by the </a:t>
            </a:r>
            <a:r>
              <a:rPr lang="en-US" dirty="0" smtClean="0">
                <a:solidFill>
                  <a:schemeClr val="accent5"/>
                </a:solidFill>
              </a:rPr>
              <a:t>stoic </a:t>
            </a:r>
            <a:r>
              <a:rPr lang="en-US" dirty="0" smtClean="0"/>
              <a:t>women around them. </a:t>
            </a:r>
          </a:p>
          <a:p>
            <a:r>
              <a:rPr lang="en-US" dirty="0" smtClean="0"/>
              <a:t>Hitchcock’s film ‘Rear Window’ offers a </a:t>
            </a:r>
            <a:r>
              <a:rPr lang="en-US" dirty="0" smtClean="0">
                <a:solidFill>
                  <a:schemeClr val="accent5"/>
                </a:solidFill>
              </a:rPr>
              <a:t>bitter </a:t>
            </a:r>
            <a:r>
              <a:rPr lang="en-US" dirty="0" smtClean="0"/>
              <a:t>and judgmental view of </a:t>
            </a:r>
            <a:r>
              <a:rPr lang="en-US" dirty="0" smtClean="0">
                <a:solidFill>
                  <a:schemeClr val="accent1"/>
                </a:solidFill>
              </a:rPr>
              <a:t>inadequate </a:t>
            </a:r>
            <a:r>
              <a:rPr lang="en-US" dirty="0" smtClean="0"/>
              <a:t>men whom become passive participants of their everyday life.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8280400" y="365125"/>
            <a:ext cx="2814320" cy="996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Adding an adverb offers YOUR interpretation in a subtle way!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515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Voyeurism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Hitchcock endorses aspects of the American “race” of “peeping Toms”.</a:t>
            </a:r>
          </a:p>
          <a:p>
            <a:r>
              <a:rPr lang="en-US" dirty="0" smtClean="0"/>
              <a:t>However, Hitchcock shows his confusion over the morality of “rear window ethics”. </a:t>
            </a:r>
          </a:p>
          <a:p>
            <a:r>
              <a:rPr lang="en-US" dirty="0" smtClean="0"/>
              <a:t>Throughout the film we are shown that ultimately “peering” into someone's apartment due to a suspicion is an adequate reason for the 1950s time period. </a:t>
            </a:r>
          </a:p>
          <a:p>
            <a:r>
              <a:rPr lang="en-US" dirty="0" smtClean="0"/>
              <a:t>Within the film, Hitchcock aims to shock his audience with the harsh reality that spying on ones neighbors is a fine line between completing our civic duty and intruding on ones privacy. </a:t>
            </a:r>
          </a:p>
          <a:p>
            <a:r>
              <a:rPr lang="en-US" dirty="0" smtClean="0"/>
              <a:t>Moreover, Hitchcock ultimately suggests that voyeurism is natural for men, and women are merely objects to be gazed upon.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4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Marriage &amp;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Within the film we are shown that most conventional 1950s marriages are dysfunctional.</a:t>
            </a:r>
          </a:p>
          <a:p>
            <a:r>
              <a:rPr lang="en-US" dirty="0" smtClean="0"/>
              <a:t>Hitchcock showcases his preference for a marriage based on love rather than “logic”. </a:t>
            </a:r>
          </a:p>
          <a:p>
            <a:r>
              <a:rPr lang="en-US" dirty="0" smtClean="0"/>
              <a:t>Throughout the film we see that women often manipulate the men in their lives to find their happiness.</a:t>
            </a:r>
          </a:p>
          <a:p>
            <a:r>
              <a:rPr lang="en-US" dirty="0" smtClean="0"/>
              <a:t>Furthermore, Hitchcock suggests that the confines of marriage ultimately suffocates the male counterparts.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54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“We’re a nation of Peeping Toms.”</a:t>
            </a:r>
            <a:br>
              <a:rPr lang="en-US" dirty="0" smtClean="0"/>
            </a:br>
            <a:r>
              <a:rPr lang="en-US" dirty="0" smtClean="0"/>
              <a:t>To what extent does Hitchcock endorse this idea in ‘Rear Window’?</a:t>
            </a:r>
            <a:endParaRPr lang="en-US" dirty="0"/>
          </a:p>
        </p:txBody>
      </p:sp>
      <p:pic>
        <p:nvPicPr>
          <p:cNvPr id="4" name="Picture 2" descr="mage result for Stella Rear Win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19" y="1312433"/>
            <a:ext cx="5696496" cy="528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8240" y="24892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Agree</a:t>
            </a:r>
          </a:p>
          <a:p>
            <a:endParaRPr lang="en-US" dirty="0"/>
          </a:p>
          <a:p>
            <a:r>
              <a:rPr lang="en-US" dirty="0" smtClean="0"/>
              <a:t>Challenge </a:t>
            </a:r>
          </a:p>
          <a:p>
            <a:endParaRPr lang="en-US" dirty="0"/>
          </a:p>
          <a:p>
            <a:r>
              <a:rPr lang="en-US" dirty="0" smtClean="0"/>
              <a:t>Message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3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Nonetheless Hitchcock portrays all men as villains within his film for failing to meet the social conventions of the time. </a:t>
            </a:r>
          </a:p>
          <a:p>
            <a:r>
              <a:rPr lang="en-US" dirty="0" smtClean="0"/>
              <a:t>Throughout the film Hitchcock depicts women as being the only characters made of purity, “ethics” and governed by selflessness. </a:t>
            </a:r>
          </a:p>
          <a:p>
            <a:r>
              <a:rPr lang="en-US" dirty="0" smtClean="0"/>
              <a:t>The film ‘Rear Window’ ultimately suggests that there can be no “ethics” when peering through a telescopic lens into others lives. </a:t>
            </a:r>
          </a:p>
          <a:p>
            <a:r>
              <a:rPr lang="en-US" dirty="0" smtClean="0"/>
              <a:t>Hitchcock reinforces the American governments belief that surveillance is necessary for the greater good, regardless of the privacy it invades.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0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Period/Values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Hitchcock showcases throughout his film the paranoiac fear of the communist regime during the Cold War.</a:t>
            </a:r>
          </a:p>
          <a:p>
            <a:r>
              <a:rPr lang="en-US" dirty="0" smtClean="0"/>
              <a:t>It is through Hitchcock’s critical lens that we the growing tensions between men and women in post-war America.</a:t>
            </a:r>
          </a:p>
          <a:p>
            <a:r>
              <a:rPr lang="en-US" dirty="0" smtClean="0"/>
              <a:t>The 1950s consumerist lifestyle and economic boom is reflected in the microcosmic Greenwich apartment block in ‘Rear Window’. </a:t>
            </a:r>
          </a:p>
          <a:p>
            <a:r>
              <a:rPr lang="en-US" dirty="0" smtClean="0"/>
              <a:t>Set against the backdrop of a New York City skyline, the Greenwich apartment block shows the moral decay of the 1950s society.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5927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Hitchcock endorses both voyeurism and the male gaze.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Supports male gaze </a:t>
            </a:r>
            <a:r>
              <a:rPr lang="mr-IN" dirty="0" smtClean="0"/>
              <a:t>–</a:t>
            </a:r>
            <a:r>
              <a:rPr lang="en-US" dirty="0" smtClean="0"/>
              <a:t> women are objects from the beginning</a:t>
            </a:r>
          </a:p>
          <a:p>
            <a:r>
              <a:rPr lang="en-US" dirty="0" smtClean="0"/>
              <a:t>Jeff does capture a murderer </a:t>
            </a:r>
            <a:r>
              <a:rPr lang="mr-IN" dirty="0" smtClean="0"/>
              <a:t>–</a:t>
            </a:r>
            <a:r>
              <a:rPr lang="en-US" dirty="0" smtClean="0"/>
              <a:t> evidence is collected</a:t>
            </a:r>
          </a:p>
          <a:p>
            <a:r>
              <a:rPr lang="en-US" dirty="0" smtClean="0"/>
              <a:t>Voyeurism saves a life- Miss Lonely Hearts, Lisa</a:t>
            </a:r>
          </a:p>
          <a:p>
            <a:r>
              <a:rPr lang="en-US" dirty="0" smtClean="0"/>
              <a:t>Protects the community</a:t>
            </a:r>
          </a:p>
          <a:p>
            <a:r>
              <a:rPr lang="en-US" dirty="0" smtClean="0"/>
              <a:t>Supports the American ideologies/government &amp; Culture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Hitchcock questions the 1950s society morality of watching through a ‘rear window’ of an apartment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06774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Voyeurism invades personal lives/no boundaries</a:t>
            </a:r>
          </a:p>
          <a:p>
            <a:r>
              <a:rPr lang="en-US" dirty="0" smtClean="0"/>
              <a:t>People who watch/observe experience a negative consequence</a:t>
            </a:r>
          </a:p>
          <a:p>
            <a:r>
              <a:rPr lang="en-US" dirty="0" smtClean="0"/>
              <a:t>Self-loathing is experienced when you compare yourself to what is outside of your window</a:t>
            </a:r>
          </a:p>
          <a:p>
            <a:r>
              <a:rPr lang="en-US" dirty="0" smtClean="0"/>
              <a:t>It is a form of avoidance of ones problems</a:t>
            </a:r>
          </a:p>
          <a:p>
            <a:r>
              <a:rPr lang="en-US" dirty="0" smtClean="0"/>
              <a:t>Double standard of voyeurism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mage result for Stella Rear Windo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" r="323" b="31950"/>
          <a:stretch/>
        </p:blipFill>
        <p:spPr bwMode="auto">
          <a:xfrm>
            <a:off x="6051794" y="2334409"/>
            <a:ext cx="5302006" cy="33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3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895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Hitchcock provides a social commentary on the absurdity of the McCarthy period, and ultimately mocks the paranoia of the anti-communist uprising.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23652"/>
            <a:ext cx="5067748" cy="38533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83" y="0"/>
            <a:ext cx="11323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AU" dirty="0"/>
              <a:t>‘</a:t>
            </a:r>
            <a:r>
              <a:rPr lang="en-AU" i="1" dirty="0"/>
              <a:t>Rear Window</a:t>
            </a:r>
            <a:r>
              <a:rPr lang="en-AU" dirty="0"/>
              <a:t> presents a cynical view of romantic relationships.’ Discuss.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6974" y="2226833"/>
            <a:ext cx="10058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Agree: </a:t>
            </a:r>
            <a:r>
              <a:rPr lang="en-US" dirty="0" smtClean="0">
                <a:solidFill>
                  <a:srgbClr val="C00000"/>
                </a:solidFill>
              </a:rPr>
              <a:t>Hitchcock’s ‘Rear Window’ portrays a cynical view of romantic relationships that follow the social conventions. 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FF0000"/>
                </a:solidFill>
              </a:rPr>
              <a:t>K.I.S.S.: The relationships that are conventional are shown to be bad.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chemeClr val="accent6"/>
                </a:solidFill>
              </a:rPr>
              <a:t>Challenge: </a:t>
            </a:r>
            <a:r>
              <a:rPr lang="en-US" dirty="0" smtClean="0">
                <a:solidFill>
                  <a:schemeClr val="accent6"/>
                </a:solidFill>
              </a:rPr>
              <a:t>The less conventional romantic relationships, primarily the unmarried, are depicted as being happier within the film.</a:t>
            </a:r>
          </a:p>
          <a:p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00B050"/>
                </a:solidFill>
              </a:rPr>
              <a:t>K.I.S.S: The unmarried relationships shown actually appear happier. </a:t>
            </a:r>
          </a:p>
          <a:p>
            <a:endParaRPr lang="en-US" dirty="0"/>
          </a:p>
          <a:p>
            <a:r>
              <a:rPr lang="en-US" b="1" u="sng" dirty="0" smtClean="0">
                <a:solidFill>
                  <a:schemeClr val="accent5">
                    <a:lumMod val="75000"/>
                  </a:schemeClr>
                </a:solidFill>
              </a:rPr>
              <a:t>Message: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Furthermore, Hitchcock encourages cinemagoers and viewers of the alike to adopt a more romantic approach when viewing marriage.</a:t>
            </a:r>
          </a:p>
          <a:p>
            <a:endParaRPr lang="en-US" dirty="0"/>
          </a:p>
          <a:p>
            <a:r>
              <a:rPr lang="en-US" dirty="0" smtClean="0"/>
              <a:t>	</a:t>
            </a:r>
            <a:r>
              <a:rPr lang="en-US" dirty="0" smtClean="0">
                <a:solidFill>
                  <a:srgbClr val="00B0F0"/>
                </a:solidFill>
              </a:rPr>
              <a:t>K.I.S.S.: Hitchcock does not show that he supports marriage, especially conventional marriage.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C00000"/>
                </a:solidFill>
              </a:rPr>
              <a:t>Agree: </a:t>
            </a:r>
            <a:r>
              <a:rPr lang="en-US" dirty="0" smtClean="0">
                <a:solidFill>
                  <a:srgbClr val="C00000"/>
                </a:solidFill>
              </a:rPr>
              <a:t>Hitchcock’s ‘Rear Window’ portrays a cynical view of romantic relationships that follow the social conventions. </a:t>
            </a:r>
          </a:p>
        </p:txBody>
      </p:sp>
      <p:pic>
        <p:nvPicPr>
          <p:cNvPr id="5122" name="Picture 2" descr="mage result for rear window Mr and MRs Thorwa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53279"/>
            <a:ext cx="6445405" cy="362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643" y="2555047"/>
            <a:ext cx="5999357" cy="362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0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6"/>
                </a:solidFill>
              </a:rPr>
              <a:t>Challenge: </a:t>
            </a:r>
            <a:r>
              <a:rPr lang="en-US" dirty="0" smtClean="0">
                <a:solidFill>
                  <a:schemeClr val="accent6"/>
                </a:solidFill>
              </a:rPr>
              <a:t>The less conventional romantic relationships, primarily the unmarried, are depicted as being happier within the film.</a:t>
            </a:r>
          </a:p>
        </p:txBody>
      </p:sp>
      <p:pic>
        <p:nvPicPr>
          <p:cNvPr id="6148" name="Picture 4" descr="mage result for rear window jeff and li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29522"/>
            <a:ext cx="6356195" cy="31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age result for rear window miss torso and boyfri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63" y="2029522"/>
            <a:ext cx="5211337" cy="31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081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530</TotalTime>
  <Words>853</Words>
  <Application>Microsoft Macintosh PowerPoint</Application>
  <PresentationFormat>Widescreen</PresentationFormat>
  <Paragraphs>87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Calibri</vt:lpstr>
      <vt:lpstr>Calibri Light</vt:lpstr>
      <vt:lpstr>Mangal</vt:lpstr>
      <vt:lpstr>Arial</vt:lpstr>
      <vt:lpstr>Office Theme</vt:lpstr>
      <vt:lpstr>Rear Window:  Essay Topics Breakdown</vt:lpstr>
      <vt:lpstr>“We’re a nation of Peeping Toms.” To what extent does Hitchcock endorse this idea in ‘Rear Window’?</vt:lpstr>
      <vt:lpstr>Hitchcock endorses both voyeurism and the male gaze.</vt:lpstr>
      <vt:lpstr>Hitchcock questions the 1950s society morality of watching through a ‘rear window’ of an apartment</vt:lpstr>
      <vt:lpstr>Hitchcock provides a social commentary on the absurdity of the McCarthy period, and ultimately mocks the paranoia of the anti-communist uprising.</vt:lpstr>
      <vt:lpstr>PowerPoint Presentation</vt:lpstr>
      <vt:lpstr>‘Rear Window presents a cynical view of romantic relationships.’ Discuss.</vt:lpstr>
      <vt:lpstr>Agree: Hitchcock’s ‘Rear Window’ portrays a cynical view of romantic relationships that follow the social conventions. </vt:lpstr>
      <vt:lpstr>Challenge: The less conventional romantic relationships, primarily the unmarried, are depicted as being happier within the film.</vt:lpstr>
      <vt:lpstr>Message: Furthermore, Hitchcock encourages cinemagoers and viewers of the alike to adopt a more romantic approach when viewing marriage.</vt:lpstr>
      <vt:lpstr>PowerPoint Presentation</vt:lpstr>
      <vt:lpstr>Rear Window exposes many facets on the loneliness of city life and demonstrates the impulse of morbid curiosity. Discuss.</vt:lpstr>
      <vt:lpstr>PowerPoint Presentation</vt:lpstr>
      <vt:lpstr>Essay Topic Sentences</vt:lpstr>
      <vt:lpstr>How to write a topic sentence?</vt:lpstr>
      <vt:lpstr>Gender</vt:lpstr>
      <vt:lpstr>Gender- add an adverb</vt:lpstr>
      <vt:lpstr>Voyeurism</vt:lpstr>
      <vt:lpstr>Marriage &amp; Relationships</vt:lpstr>
      <vt:lpstr>Morality</vt:lpstr>
      <vt:lpstr>Time Period/Values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Naomi Weiler</dc:creator>
  <cp:lastModifiedBy>Naomi Weiler</cp:lastModifiedBy>
  <cp:revision>11</cp:revision>
  <dcterms:created xsi:type="dcterms:W3CDTF">2018-05-03T02:59:31Z</dcterms:created>
  <dcterms:modified xsi:type="dcterms:W3CDTF">2018-05-04T04:38:52Z</dcterms:modified>
</cp:coreProperties>
</file>