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20" r:id="rId3"/>
    <p:sldId id="279" r:id="rId4"/>
    <p:sldId id="310" r:id="rId5"/>
    <p:sldId id="289" r:id="rId6"/>
    <p:sldId id="311" r:id="rId7"/>
    <p:sldId id="299" r:id="rId8"/>
    <p:sldId id="295" r:id="rId9"/>
    <p:sldId id="257" r:id="rId10"/>
    <p:sldId id="291" r:id="rId11"/>
    <p:sldId id="308" r:id="rId12"/>
    <p:sldId id="292" r:id="rId13"/>
    <p:sldId id="300" r:id="rId14"/>
    <p:sldId id="303" r:id="rId15"/>
    <p:sldId id="275" r:id="rId16"/>
    <p:sldId id="282" r:id="rId17"/>
    <p:sldId id="316" r:id="rId18"/>
    <p:sldId id="323" r:id="rId19"/>
    <p:sldId id="290" r:id="rId20"/>
    <p:sldId id="318" r:id="rId21"/>
    <p:sldId id="317" r:id="rId22"/>
    <p:sldId id="306" r:id="rId23"/>
    <p:sldId id="305" r:id="rId24"/>
    <p:sldId id="315" r:id="rId25"/>
    <p:sldId id="276" r:id="rId26"/>
    <p:sldId id="287" r:id="rId27"/>
    <p:sldId id="284" r:id="rId28"/>
    <p:sldId id="312" r:id="rId29"/>
    <p:sldId id="259" r:id="rId30"/>
    <p:sldId id="297" r:id="rId31"/>
    <p:sldId id="324" r:id="rId32"/>
    <p:sldId id="31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Lock" initials="E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48"/>
  </p:normalViewPr>
  <p:slideViewPr>
    <p:cSldViewPr snapToGrid="0">
      <p:cViewPr>
        <p:scale>
          <a:sx n="95" d="100"/>
          <a:sy n="95" d="100"/>
        </p:scale>
        <p:origin x="1248"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152E92-A311-C54B-AB97-73854DD2CFC6}" type="datetimeFigureOut">
              <a:rPr lang="en-US" smtClean="0"/>
              <a:t>6/15/17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789CC8-0CE6-7144-9D58-FA8D515B35F6}" type="slidenum">
              <a:rPr lang="en-US" smtClean="0"/>
              <a:t>‹#›</a:t>
            </a:fld>
            <a:endParaRPr lang="en-US"/>
          </a:p>
        </p:txBody>
      </p:sp>
    </p:spTree>
    <p:extLst>
      <p:ext uri="{BB962C8B-B14F-4D97-AF65-F5344CB8AC3E}">
        <p14:creationId xmlns:p14="http://schemas.microsoft.com/office/powerpoint/2010/main" val="146551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530F2-3E33-497E-9326-92D43C045CBD}" type="datetimeFigureOut">
              <a:rPr lang="en-AU" smtClean="0"/>
              <a:t>15/6/17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2D4FF-7C6C-402C-BC17-3236E5AEC343}" type="slidenum">
              <a:rPr lang="en-AU" smtClean="0"/>
              <a:t>‹#›</a:t>
            </a:fld>
            <a:endParaRPr lang="en-AU"/>
          </a:p>
        </p:txBody>
      </p:sp>
    </p:spTree>
    <p:extLst>
      <p:ext uri="{BB962C8B-B14F-4D97-AF65-F5344CB8AC3E}">
        <p14:creationId xmlns:p14="http://schemas.microsoft.com/office/powerpoint/2010/main" val="82427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sbs.com.au/nitv/explainer/who-were-black-digg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a:t>
            </a:fld>
            <a:endParaRPr lang="en-AU"/>
          </a:p>
        </p:txBody>
      </p:sp>
    </p:spTree>
    <p:extLst>
      <p:ext uri="{BB962C8B-B14F-4D97-AF65-F5344CB8AC3E}">
        <p14:creationId xmlns:p14="http://schemas.microsoft.com/office/powerpoint/2010/main" val="193753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10</a:t>
            </a:fld>
            <a:endParaRPr lang="en-AU"/>
          </a:p>
        </p:txBody>
      </p:sp>
    </p:spTree>
    <p:extLst>
      <p:ext uri="{BB962C8B-B14F-4D97-AF65-F5344CB8AC3E}">
        <p14:creationId xmlns:p14="http://schemas.microsoft.com/office/powerpoint/2010/main" val="3281341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http://www.smh.com.au/entertainment/sydney-festival/exploration-of-black-diggers-experience-well-overdue-20140116-30x5l.html </a:t>
            </a:r>
          </a:p>
        </p:txBody>
      </p:sp>
      <p:sp>
        <p:nvSpPr>
          <p:cNvPr id="4" name="Slide Number Placeholder 3"/>
          <p:cNvSpPr>
            <a:spLocks noGrp="1"/>
          </p:cNvSpPr>
          <p:nvPr>
            <p:ph type="sldNum" sz="quarter" idx="10"/>
          </p:nvPr>
        </p:nvSpPr>
        <p:spPr/>
        <p:txBody>
          <a:bodyPr/>
          <a:lstStyle/>
          <a:p>
            <a:fld id="{AB12D4FF-7C6C-402C-BC17-3236E5AEC343}" type="slidenum">
              <a:rPr lang="en-AU" smtClean="0"/>
              <a:t>11</a:t>
            </a:fld>
            <a:endParaRPr lang="en-AU"/>
          </a:p>
        </p:txBody>
      </p:sp>
    </p:spTree>
    <p:extLst>
      <p:ext uri="{BB962C8B-B14F-4D97-AF65-F5344CB8AC3E}">
        <p14:creationId xmlns:p14="http://schemas.microsoft.com/office/powerpoint/2010/main" val="300867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12</a:t>
            </a:fld>
            <a:endParaRPr lang="en-AU"/>
          </a:p>
        </p:txBody>
      </p:sp>
    </p:spTree>
    <p:extLst>
      <p:ext uri="{BB962C8B-B14F-4D97-AF65-F5344CB8AC3E}">
        <p14:creationId xmlns:p14="http://schemas.microsoft.com/office/powerpoint/2010/main" val="206756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13</a:t>
            </a:fld>
            <a:endParaRPr lang="en-AU"/>
          </a:p>
        </p:txBody>
      </p:sp>
    </p:spTree>
    <p:extLst>
      <p:ext uri="{BB962C8B-B14F-4D97-AF65-F5344CB8AC3E}">
        <p14:creationId xmlns:p14="http://schemas.microsoft.com/office/powerpoint/2010/main" val="115678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Comparisons,</a:t>
            </a:r>
            <a:r>
              <a:rPr lang="en-AU" baseline="0" dirty="0"/>
              <a:t> Insight</a:t>
            </a:r>
            <a:r>
              <a:rPr lang="en-AU" dirty="0"/>
              <a:t> Study Guide, 2016.</a:t>
            </a:r>
          </a:p>
        </p:txBody>
      </p:sp>
      <p:sp>
        <p:nvSpPr>
          <p:cNvPr id="4" name="Slide Number Placeholder 3"/>
          <p:cNvSpPr>
            <a:spLocks noGrp="1"/>
          </p:cNvSpPr>
          <p:nvPr>
            <p:ph type="sldNum" sz="quarter" idx="10"/>
          </p:nvPr>
        </p:nvSpPr>
        <p:spPr/>
        <p:txBody>
          <a:bodyPr/>
          <a:lstStyle/>
          <a:p>
            <a:fld id="{AB12D4FF-7C6C-402C-BC17-3236E5AEC343}" type="slidenum">
              <a:rPr lang="en-AU" smtClean="0"/>
              <a:t>14</a:t>
            </a:fld>
            <a:endParaRPr lang="en-AU"/>
          </a:p>
        </p:txBody>
      </p:sp>
    </p:spTree>
    <p:extLst>
      <p:ext uri="{BB962C8B-B14F-4D97-AF65-F5344CB8AC3E}">
        <p14:creationId xmlns:p14="http://schemas.microsoft.com/office/powerpoint/2010/main" val="2240020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15</a:t>
            </a:fld>
            <a:endParaRPr lang="en-AU"/>
          </a:p>
        </p:txBody>
      </p:sp>
    </p:spTree>
    <p:extLst>
      <p:ext uri="{BB962C8B-B14F-4D97-AF65-F5344CB8AC3E}">
        <p14:creationId xmlns:p14="http://schemas.microsoft.com/office/powerpoint/2010/main" val="932677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a:t>
            </a:r>
            <a:r>
              <a:rPr lang="en-AU" baseline="0" dirty="0"/>
              <a:t> VATE, 2016.</a:t>
            </a:r>
          </a:p>
          <a:p>
            <a:r>
              <a:rPr lang="en-AU" sz="1200" b="0" i="0" kern="1200" dirty="0">
                <a:solidFill>
                  <a:schemeClr val="tx1"/>
                </a:solidFill>
                <a:effectLst/>
                <a:latin typeface="+mn-lt"/>
                <a:ea typeface="+mn-ea"/>
                <a:cs typeface="+mn-cs"/>
              </a:rPr>
              <a:t>When soldiers were recruited for the 1914-18 war, they had to be "substantially European", a term that was vague enough for recruiters and medical officers to  make up their own minds about what that meant. It worked both ways: some thought a willing body was all that mattered, others brought their prejudices to bear (Stephens, 2015).</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16</a:t>
            </a:fld>
            <a:endParaRPr lang="en-AU"/>
          </a:p>
        </p:txBody>
      </p:sp>
    </p:spTree>
    <p:extLst>
      <p:ext uri="{BB962C8B-B14F-4D97-AF65-F5344CB8AC3E}">
        <p14:creationId xmlns:p14="http://schemas.microsoft.com/office/powerpoint/2010/main" val="297578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VATE</a:t>
            </a:r>
            <a:r>
              <a:rPr lang="en-AU" baseline="0" dirty="0"/>
              <a:t> Study Guide, 2016.</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17</a:t>
            </a:fld>
            <a:endParaRPr lang="en-AU"/>
          </a:p>
        </p:txBody>
      </p:sp>
    </p:spTree>
    <p:extLst>
      <p:ext uri="{BB962C8B-B14F-4D97-AF65-F5344CB8AC3E}">
        <p14:creationId xmlns:p14="http://schemas.microsoft.com/office/powerpoint/2010/main" val="3788077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18</a:t>
            </a:fld>
            <a:endParaRPr lang="en-AU"/>
          </a:p>
        </p:txBody>
      </p:sp>
    </p:spTree>
    <p:extLst>
      <p:ext uri="{BB962C8B-B14F-4D97-AF65-F5344CB8AC3E}">
        <p14:creationId xmlns:p14="http://schemas.microsoft.com/office/powerpoint/2010/main" val="102993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19</a:t>
            </a:fld>
            <a:endParaRPr lang="en-AU"/>
          </a:p>
        </p:txBody>
      </p:sp>
    </p:spTree>
    <p:extLst>
      <p:ext uri="{BB962C8B-B14F-4D97-AF65-F5344CB8AC3E}">
        <p14:creationId xmlns:p14="http://schemas.microsoft.com/office/powerpoint/2010/main" val="147027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a:t>
            </a:fld>
            <a:endParaRPr lang="en-AU"/>
          </a:p>
        </p:txBody>
      </p:sp>
    </p:spTree>
    <p:extLst>
      <p:ext uri="{BB962C8B-B14F-4D97-AF65-F5344CB8AC3E}">
        <p14:creationId xmlns:p14="http://schemas.microsoft.com/office/powerpoint/2010/main" val="183907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20</a:t>
            </a:fld>
            <a:endParaRPr lang="en-AU"/>
          </a:p>
        </p:txBody>
      </p:sp>
    </p:spTree>
    <p:extLst>
      <p:ext uri="{BB962C8B-B14F-4D97-AF65-F5344CB8AC3E}">
        <p14:creationId xmlns:p14="http://schemas.microsoft.com/office/powerpoint/2010/main" val="197718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21</a:t>
            </a:fld>
            <a:endParaRPr lang="en-AU"/>
          </a:p>
        </p:txBody>
      </p:sp>
    </p:spTree>
    <p:extLst>
      <p:ext uri="{BB962C8B-B14F-4D97-AF65-F5344CB8AC3E}">
        <p14:creationId xmlns:p14="http://schemas.microsoft.com/office/powerpoint/2010/main" val="36378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NB: Great link to a reading on PTSD on</a:t>
            </a:r>
            <a:r>
              <a:rPr lang="en-AU" baseline="0" dirty="0"/>
              <a:t> the next slide!</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22</a:t>
            </a:fld>
            <a:endParaRPr lang="en-AU"/>
          </a:p>
        </p:txBody>
      </p:sp>
    </p:spTree>
    <p:extLst>
      <p:ext uri="{BB962C8B-B14F-4D97-AF65-F5344CB8AC3E}">
        <p14:creationId xmlns:p14="http://schemas.microsoft.com/office/powerpoint/2010/main" val="290747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23</a:t>
            </a:fld>
            <a:endParaRPr lang="en-AU"/>
          </a:p>
        </p:txBody>
      </p:sp>
    </p:spTree>
    <p:extLst>
      <p:ext uri="{BB962C8B-B14F-4D97-AF65-F5344CB8AC3E}">
        <p14:creationId xmlns:p14="http://schemas.microsoft.com/office/powerpoint/2010/main" val="27087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24</a:t>
            </a:fld>
            <a:endParaRPr lang="en-AU"/>
          </a:p>
        </p:txBody>
      </p:sp>
    </p:spTree>
    <p:extLst>
      <p:ext uri="{BB962C8B-B14F-4D97-AF65-F5344CB8AC3E}">
        <p14:creationId xmlns:p14="http://schemas.microsoft.com/office/powerpoint/2010/main" val="202259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VATE</a:t>
            </a:r>
            <a:r>
              <a:rPr lang="en-AU" baseline="0" dirty="0"/>
              <a:t> Study Guide, 2016.</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25</a:t>
            </a:fld>
            <a:endParaRPr lang="en-AU"/>
          </a:p>
        </p:txBody>
      </p:sp>
    </p:spTree>
    <p:extLst>
      <p:ext uri="{BB962C8B-B14F-4D97-AF65-F5344CB8AC3E}">
        <p14:creationId xmlns:p14="http://schemas.microsoft.com/office/powerpoint/2010/main" val="39153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adapted from: VATE</a:t>
            </a:r>
            <a:r>
              <a:rPr lang="en-AU" baseline="0" dirty="0"/>
              <a:t> Study Guide, 2016.</a:t>
            </a:r>
            <a:endParaRPr lang="en-AU" dirty="0"/>
          </a:p>
          <a:p>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26</a:t>
            </a:fld>
            <a:endParaRPr lang="en-AU"/>
          </a:p>
        </p:txBody>
      </p:sp>
    </p:spTree>
    <p:extLst>
      <p:ext uri="{BB962C8B-B14F-4D97-AF65-F5344CB8AC3E}">
        <p14:creationId xmlns:p14="http://schemas.microsoft.com/office/powerpoint/2010/main" val="2996953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VATE</a:t>
            </a:r>
            <a:r>
              <a:rPr lang="en-AU" baseline="0" dirty="0"/>
              <a:t> Study Guide, 2016.</a:t>
            </a:r>
            <a:endParaRPr lang="en-AU" dirty="0"/>
          </a:p>
          <a:p>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27</a:t>
            </a:fld>
            <a:endParaRPr lang="en-AU"/>
          </a:p>
        </p:txBody>
      </p:sp>
    </p:spTree>
    <p:extLst>
      <p:ext uri="{BB962C8B-B14F-4D97-AF65-F5344CB8AC3E}">
        <p14:creationId xmlns:p14="http://schemas.microsoft.com/office/powerpoint/2010/main" val="212117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28</a:t>
            </a:fld>
            <a:endParaRPr lang="en-AU"/>
          </a:p>
        </p:txBody>
      </p:sp>
    </p:spTree>
    <p:extLst>
      <p:ext uri="{BB962C8B-B14F-4D97-AF65-F5344CB8AC3E}">
        <p14:creationId xmlns:p14="http://schemas.microsoft.com/office/powerpoint/2010/main" val="124250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29</a:t>
            </a:fld>
            <a:endParaRPr lang="en-AU"/>
          </a:p>
        </p:txBody>
      </p:sp>
    </p:spTree>
    <p:extLst>
      <p:ext uri="{BB962C8B-B14F-4D97-AF65-F5344CB8AC3E}">
        <p14:creationId xmlns:p14="http://schemas.microsoft.com/office/powerpoint/2010/main" val="70683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a:t>
            </a:r>
            <a:r>
              <a:rPr lang="en-AU" baseline="0" dirty="0"/>
              <a:t>: VATE Study Guide, 2016</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3</a:t>
            </a:fld>
            <a:endParaRPr lang="en-AU"/>
          </a:p>
        </p:txBody>
      </p:sp>
    </p:spTree>
    <p:extLst>
      <p:ext uri="{BB962C8B-B14F-4D97-AF65-F5344CB8AC3E}">
        <p14:creationId xmlns:p14="http://schemas.microsoft.com/office/powerpoint/2010/main" val="68338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30</a:t>
            </a:fld>
            <a:endParaRPr lang="en-AU"/>
          </a:p>
        </p:txBody>
      </p:sp>
    </p:spTree>
    <p:extLst>
      <p:ext uri="{BB962C8B-B14F-4D97-AF65-F5344CB8AC3E}">
        <p14:creationId xmlns:p14="http://schemas.microsoft.com/office/powerpoint/2010/main" val="2097827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31</a:t>
            </a:fld>
            <a:endParaRPr lang="en-AU"/>
          </a:p>
        </p:txBody>
      </p:sp>
    </p:spTree>
    <p:extLst>
      <p:ext uri="{BB962C8B-B14F-4D97-AF65-F5344CB8AC3E}">
        <p14:creationId xmlns:p14="http://schemas.microsoft.com/office/powerpoint/2010/main" val="807805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32</a:t>
            </a:fld>
            <a:endParaRPr lang="en-AU"/>
          </a:p>
        </p:txBody>
      </p:sp>
    </p:spTree>
    <p:extLst>
      <p:ext uri="{BB962C8B-B14F-4D97-AF65-F5344CB8AC3E}">
        <p14:creationId xmlns:p14="http://schemas.microsoft.com/office/powerpoint/2010/main" val="39693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a:t>
            </a:r>
            <a:r>
              <a:rPr lang="en-AU" baseline="0" dirty="0"/>
              <a:t> https://www.artscentremelbourne.com.au/~/media/artscentre/files/about-us/media-centre/2015/03-march/20150318-mr-black-diggers-arts-centre-melbourne.ashx </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4</a:t>
            </a:fld>
            <a:endParaRPr lang="en-AU"/>
          </a:p>
        </p:txBody>
      </p:sp>
    </p:spTree>
    <p:extLst>
      <p:ext uri="{BB962C8B-B14F-4D97-AF65-F5344CB8AC3E}">
        <p14:creationId xmlns:p14="http://schemas.microsoft.com/office/powerpoint/2010/main" val="380410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5</a:t>
            </a:fld>
            <a:endParaRPr lang="en-AU"/>
          </a:p>
        </p:txBody>
      </p:sp>
    </p:spTree>
    <p:extLst>
      <p:ext uri="{BB962C8B-B14F-4D97-AF65-F5344CB8AC3E}">
        <p14:creationId xmlns:p14="http://schemas.microsoft.com/office/powerpoint/2010/main" val="67208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6</a:t>
            </a:fld>
            <a:endParaRPr lang="en-AU"/>
          </a:p>
        </p:txBody>
      </p:sp>
    </p:spTree>
    <p:extLst>
      <p:ext uri="{BB962C8B-B14F-4D97-AF65-F5344CB8AC3E}">
        <p14:creationId xmlns:p14="http://schemas.microsoft.com/office/powerpoint/2010/main" val="209880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7</a:t>
            </a:fld>
            <a:endParaRPr lang="en-AU"/>
          </a:p>
        </p:txBody>
      </p:sp>
    </p:spTree>
    <p:extLst>
      <p:ext uri="{BB962C8B-B14F-4D97-AF65-F5344CB8AC3E}">
        <p14:creationId xmlns:p14="http://schemas.microsoft.com/office/powerpoint/2010/main" val="212990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2D4FF-7C6C-402C-BC17-3236E5AEC343}" type="slidenum">
              <a:rPr lang="en-AU" smtClean="0"/>
              <a:t>8</a:t>
            </a:fld>
            <a:endParaRPr lang="en-AU"/>
          </a:p>
        </p:txBody>
      </p:sp>
    </p:spTree>
    <p:extLst>
      <p:ext uri="{BB962C8B-B14F-4D97-AF65-F5344CB8AC3E}">
        <p14:creationId xmlns:p14="http://schemas.microsoft.com/office/powerpoint/2010/main" val="96544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a:t>
            </a:r>
            <a:r>
              <a:rPr lang="en-AU" baseline="0" dirty="0"/>
              <a:t> </a:t>
            </a:r>
            <a:r>
              <a:rPr lang="en-AU" dirty="0"/>
              <a:t>SBS NITV, Who were black diggers?</a:t>
            </a:r>
            <a:r>
              <a:rPr lang="en-AU" dirty="0">
                <a:hlinkClick r:id="rId3"/>
              </a:rPr>
              <a:t> http://www.sbs.com.au/nitv/explainer/who-were-black-diggers</a:t>
            </a:r>
            <a:endParaRPr lang="en-AU" dirty="0"/>
          </a:p>
        </p:txBody>
      </p:sp>
      <p:sp>
        <p:nvSpPr>
          <p:cNvPr id="4" name="Slide Number Placeholder 3"/>
          <p:cNvSpPr>
            <a:spLocks noGrp="1"/>
          </p:cNvSpPr>
          <p:nvPr>
            <p:ph type="sldNum" sz="quarter" idx="10"/>
          </p:nvPr>
        </p:nvSpPr>
        <p:spPr/>
        <p:txBody>
          <a:bodyPr/>
          <a:lstStyle/>
          <a:p>
            <a:fld id="{AB12D4FF-7C6C-402C-BC17-3236E5AEC343}" type="slidenum">
              <a:rPr lang="en-AU" smtClean="0"/>
              <a:t>9</a:t>
            </a:fld>
            <a:endParaRPr lang="en-AU"/>
          </a:p>
        </p:txBody>
      </p:sp>
    </p:spTree>
    <p:extLst>
      <p:ext uri="{BB962C8B-B14F-4D97-AF65-F5344CB8AC3E}">
        <p14:creationId xmlns:p14="http://schemas.microsoft.com/office/powerpoint/2010/main" val="345146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0215C03-7136-4502-88C4-04FB9F245784}" type="datetimeFigureOut">
              <a:rPr lang="en-AU" smtClean="0"/>
              <a:t>15/6/17</a:t>
            </a:fld>
            <a:endParaRPr lang="en-A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3FC30E2-8F83-4506-A99F-B9299EE78DA3}" type="slidenum">
              <a:rPr lang="en-AU" smtClean="0"/>
              <a:t>‹#›</a:t>
            </a:fld>
            <a:endParaRPr lang="en-A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734113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5C03-7136-4502-88C4-04FB9F245784}" type="datetimeFigureOut">
              <a:rPr lang="en-AU" smtClean="0"/>
              <a:t>15/6/17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193756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5C03-7136-4502-88C4-04FB9F245784}" type="datetimeFigureOut">
              <a:rPr lang="en-AU" smtClean="0"/>
              <a:t>15/6/17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237651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15C03-7136-4502-88C4-04FB9F245784}" type="datetimeFigureOut">
              <a:rPr lang="en-AU" smtClean="0"/>
              <a:t>15/6/17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86054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0215C03-7136-4502-88C4-04FB9F245784}" type="datetimeFigureOut">
              <a:rPr lang="en-AU" smtClean="0"/>
              <a:t>15/6/17</a:t>
            </a:fld>
            <a:endParaRPr lang="en-A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3FC30E2-8F83-4506-A99F-B9299EE78DA3}" type="slidenum">
              <a:rPr lang="en-AU" smtClean="0"/>
              <a:t>‹#›</a:t>
            </a:fld>
            <a:endParaRPr lang="en-A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19968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15C03-7136-4502-88C4-04FB9F245784}" type="datetimeFigureOut">
              <a:rPr lang="en-AU" smtClean="0"/>
              <a:t>15/6/17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197698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15C03-7136-4502-88C4-04FB9F245784}" type="datetimeFigureOut">
              <a:rPr lang="en-AU" smtClean="0"/>
              <a:t>15/6/17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354286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15C03-7136-4502-88C4-04FB9F245784}" type="datetimeFigureOut">
              <a:rPr lang="en-AU" smtClean="0"/>
              <a:t>15/6/17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394908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15C03-7136-4502-88C4-04FB9F245784}" type="datetimeFigureOut">
              <a:rPr lang="en-AU" smtClean="0"/>
              <a:t>15/6/17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FC30E2-8F83-4506-A99F-B9299EE78DA3}" type="slidenum">
              <a:rPr lang="en-AU" smtClean="0"/>
              <a:t>‹#›</a:t>
            </a:fld>
            <a:endParaRPr lang="en-AU"/>
          </a:p>
        </p:txBody>
      </p:sp>
    </p:spTree>
    <p:extLst>
      <p:ext uri="{BB962C8B-B14F-4D97-AF65-F5344CB8AC3E}">
        <p14:creationId xmlns:p14="http://schemas.microsoft.com/office/powerpoint/2010/main" val="303974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215C03-7136-4502-88C4-04FB9F245784}" type="datetimeFigureOut">
              <a:rPr lang="en-AU" smtClean="0"/>
              <a:t>15/6/17</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3FC30E2-8F83-4506-A99F-B9299EE78DA3}"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02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215C03-7136-4502-88C4-04FB9F245784}" type="datetimeFigureOut">
              <a:rPr lang="en-AU" smtClean="0"/>
              <a:t>15/6/17</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3FC30E2-8F83-4506-A99F-B9299EE78DA3}"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4174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0215C03-7136-4502-88C4-04FB9F245784}" type="datetimeFigureOut">
              <a:rPr lang="en-AU" smtClean="0"/>
              <a:t>15/6/17</a:t>
            </a:fld>
            <a:endParaRPr lang="en-A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A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3FC30E2-8F83-4506-A99F-B9299EE78DA3}" type="slidenum">
              <a:rPr lang="en-AU" smtClean="0"/>
              <a:t>‹#›</a:t>
            </a:fld>
            <a:endParaRPr lang="en-A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151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tJZctAx0jY" TargetMode="External"/><Relationship Id="rId4" Type="http://schemas.openxmlformats.org/officeDocument/2006/relationships/hyperlink" Target="https://www.theguardian.com/australia-news/2017/apr/23/black-diggers-are-hailed-on-anzac-day-but-the-indigenous-great-war-was-in-australia"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theguardian.com/australia-news/postcolonial-blog/2016/mar/30/its-not-politically-correct-to-say-australia-was-invaded-its-histor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LwqeVP2Njo&amp;feature=player_embedded"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theconversation.com/from-shell-shock-to-ptsd-a-century-of-invisible-war-trauma-74911" TargetMode="External"/><Relationship Id="rId4" Type="http://schemas.openxmlformats.org/officeDocument/2006/relationships/hyperlink" Target="http://www.bbc.co.uk/history/worldwars/wwone/shellshock_01.s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artscentremelbourne.com.au/~/media/artscentre/files/about-us/media-centre/2015/03-march/20150318-mr-black-diggers-arts-centre-melbourne.ashx" TargetMode="External"/><Relationship Id="rId4" Type="http://schemas.openxmlformats.org/officeDocument/2006/relationships/hyperlink" Target="http://www.sbs.com.au/nitv/explainer/who-were-black-diggers" TargetMode="External"/><Relationship Id="rId5" Type="http://schemas.openxmlformats.org/officeDocument/2006/relationships/hyperlink" Target="http://www.smh.com.au/entertainment/sydney-festival/exploration-of-black-diggers-experience-well-overdue-20140116-30x5l.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theguardian.com/australia-news/2017/apr/23/black-diggers-are-hailed-on-anzac-day-but-the-indigenous-great-war-was-in-australia" TargetMode="External"/><Relationship Id="rId4" Type="http://schemas.openxmlformats.org/officeDocument/2006/relationships/hyperlink" Target="http://www.smh.com.au/entertainment/black-diggers-the-untold-story-of-our-indigenous-soldiers-20150328-1m9pme.html" TargetMode="External"/><Relationship Id="rId5" Type="http://schemas.openxmlformats.org/officeDocument/2006/relationships/hyperlink" Target="http://www.smh.com.au/entertainment/sydney-festival/exploration-of-black-diggers-experience-well-overdue-20140116-30x5l.html" TargetMode="External"/><Relationship Id="rId6" Type="http://schemas.openxmlformats.org/officeDocument/2006/relationships/hyperlink" Target="https://theconversation.com/from-shell-shock-to-ptsd-a-century-of-invisible-war-trauma-74911" TargetMode="External"/><Relationship Id="rId7" Type="http://schemas.openxmlformats.org/officeDocument/2006/relationships/hyperlink" Target="http://www.canberratimes.com.au/act-news/canberra-life/black-diggers-brings-indigenous-fighters-unknown-stories-to-the-fore-20150212-13cuxn.html"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LLwqeVP2Njo&amp;feature=player_embedd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youtube.com/watch?v=EZWpJEKi3aM" TargetMode="External"/><Relationship Id="rId5" Type="http://schemas.openxmlformats.org/officeDocument/2006/relationships/hyperlink" Target="https://www.youtube.com/watch?v=9nCYboIUq1o"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p:cNvPicPr>
            <a:picLocks noChangeAspect="1"/>
          </p:cNvPicPr>
          <p:nvPr/>
        </p:nvPicPr>
        <p:blipFill rotWithShape="1">
          <a:blip r:embed="rId3"/>
          <a:srcRect r="3446"/>
          <a:stretch/>
        </p:blipFill>
        <p:spPr>
          <a:xfrm>
            <a:off x="7225748" y="10"/>
            <a:ext cx="4966252" cy="6857990"/>
          </a:xfrm>
          <a:prstGeom prst="rect">
            <a:avLst/>
          </a:prstGeom>
        </p:spPr>
      </p:pic>
      <p:sp>
        <p:nvSpPr>
          <p:cNvPr id="2" name="Title 1"/>
          <p:cNvSpPr>
            <a:spLocks noGrp="1"/>
          </p:cNvSpPr>
          <p:nvPr>
            <p:ph type="ctrTitle"/>
          </p:nvPr>
        </p:nvSpPr>
        <p:spPr>
          <a:xfrm>
            <a:off x="1478522" y="1480930"/>
            <a:ext cx="5301138" cy="3254321"/>
          </a:xfrm>
        </p:spPr>
        <p:txBody>
          <a:bodyPr>
            <a:normAutofit/>
          </a:bodyPr>
          <a:lstStyle/>
          <a:p>
            <a:pPr algn="l"/>
            <a:r>
              <a:rPr lang="en-AU" sz="6600"/>
              <a:t>Black diggers	</a:t>
            </a:r>
          </a:p>
        </p:txBody>
      </p:sp>
      <p:sp>
        <p:nvSpPr>
          <p:cNvPr id="3" name="Subtitle 2"/>
          <p:cNvSpPr>
            <a:spLocks noGrp="1"/>
          </p:cNvSpPr>
          <p:nvPr>
            <p:ph type="subTitle" idx="1"/>
          </p:nvPr>
        </p:nvSpPr>
        <p:spPr>
          <a:xfrm>
            <a:off x="1478524" y="4804850"/>
            <a:ext cx="5284876" cy="1086237"/>
          </a:xfrm>
        </p:spPr>
        <p:txBody>
          <a:bodyPr>
            <a:normAutofit/>
          </a:bodyPr>
          <a:lstStyle/>
          <a:p>
            <a:pPr algn="l">
              <a:lnSpc>
                <a:spcPct val="102000"/>
              </a:lnSpc>
            </a:pPr>
            <a:r>
              <a:rPr lang="en-AU" sz="2100" dirty="0"/>
              <a:t>A play by Tom Wright</a:t>
            </a:r>
            <a:br>
              <a:rPr lang="en-AU" sz="2100" dirty="0"/>
            </a:br>
            <a:r>
              <a:rPr lang="en-AU" sz="2100" dirty="0"/>
              <a:t>Context &amp; Background</a:t>
            </a:r>
          </a:p>
          <a:p>
            <a:pPr algn="l">
              <a:lnSpc>
                <a:spcPct val="102000"/>
              </a:lnSpc>
            </a:pPr>
            <a:r>
              <a:rPr lang="en-AU" sz="1200" dirty="0"/>
              <a:t>Mrs Lock 2017</a:t>
            </a:r>
            <a:endParaRPr lang="en-AU" sz="2100" dirty="0"/>
          </a:p>
        </p:txBody>
      </p:sp>
    </p:spTree>
    <p:extLst>
      <p:ext uri="{BB962C8B-B14F-4D97-AF65-F5344CB8AC3E}">
        <p14:creationId xmlns:p14="http://schemas.microsoft.com/office/powerpoint/2010/main" val="1139920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Honouring untold stories</a:t>
            </a:r>
          </a:p>
        </p:txBody>
      </p:sp>
      <p:pic>
        <p:nvPicPr>
          <p:cNvPr id="4" name="Content Placeholder 3"/>
          <p:cNvPicPr>
            <a:picLocks noGrp="1" noChangeAspect="1"/>
          </p:cNvPicPr>
          <p:nvPr>
            <p:ph idx="1"/>
          </p:nvPr>
        </p:nvPicPr>
        <p:blipFill>
          <a:blip r:embed="rId3"/>
          <a:stretch>
            <a:fillRect/>
          </a:stretch>
        </p:blipFill>
        <p:spPr>
          <a:xfrm>
            <a:off x="1371600" y="2305559"/>
            <a:ext cx="9601200" cy="3542282"/>
          </a:xfrm>
          <a:prstGeom prst="rect">
            <a:avLst/>
          </a:prstGeom>
        </p:spPr>
      </p:pic>
    </p:spTree>
    <p:extLst>
      <p:ext uri="{BB962C8B-B14F-4D97-AF65-F5344CB8AC3E}">
        <p14:creationId xmlns:p14="http://schemas.microsoft.com/office/powerpoint/2010/main" val="876539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4" descr="Image result for black diggers"/>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16843"/>
          <a:stretch/>
        </p:blipFill>
        <p:spPr bwMode="auto">
          <a:xfrm>
            <a:off x="-1" y="10"/>
            <a:ext cx="121886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71600" y="685800"/>
            <a:ext cx="9601200" cy="1485900"/>
          </a:xfrm>
        </p:spPr>
        <p:txBody>
          <a:bodyPr>
            <a:normAutofit/>
          </a:bodyPr>
          <a:lstStyle/>
          <a:p>
            <a:r>
              <a:rPr lang="en-AU">
                <a:solidFill>
                  <a:schemeClr val="bg2"/>
                </a:solidFill>
              </a:rPr>
              <a:t>Experiences of War</a:t>
            </a:r>
          </a:p>
        </p:txBody>
      </p:sp>
      <p:sp>
        <p:nvSpPr>
          <p:cNvPr id="3" name="Content Placeholder 2"/>
          <p:cNvSpPr>
            <a:spLocks noGrp="1"/>
          </p:cNvSpPr>
          <p:nvPr>
            <p:ph idx="1"/>
          </p:nvPr>
        </p:nvSpPr>
        <p:spPr>
          <a:xfrm>
            <a:off x="1371600" y="2286000"/>
            <a:ext cx="9601200" cy="3581400"/>
          </a:xfrm>
        </p:spPr>
        <p:txBody>
          <a:bodyPr>
            <a:normAutofit/>
          </a:bodyPr>
          <a:lstStyle/>
          <a:p>
            <a:pPr fontAlgn="base"/>
            <a:r>
              <a:rPr lang="en-AU" sz="2400" dirty="0">
                <a:solidFill>
                  <a:schemeClr val="bg2"/>
                </a:solidFill>
              </a:rPr>
              <a:t>Wright says the play takes the familiar tropes of World War I – Gallipoli, the trenches, the slouch hats and emu feathers – and "just puts black faces into it".</a:t>
            </a:r>
          </a:p>
          <a:p>
            <a:pPr fontAlgn="base"/>
            <a:r>
              <a:rPr lang="en-AU" sz="2400" b="1" dirty="0">
                <a:solidFill>
                  <a:schemeClr val="bg2"/>
                </a:solidFill>
              </a:rPr>
              <a:t>"In many ways what the black blokes experienced was exactly the same as their white colleagues," he says. "The same horrors, the same shell shock, the same awful deprivations, the same violence”.</a:t>
            </a:r>
          </a:p>
          <a:p>
            <a:pPr fontAlgn="base"/>
            <a:r>
              <a:rPr lang="en-AU" sz="2400" dirty="0">
                <a:solidFill>
                  <a:schemeClr val="bg2"/>
                </a:solidFill>
              </a:rPr>
              <a:t>"The difference was when they came back to Australia in the 1920s, they found it very hard, many of them, to find a place in white society and likewise found it hard to go back to their black communities”.</a:t>
            </a:r>
          </a:p>
          <a:p>
            <a:endParaRPr lang="en-AU" sz="2400" dirty="0">
              <a:solidFill>
                <a:schemeClr val="bg2"/>
              </a:solidFill>
            </a:endParaRPr>
          </a:p>
        </p:txBody>
      </p:sp>
    </p:spTree>
    <p:extLst>
      <p:ext uri="{BB962C8B-B14F-4D97-AF65-F5344CB8AC3E}">
        <p14:creationId xmlns:p14="http://schemas.microsoft.com/office/powerpoint/2010/main" val="2300568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Black Diggers: Challenging the ANZAC narrative </a:t>
            </a:r>
          </a:p>
        </p:txBody>
      </p:sp>
      <p:sp>
        <p:nvSpPr>
          <p:cNvPr id="3" name="Content Placeholder 2"/>
          <p:cNvSpPr>
            <a:spLocks noGrp="1"/>
          </p:cNvSpPr>
          <p:nvPr>
            <p:ph idx="1"/>
          </p:nvPr>
        </p:nvSpPr>
        <p:spPr/>
        <p:txBody>
          <a:bodyPr>
            <a:normAutofit/>
          </a:bodyPr>
          <a:lstStyle/>
          <a:p>
            <a:r>
              <a:rPr lang="en-AU" dirty="0"/>
              <a:t>Watch this interesting interview with Tom Wright and Wesley Enoch from </a:t>
            </a:r>
          </a:p>
          <a:p>
            <a:pPr marL="0" indent="0">
              <a:buNone/>
            </a:pPr>
            <a:r>
              <a:rPr lang="en-AU" dirty="0"/>
              <a:t>The Guardian Black Diggers: Challenging the ANZAC narrative </a:t>
            </a:r>
            <a:r>
              <a:rPr lang="en-AU" dirty="0">
                <a:hlinkClick r:id="rId3"/>
              </a:rPr>
              <a:t>https://www.youtube.com/watch?v=etJZctAx0jY</a:t>
            </a:r>
            <a:r>
              <a:rPr lang="en-AU" dirty="0"/>
              <a:t> (5:54 mins)</a:t>
            </a:r>
          </a:p>
          <a:p>
            <a:pPr marL="0" indent="0">
              <a:buNone/>
            </a:pPr>
            <a:endParaRPr lang="en-AU" dirty="0"/>
          </a:p>
          <a:p>
            <a:r>
              <a:rPr lang="en-AU" dirty="0"/>
              <a:t>Further reading: Black diggers are hailed on Anzac Day. But the Indigenous 'Great War' was in Australia by Paul Daley</a:t>
            </a:r>
          </a:p>
          <a:p>
            <a:pPr marL="0" indent="0">
              <a:buNone/>
            </a:pPr>
            <a:r>
              <a:rPr lang="en-AU" dirty="0">
                <a:hlinkClick r:id="rId4"/>
              </a:rPr>
              <a:t>https://www.theguardian.com/australia-news/2017/apr/23/black-diggers-are-hailed-on-anzac-day-but-the-indigenous-great-war-was-in-australia</a:t>
            </a:r>
            <a:r>
              <a:rPr lang="en-AU" dirty="0"/>
              <a:t>  </a:t>
            </a:r>
          </a:p>
          <a:p>
            <a:pPr fontAlgn="t"/>
            <a:endParaRPr lang="en-AU" b="1" dirty="0"/>
          </a:p>
          <a:p>
            <a:endParaRPr lang="en-AU" dirty="0"/>
          </a:p>
          <a:p>
            <a:endParaRPr lang="en-AU" dirty="0"/>
          </a:p>
          <a:p>
            <a:pPr marL="0" indent="0">
              <a:buNone/>
            </a:pPr>
            <a:endParaRPr lang="en-AU" dirty="0"/>
          </a:p>
          <a:p>
            <a:endParaRPr lang="en-AU" dirty="0"/>
          </a:p>
        </p:txBody>
      </p:sp>
      <p:pic>
        <p:nvPicPr>
          <p:cNvPr id="4" name="Picture 2" descr="Image result for play video"/>
          <p:cNvPicPr>
            <a:picLocks noChangeAspect="1" noChangeArrowheads="1"/>
          </p:cNvPicPr>
          <p:nvPr/>
        </p:nvPicPr>
        <p:blipFill rotWithShape="1">
          <a:blip r:embed="rId5">
            <a:extLst>
              <a:ext uri="{28A0092B-C50C-407E-A947-70E740481C1C}">
                <a14:useLocalDpi xmlns:a14="http://schemas.microsoft.com/office/drawing/2010/main" val="0"/>
              </a:ext>
            </a:extLst>
          </a:blip>
          <a:srcRect l="3267" r="4096" b="2"/>
          <a:stretch/>
        </p:blipFill>
        <p:spPr bwMode="auto">
          <a:xfrm>
            <a:off x="8980505" y="685800"/>
            <a:ext cx="3211495" cy="346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9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Historical Context	</a:t>
            </a:r>
          </a:p>
        </p:txBody>
      </p:sp>
      <p:sp>
        <p:nvSpPr>
          <p:cNvPr id="3" name="Content Placeholder 2"/>
          <p:cNvSpPr>
            <a:spLocks noGrp="1"/>
          </p:cNvSpPr>
          <p:nvPr>
            <p:ph idx="1"/>
          </p:nvPr>
        </p:nvSpPr>
        <p:spPr>
          <a:xfrm>
            <a:off x="1371600" y="1724297"/>
            <a:ext cx="9601200" cy="4143103"/>
          </a:xfrm>
        </p:spPr>
        <p:txBody>
          <a:bodyPr>
            <a:normAutofit/>
          </a:bodyPr>
          <a:lstStyle/>
          <a:p>
            <a:r>
              <a:rPr lang="en-AU" dirty="0"/>
              <a:t>Many historians refer to the colonisation of Australia as an invasion and the brutal systematic genocide of the country’s Indigenous people. </a:t>
            </a:r>
          </a:p>
          <a:p>
            <a:r>
              <a:rPr lang="en-AU" dirty="0"/>
              <a:t>For Indigenous Australians, their involvement in the armed forces was not the first time they had been involved in a battle for their freedom. With the invasion of Australia in the 18</a:t>
            </a:r>
            <a:r>
              <a:rPr lang="en-AU" baseline="30000" dirty="0"/>
              <a:t>th</a:t>
            </a:r>
            <a:r>
              <a:rPr lang="en-AU" dirty="0"/>
              <a:t> Century, many brutal massacres were executed and one such bloody scene is depicted in the opening of the play.</a:t>
            </a:r>
          </a:p>
          <a:p>
            <a:r>
              <a:rPr lang="en-AU" dirty="0"/>
              <a:t>The confronting brutality of this scene serves to remind the audience of the injustices that occurred during this time, and those which continue to this day. </a:t>
            </a:r>
          </a:p>
          <a:p>
            <a:endParaRPr lang="en-AU" dirty="0"/>
          </a:p>
          <a:p>
            <a:r>
              <a:rPr lang="en-AU" dirty="0"/>
              <a:t>Further reading: ‘It’s not ‘politically correct’ to say Australia was invaded, it’s history’ by Paul Daley: </a:t>
            </a:r>
            <a:r>
              <a:rPr lang="en-AU" dirty="0">
                <a:hlinkClick r:id="rId3"/>
              </a:rPr>
              <a:t>https://www.theguardian.com/australia-news/postcolonial-blog/2016/mar/30/its-not-politically-correct-to-say-australia-was-invaded-its-history</a:t>
            </a:r>
            <a:r>
              <a:rPr lang="en-AU" dirty="0"/>
              <a:t> </a:t>
            </a:r>
          </a:p>
        </p:txBody>
      </p:sp>
    </p:spTree>
    <p:extLst>
      <p:ext uri="{BB962C8B-B14F-4D97-AF65-F5344CB8AC3E}">
        <p14:creationId xmlns:p14="http://schemas.microsoft.com/office/powerpoint/2010/main" val="70131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577" y="429527"/>
            <a:ext cx="6562905" cy="1485900"/>
          </a:xfrm>
        </p:spPr>
        <p:txBody>
          <a:bodyPr>
            <a:normAutofit/>
          </a:bodyPr>
          <a:lstStyle/>
          <a:p>
            <a:r>
              <a:rPr lang="en-AU" dirty="0"/>
              <a:t>White Australia… a recent memory</a:t>
            </a:r>
          </a:p>
        </p:txBody>
      </p:sp>
      <p:pic>
        <p:nvPicPr>
          <p:cNvPr id="9" name="Picture 2" descr="Image result for immigration act 1901"/>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10123" y="2314086"/>
            <a:ext cx="3613752" cy="32930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23875" y="1915427"/>
            <a:ext cx="7113068" cy="4581625"/>
          </a:xfrm>
        </p:spPr>
        <p:txBody>
          <a:bodyPr>
            <a:normAutofit/>
          </a:bodyPr>
          <a:lstStyle/>
          <a:p>
            <a:r>
              <a:rPr lang="en-AU" sz="2400" dirty="0"/>
              <a:t>The White Australia Policy was the unofficial name of the Immigration Restriction Act 1901. This was one of the first pieces of legislation passed by the parliament of the newly federated Australia. </a:t>
            </a:r>
          </a:p>
          <a:p>
            <a:r>
              <a:rPr lang="en-AU" sz="2400" dirty="0"/>
              <a:t>The Act allowed immigration officers to exclude people subjectively (on the basis of race) by making them take a diction test in a European language of the officers’ choosing. </a:t>
            </a:r>
          </a:p>
          <a:p>
            <a:r>
              <a:rPr lang="en-AU" sz="2400" dirty="0"/>
              <a:t>This test, and the discrimination that went along with it was still in operation in the 1950s.</a:t>
            </a:r>
          </a:p>
        </p:txBody>
      </p:sp>
    </p:spTree>
    <p:extLst>
      <p:ext uri="{BB962C8B-B14F-4D97-AF65-F5344CB8AC3E}">
        <p14:creationId xmlns:p14="http://schemas.microsoft.com/office/powerpoint/2010/main" val="2376390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grpSp>
        <p:nvGrpSpPr>
          <p:cNvPr id="30" name="Group 2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31" name="Freeform 6"/>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6"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Content Placeholder 3"/>
          <p:cNvPicPr>
            <a:picLocks noGrp="1" noChangeAspect="1"/>
          </p:cNvPicPr>
          <p:nvPr>
            <p:ph idx="1"/>
          </p:nvPr>
        </p:nvPicPr>
        <p:blipFill>
          <a:blip r:embed="rId3"/>
          <a:stretch>
            <a:fillRect/>
          </a:stretch>
        </p:blipFill>
        <p:spPr>
          <a:xfrm>
            <a:off x="1379023" y="1597387"/>
            <a:ext cx="5659222" cy="3862418"/>
          </a:xfrm>
          <a:prstGeom prst="rect">
            <a:avLst/>
          </a:prstGeom>
        </p:spPr>
      </p:pic>
    </p:spTree>
    <p:extLst>
      <p:ext uri="{BB962C8B-B14F-4D97-AF65-F5344CB8AC3E}">
        <p14:creationId xmlns:p14="http://schemas.microsoft.com/office/powerpoint/2010/main" val="4200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11"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6321" y="321731"/>
            <a:ext cx="10833946" cy="61316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3157564" y="965197"/>
            <a:ext cx="6591457" cy="4844721"/>
          </a:xfrm>
          <a:prstGeom prst="rect">
            <a:avLst/>
          </a:prstGeom>
        </p:spPr>
      </p:pic>
    </p:spTree>
    <p:extLst>
      <p:ext uri="{BB962C8B-B14F-4D97-AF65-F5344CB8AC3E}">
        <p14:creationId xmlns:p14="http://schemas.microsoft.com/office/powerpoint/2010/main" val="81377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Entrenched prejudice</a:t>
            </a:r>
          </a:p>
        </p:txBody>
      </p:sp>
      <p:pic>
        <p:nvPicPr>
          <p:cNvPr id="4" name="Content Placeholder 3"/>
          <p:cNvPicPr>
            <a:picLocks noGrp="1" noChangeAspect="1"/>
          </p:cNvPicPr>
          <p:nvPr>
            <p:ph idx="1"/>
          </p:nvPr>
        </p:nvPicPr>
        <p:blipFill>
          <a:blip r:embed="rId3"/>
          <a:stretch>
            <a:fillRect/>
          </a:stretch>
        </p:blipFill>
        <p:spPr>
          <a:xfrm>
            <a:off x="2769870" y="2286000"/>
            <a:ext cx="6804660" cy="3581400"/>
          </a:xfrm>
          <a:prstGeom prst="rect">
            <a:avLst/>
          </a:prstGeom>
        </p:spPr>
      </p:pic>
    </p:spTree>
    <p:extLst>
      <p:ext uri="{BB962C8B-B14F-4D97-AF65-F5344CB8AC3E}">
        <p14:creationId xmlns:p14="http://schemas.microsoft.com/office/powerpoint/2010/main" val="138422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legacy of the past	</a:t>
            </a:r>
          </a:p>
        </p:txBody>
      </p:sp>
      <p:sp>
        <p:nvSpPr>
          <p:cNvPr id="3" name="Content Placeholder 2"/>
          <p:cNvSpPr>
            <a:spLocks noGrp="1"/>
          </p:cNvSpPr>
          <p:nvPr>
            <p:ph idx="1"/>
          </p:nvPr>
        </p:nvSpPr>
        <p:spPr/>
        <p:txBody>
          <a:bodyPr/>
          <a:lstStyle/>
          <a:p>
            <a:r>
              <a:rPr lang="en-AU" dirty="0"/>
              <a:t>In many ways ‘Black Diggers’ explores the fact that the past cannot be buried and the psychological trauma of from the war serves as a poignant metaphor for the human rights abuses towards Indigenous Australians from time of invasion to today.</a:t>
            </a:r>
          </a:p>
          <a:p>
            <a:endParaRPr lang="en-AU" dirty="0"/>
          </a:p>
          <a:p>
            <a:r>
              <a:rPr lang="en-AU" dirty="0"/>
              <a:t>We are reminded of this when Ern picks a picks a piece of shrapnel out of his skin (The Iron Harvest), decades after the war. A personal and collective decision to bury the truth from our memories. </a:t>
            </a:r>
          </a:p>
          <a:p>
            <a:endParaRPr lang="en-AU" dirty="0"/>
          </a:p>
        </p:txBody>
      </p:sp>
    </p:spTree>
    <p:extLst>
      <p:ext uri="{BB962C8B-B14F-4D97-AF65-F5344CB8AC3E}">
        <p14:creationId xmlns:p14="http://schemas.microsoft.com/office/powerpoint/2010/main" val="4279944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p>
            <a:r>
              <a:rPr lang="en-AU" dirty="0"/>
              <a:t>Story telling on stage	</a:t>
            </a:r>
          </a:p>
        </p:txBody>
      </p:sp>
      <p:sp>
        <p:nvSpPr>
          <p:cNvPr id="3" name="Content Placeholder 2"/>
          <p:cNvSpPr>
            <a:spLocks noGrp="1"/>
          </p:cNvSpPr>
          <p:nvPr>
            <p:ph idx="1"/>
          </p:nvPr>
        </p:nvSpPr>
        <p:spPr>
          <a:xfrm>
            <a:off x="1371599" y="2348564"/>
            <a:ext cx="9869055" cy="3518836"/>
          </a:xfrm>
        </p:spPr>
        <p:txBody>
          <a:bodyPr>
            <a:noAutofit/>
          </a:bodyPr>
          <a:lstStyle/>
          <a:p>
            <a:pPr marL="0" indent="0">
              <a:buNone/>
            </a:pPr>
            <a:r>
              <a:rPr lang="en-AU" sz="2800" dirty="0">
                <a:solidFill>
                  <a:schemeClr val="tx1"/>
                </a:solidFill>
              </a:rPr>
              <a:t>Wright’s play consists of a series of vignettes that are connected by theme. </a:t>
            </a:r>
            <a:r>
              <a:rPr lang="en-AU" sz="2800" dirty="0"/>
              <a:t>Wright says the play follows the tradition of "pageant story telling" or "Brechtian, big picture stories”.</a:t>
            </a:r>
          </a:p>
          <a:p>
            <a:pPr marL="0" indent="0" fontAlgn="base">
              <a:buNone/>
            </a:pPr>
            <a:endParaRPr lang="en-AU" sz="2800" dirty="0"/>
          </a:p>
          <a:p>
            <a:pPr marL="0" indent="0" fontAlgn="base">
              <a:buNone/>
            </a:pPr>
            <a:r>
              <a:rPr lang="en-AU" sz="2800" dirty="0"/>
              <a:t>Wright explores the importance of hearing </a:t>
            </a:r>
            <a:r>
              <a:rPr lang="en-AU" sz="2800" dirty="0" err="1"/>
              <a:t>mulitple</a:t>
            </a:r>
            <a:r>
              <a:rPr lang="en-AU" sz="2800" dirty="0"/>
              <a:t> voices, stating that “if you focus on just two or three narratives, you're already misrepresenting history” (Taylor, 2014).</a:t>
            </a:r>
          </a:p>
          <a:p>
            <a:pPr marL="0" indent="0" fontAlgn="base">
              <a:buNone/>
            </a:pPr>
            <a:endParaRPr lang="en-AU" sz="2800" dirty="0">
              <a:solidFill>
                <a:schemeClr val="tx1"/>
              </a:solidFill>
            </a:endParaRPr>
          </a:p>
          <a:p>
            <a:pPr marL="0" indent="0">
              <a:buNone/>
            </a:pPr>
            <a:endParaRPr lang="en-AU" sz="2800" dirty="0">
              <a:solidFill>
                <a:schemeClr val="tx1"/>
              </a:solidFill>
            </a:endParaRPr>
          </a:p>
          <a:p>
            <a:pPr marL="0" indent="0">
              <a:buNone/>
            </a:pPr>
            <a:endParaRPr lang="en-AU" sz="2800" dirty="0"/>
          </a:p>
          <a:p>
            <a:pPr marL="0" indent="0">
              <a:buNone/>
            </a:pPr>
            <a:endParaRPr lang="en-AU" sz="2800" dirty="0"/>
          </a:p>
          <a:p>
            <a:endParaRPr lang="en-AU" sz="2800" dirty="0"/>
          </a:p>
        </p:txBody>
      </p:sp>
    </p:spTree>
    <p:extLst>
      <p:ext uri="{BB962C8B-B14F-4D97-AF65-F5344CB8AC3E}">
        <p14:creationId xmlns:p14="http://schemas.microsoft.com/office/powerpoint/2010/main" val="63409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386" name="Picture 2" descr="Image result for playwright tom wright"/>
          <p:cNvPicPr>
            <a:picLocks noChangeAspect="1" noChangeArrowheads="1"/>
          </p:cNvPicPr>
          <p:nvPr/>
        </p:nvPicPr>
        <p:blipFill rotWithShape="1">
          <a:blip r:embed="rId3">
            <a:extLst>
              <a:ext uri="{28A0092B-C50C-407E-A947-70E740481C1C}">
                <a14:useLocalDpi xmlns:a14="http://schemas.microsoft.com/office/drawing/2010/main" val="0"/>
              </a:ext>
            </a:extLst>
          </a:blip>
          <a:srcRect l="26218" r="36218"/>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4743" y="685800"/>
            <a:ext cx="5793475" cy="1485900"/>
          </a:xfrm>
        </p:spPr>
        <p:txBody>
          <a:bodyPr>
            <a:normAutofit/>
          </a:bodyPr>
          <a:lstStyle/>
          <a:p>
            <a:r>
              <a:rPr lang="en-AU" dirty="0"/>
              <a:t>Tom Wright – Playwright </a:t>
            </a:r>
          </a:p>
        </p:txBody>
      </p:sp>
      <p:sp>
        <p:nvSpPr>
          <p:cNvPr id="3" name="Content Placeholder 2"/>
          <p:cNvSpPr>
            <a:spLocks noGrp="1"/>
          </p:cNvSpPr>
          <p:nvPr>
            <p:ph idx="1"/>
          </p:nvPr>
        </p:nvSpPr>
        <p:spPr>
          <a:xfrm>
            <a:off x="784743" y="2286000"/>
            <a:ext cx="5793475" cy="3581400"/>
          </a:xfrm>
        </p:spPr>
        <p:txBody>
          <a:bodyPr>
            <a:normAutofit/>
          </a:bodyPr>
          <a:lstStyle/>
          <a:p>
            <a:r>
              <a:rPr lang="en-AU" dirty="0"/>
              <a:t>Tom Wright was born in 1968 I n Melbourne, Australia. He has been a member of may esteemed theatre companies as an actor and in the late 1990s he began writing plays. </a:t>
            </a:r>
          </a:p>
          <a:p>
            <a:endParaRPr lang="en-AU" b="1" dirty="0"/>
          </a:p>
          <a:p>
            <a:r>
              <a:rPr lang="en-AU" b="1" dirty="0"/>
              <a:t>Production History: </a:t>
            </a:r>
            <a:r>
              <a:rPr lang="en-AU" i="1" dirty="0"/>
              <a:t>Black Diggers</a:t>
            </a:r>
            <a:r>
              <a:rPr lang="en-AU" dirty="0"/>
              <a:t> was first produced by Queensland Theatre Company and Sydney Festival, and presented by Sydney Festival in association with The </a:t>
            </a:r>
            <a:r>
              <a:rPr lang="en-AU" dirty="0" err="1"/>
              <a:t>Balnaves</a:t>
            </a:r>
            <a:r>
              <a:rPr lang="en-AU" dirty="0"/>
              <a:t> Foundation, premiering in the Drama Theatre at the Sydney Opera House on January 18, 2014. </a:t>
            </a:r>
          </a:p>
        </p:txBody>
      </p:sp>
    </p:spTree>
    <p:extLst>
      <p:ext uri="{BB962C8B-B14F-4D97-AF65-F5344CB8AC3E}">
        <p14:creationId xmlns:p14="http://schemas.microsoft.com/office/powerpoint/2010/main" val="65532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p>
            <a:r>
              <a:rPr lang="en-AU" dirty="0"/>
              <a:t>Story telling on stage	</a:t>
            </a:r>
          </a:p>
        </p:txBody>
      </p:sp>
      <p:sp>
        <p:nvSpPr>
          <p:cNvPr id="3" name="Content Placeholder 2"/>
          <p:cNvSpPr>
            <a:spLocks noGrp="1"/>
          </p:cNvSpPr>
          <p:nvPr>
            <p:ph idx="1"/>
          </p:nvPr>
        </p:nvSpPr>
        <p:spPr>
          <a:xfrm>
            <a:off x="1371600" y="2286000"/>
            <a:ext cx="9601200" cy="3581400"/>
          </a:xfrm>
        </p:spPr>
        <p:txBody>
          <a:bodyPr>
            <a:normAutofit/>
          </a:bodyPr>
          <a:lstStyle/>
          <a:p>
            <a:pPr marL="0" indent="0" fontAlgn="base">
              <a:buNone/>
            </a:pPr>
            <a:r>
              <a:rPr lang="en-AU" sz="2400" dirty="0"/>
              <a:t>Enoch describes the process of selecting key scenes to use in the play with Write and others as creating</a:t>
            </a:r>
            <a:r>
              <a:rPr lang="en-AU" sz="2400" b="1" dirty="0"/>
              <a:t> "a prism through which to see all these stories and not be held back by the truth of any one story. So in a sense, we then tell a bigger truth“</a:t>
            </a:r>
            <a:r>
              <a:rPr lang="en-AU" sz="2400" dirty="0"/>
              <a:t> (Stephens, 2015).</a:t>
            </a:r>
          </a:p>
          <a:p>
            <a:pPr marL="0" indent="0" fontAlgn="base">
              <a:buNone/>
            </a:pPr>
            <a:endParaRPr lang="en-AU" sz="2400" dirty="0">
              <a:solidFill>
                <a:schemeClr val="tx1"/>
              </a:solidFill>
            </a:endParaRPr>
          </a:p>
          <a:p>
            <a:pPr marL="0" indent="0">
              <a:buNone/>
            </a:pPr>
            <a:r>
              <a:rPr lang="en-AU" sz="2400" i="1" dirty="0">
                <a:solidFill>
                  <a:schemeClr val="tx1"/>
                </a:solidFill>
              </a:rPr>
              <a:t>The rapid-fire transitions between the short, sharp scenes, along with the non-linear narrative time-frame </a:t>
            </a:r>
            <a:r>
              <a:rPr lang="en-AU" sz="2400" b="1" i="1" dirty="0">
                <a:solidFill>
                  <a:schemeClr val="tx1"/>
                </a:solidFill>
              </a:rPr>
              <a:t>reinforces the deliberate feeling of fragmentation, designed to make us feel as if the theatre itself is suffering shellshock</a:t>
            </a:r>
            <a:r>
              <a:rPr lang="en-AU" sz="2400" b="1" dirty="0">
                <a:solidFill>
                  <a:schemeClr val="tx1"/>
                </a:solidFill>
              </a:rPr>
              <a:t> </a:t>
            </a:r>
            <a:r>
              <a:rPr lang="en-AU" sz="2400" dirty="0">
                <a:solidFill>
                  <a:schemeClr val="tx1"/>
                </a:solidFill>
              </a:rPr>
              <a:t>(Matheson &amp; </a:t>
            </a:r>
            <a:r>
              <a:rPr lang="en-AU" sz="2400" dirty="0" err="1">
                <a:solidFill>
                  <a:schemeClr val="tx1"/>
                </a:solidFill>
              </a:rPr>
              <a:t>Stracey</a:t>
            </a:r>
            <a:r>
              <a:rPr lang="en-AU" sz="2400" dirty="0">
                <a:solidFill>
                  <a:schemeClr val="tx1"/>
                </a:solidFill>
              </a:rPr>
              <a:t>, 2016).</a:t>
            </a:r>
            <a:endParaRPr lang="en-AU" sz="2400" dirty="0"/>
          </a:p>
        </p:txBody>
      </p:sp>
    </p:spTree>
    <p:extLst>
      <p:ext uri="{BB962C8B-B14F-4D97-AF65-F5344CB8AC3E}">
        <p14:creationId xmlns:p14="http://schemas.microsoft.com/office/powerpoint/2010/main" val="1783509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stretch>
            <a:fillRect/>
          </a:stretch>
        </p:blipFill>
        <p:spPr>
          <a:xfrm>
            <a:off x="2576512" y="2633662"/>
            <a:ext cx="7191375" cy="2886075"/>
          </a:xfrm>
          <a:prstGeom prst="rect">
            <a:avLst/>
          </a:prstGeom>
        </p:spPr>
      </p:pic>
    </p:spTree>
    <p:extLst>
      <p:ext uri="{BB962C8B-B14F-4D97-AF65-F5344CB8AC3E}">
        <p14:creationId xmlns:p14="http://schemas.microsoft.com/office/powerpoint/2010/main" val="2398314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Psychological Impact of War</a:t>
            </a:r>
          </a:p>
        </p:txBody>
      </p:sp>
      <p:sp>
        <p:nvSpPr>
          <p:cNvPr id="3" name="Content Placeholder 2"/>
          <p:cNvSpPr>
            <a:spLocks noGrp="1"/>
          </p:cNvSpPr>
          <p:nvPr>
            <p:ph idx="1"/>
          </p:nvPr>
        </p:nvSpPr>
        <p:spPr>
          <a:xfrm>
            <a:off x="1371600" y="1902691"/>
            <a:ext cx="9601200" cy="3964709"/>
          </a:xfrm>
        </p:spPr>
        <p:txBody>
          <a:bodyPr>
            <a:normAutofit lnSpcReduction="10000"/>
          </a:bodyPr>
          <a:lstStyle/>
          <a:p>
            <a:pPr marL="0" indent="0">
              <a:buNone/>
            </a:pPr>
            <a:r>
              <a:rPr lang="en-AU" dirty="0">
                <a:solidFill>
                  <a:schemeClr val="tx1"/>
                </a:solidFill>
              </a:rPr>
              <a:t>When exploring the atrocities of war (a central idea of this play), the psychological short and long-term impact cannot be denied. The experience of shellshock (what we now refer to as Post Traumatic Stress Disorder, PTSD) are experiences that the stories of survivors have taught us as being the horrors of war.</a:t>
            </a:r>
          </a:p>
          <a:p>
            <a:pPr marL="0" indent="0">
              <a:buNone/>
            </a:pPr>
            <a:r>
              <a:rPr lang="en-AU" dirty="0">
                <a:solidFill>
                  <a:schemeClr val="tx1"/>
                </a:solidFill>
              </a:rPr>
              <a:t>The playwright Tom Wright described how the construction of the disparate storylines of the play metaphorically represent the fragmented and sever impact of war on the individual and society. </a:t>
            </a:r>
          </a:p>
          <a:p>
            <a:pPr marL="0" indent="0">
              <a:buNone/>
            </a:pPr>
            <a:r>
              <a:rPr lang="en-AU" dirty="0">
                <a:solidFill>
                  <a:schemeClr val="tx1"/>
                </a:solidFill>
              </a:rPr>
              <a:t>Watch this interview with Wright where he describes his purpose of using a “scattergun” of stories: </a:t>
            </a:r>
          </a:p>
          <a:p>
            <a:pPr marL="0" indent="0">
              <a:buNone/>
            </a:pPr>
            <a:r>
              <a:rPr lang="en-AU" dirty="0"/>
              <a:t>"What I've tried to write is 50 or 60 short, sharp scenes to get a scatter-gun, almost shell-shocked. impression of the war“ (Tom Wright).	</a:t>
            </a:r>
            <a:endParaRPr lang="en-AU" dirty="0">
              <a:solidFill>
                <a:schemeClr val="tx1"/>
              </a:solidFill>
            </a:endParaRPr>
          </a:p>
          <a:p>
            <a:pPr marL="0" indent="0">
              <a:buNone/>
            </a:pPr>
            <a:r>
              <a:rPr lang="en-AU" dirty="0">
                <a:hlinkClick r:id="rId3"/>
              </a:rPr>
              <a:t>https://www.youtube.com/watch?v=LLwqeVP2Njo&amp;feature=player_embedded</a:t>
            </a:r>
            <a:r>
              <a:rPr lang="en-AU" dirty="0"/>
              <a:t> </a:t>
            </a:r>
          </a:p>
          <a:p>
            <a:endParaRPr lang="en-AU" dirty="0"/>
          </a:p>
        </p:txBody>
      </p:sp>
      <p:pic>
        <p:nvPicPr>
          <p:cNvPr id="4" name="Picture 2" descr="Image result for play video"/>
          <p:cNvPicPr>
            <a:picLocks noChangeAspect="1" noChangeArrowheads="1"/>
          </p:cNvPicPr>
          <p:nvPr/>
        </p:nvPicPr>
        <p:blipFill rotWithShape="1">
          <a:blip r:embed="rId4">
            <a:extLst>
              <a:ext uri="{28A0092B-C50C-407E-A947-70E740481C1C}">
                <a14:useLocalDpi xmlns:a14="http://schemas.microsoft.com/office/drawing/2010/main" val="0"/>
              </a:ext>
            </a:extLst>
          </a:blip>
          <a:srcRect l="3267" r="4096" b="2"/>
          <a:stretch/>
        </p:blipFill>
        <p:spPr bwMode="auto">
          <a:xfrm>
            <a:off x="9299110" y="3834664"/>
            <a:ext cx="3211495" cy="346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504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71876"/>
          </a:xfrm>
        </p:spPr>
        <p:txBody>
          <a:bodyPr/>
          <a:lstStyle/>
          <a:p>
            <a:r>
              <a:rPr lang="en-AU" dirty="0"/>
              <a:t>Trauma of War</a:t>
            </a:r>
          </a:p>
        </p:txBody>
      </p:sp>
      <p:sp>
        <p:nvSpPr>
          <p:cNvPr id="3" name="Content Placeholder 2"/>
          <p:cNvSpPr>
            <a:spLocks noGrp="1"/>
          </p:cNvSpPr>
          <p:nvPr>
            <p:ph idx="1"/>
          </p:nvPr>
        </p:nvSpPr>
        <p:spPr>
          <a:xfrm>
            <a:off x="1371600" y="1953928"/>
            <a:ext cx="9601200" cy="3913472"/>
          </a:xfrm>
        </p:spPr>
        <p:txBody>
          <a:bodyPr/>
          <a:lstStyle/>
          <a:p>
            <a:pPr marL="0" indent="0">
              <a:buNone/>
            </a:pPr>
            <a:r>
              <a:rPr lang="en-AU" b="1" dirty="0"/>
              <a:t>Further reading: </a:t>
            </a:r>
          </a:p>
          <a:p>
            <a:pPr marL="0" indent="0">
              <a:buNone/>
            </a:pPr>
            <a:r>
              <a:rPr lang="en-AU" dirty="0"/>
              <a:t>For a very interesting article about the psychological impact of the horrors of war, read ‘</a:t>
            </a:r>
            <a:r>
              <a:rPr lang="en-AU" b="1" dirty="0"/>
              <a:t>From shell-shock to PTSD, a century of invisible war trauma’ by McDonald et al, :</a:t>
            </a:r>
          </a:p>
          <a:p>
            <a:pPr marL="0" indent="0">
              <a:buNone/>
            </a:pPr>
            <a:r>
              <a:rPr lang="en-AU" b="1" dirty="0"/>
              <a:t> </a:t>
            </a:r>
            <a:r>
              <a:rPr lang="en-AU" dirty="0">
                <a:hlinkClick r:id="rId3"/>
              </a:rPr>
              <a:t>https://theconversation.com/from-shell-shock-to-ptsd-a-century-of-invisible-war-trauma-74911</a:t>
            </a:r>
            <a:endParaRPr lang="en-AU" dirty="0"/>
          </a:p>
          <a:p>
            <a:pPr marL="0" indent="0">
              <a:buNone/>
            </a:pPr>
            <a:endParaRPr lang="en-AU" dirty="0"/>
          </a:p>
          <a:p>
            <a:pPr marL="0" indent="0">
              <a:buNone/>
            </a:pPr>
            <a:r>
              <a:rPr lang="en-AU" dirty="0"/>
              <a:t>Even more historical background on shellshock: BBC History </a:t>
            </a:r>
            <a:r>
              <a:rPr lang="en-AU" dirty="0">
                <a:hlinkClick r:id="rId4"/>
              </a:rPr>
              <a:t>http://www.bbc.co.uk/history/worldwars/wwone/shellshock_01.shtml</a:t>
            </a:r>
            <a:endParaRPr lang="en-AU" dirty="0"/>
          </a:p>
        </p:txBody>
      </p:sp>
    </p:spTree>
    <p:extLst>
      <p:ext uri="{BB962C8B-B14F-4D97-AF65-F5344CB8AC3E}">
        <p14:creationId xmlns:p14="http://schemas.microsoft.com/office/powerpoint/2010/main" val="2712113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 name="Title 1"/>
          <p:cNvSpPr>
            <a:spLocks noGrp="1"/>
          </p:cNvSpPr>
          <p:nvPr>
            <p:ph type="ctrTitle"/>
          </p:nvPr>
        </p:nvSpPr>
        <p:spPr>
          <a:xfrm>
            <a:off x="157448" y="110812"/>
            <a:ext cx="8361229" cy="2098226"/>
          </a:xfrm>
        </p:spPr>
        <p:txBody>
          <a:bodyPr vert="horz" lIns="91440" tIns="45720" rIns="91440" bIns="45720" rtlCol="0" anchor="b">
            <a:normAutofit/>
          </a:bodyPr>
          <a:lstStyle/>
          <a:p>
            <a:pPr algn="r"/>
            <a:r>
              <a:rPr lang="en-US" sz="6000" cap="all" dirty="0"/>
              <a:t>SEEKING BELONGING</a:t>
            </a:r>
          </a:p>
        </p:txBody>
      </p:sp>
      <p:sp>
        <p:nvSpPr>
          <p:cNvPr id="7" name="Subtitle 6"/>
          <p:cNvSpPr>
            <a:spLocks noGrp="1"/>
          </p:cNvSpPr>
          <p:nvPr>
            <p:ph type="subTitle" idx="1"/>
          </p:nvPr>
        </p:nvSpPr>
        <p:spPr/>
        <p:txBody>
          <a:bodyPr/>
          <a:lstStyle/>
          <a:p>
            <a:endParaRPr lang="en-AU"/>
          </a:p>
        </p:txBody>
      </p:sp>
      <p:pic>
        <p:nvPicPr>
          <p:cNvPr id="11266" name="Picture 2" descr="Related image"/>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a:stretch/>
        </p:blipFill>
        <p:spPr bwMode="auto">
          <a:xfrm>
            <a:off x="598791" y="3465827"/>
            <a:ext cx="4616450" cy="2586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Content Placeholder 3"/>
          <p:cNvPicPr>
            <a:picLocks noChangeAspect="1"/>
          </p:cNvPicPr>
          <p:nvPr/>
        </p:nvPicPr>
        <p:blipFill>
          <a:blip r:embed="rId4"/>
          <a:stretch>
            <a:fillRect/>
          </a:stretch>
        </p:blipFill>
        <p:spPr>
          <a:xfrm>
            <a:off x="4976812" y="2549003"/>
            <a:ext cx="7515225" cy="2324100"/>
          </a:xfrm>
          <a:prstGeom prst="rect">
            <a:avLst/>
          </a:prstGeom>
          <a:ln>
            <a:noFill/>
          </a:ln>
          <a:effectLst>
            <a:softEdge rad="112500"/>
          </a:effectLst>
        </p:spPr>
      </p:pic>
      <p:pic>
        <p:nvPicPr>
          <p:cNvPr id="32" name="Picture 31"/>
          <p:cNvPicPr>
            <a:picLocks noChangeAspect="1"/>
          </p:cNvPicPr>
          <p:nvPr/>
        </p:nvPicPr>
        <p:blipFill>
          <a:blip r:embed="rId5"/>
          <a:stretch>
            <a:fillRect/>
          </a:stretch>
        </p:blipFill>
        <p:spPr>
          <a:xfrm>
            <a:off x="5080000" y="4802971"/>
            <a:ext cx="7233920" cy="2093237"/>
          </a:xfrm>
          <a:prstGeom prst="rect">
            <a:avLst/>
          </a:prstGeom>
          <a:ln>
            <a:noFill/>
          </a:ln>
          <a:effectLst>
            <a:softEdge rad="112500"/>
          </a:effectLst>
        </p:spPr>
      </p:pic>
    </p:spTree>
    <p:extLst>
      <p:ext uri="{BB962C8B-B14F-4D97-AF65-F5344CB8AC3E}">
        <p14:creationId xmlns:p14="http://schemas.microsoft.com/office/powerpoint/2010/main" val="3039320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7" name="Rectangle 153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73" name="Rectangle 72"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 title="Crop Mark"/>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038446" y="1749415"/>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8" y="160867"/>
            <a:ext cx="10908160" cy="5776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Image result for queensland theatre company black diggers enoch"/>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43317" y="482600"/>
            <a:ext cx="3850043" cy="513339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4"/>
          <a:stretch>
            <a:fillRect/>
          </a:stretch>
        </p:blipFill>
        <p:spPr>
          <a:xfrm>
            <a:off x="4949403" y="3223183"/>
            <a:ext cx="6178086" cy="2656577"/>
          </a:xfrm>
          <a:prstGeom prst="rect">
            <a:avLst/>
          </a:prstGeom>
          <a:ln>
            <a:noFill/>
          </a:ln>
          <a:effectLst>
            <a:softEdge rad="112500"/>
          </a:effectLst>
        </p:spPr>
      </p:pic>
      <p:sp>
        <p:nvSpPr>
          <p:cNvPr id="3" name="TextBox 2"/>
          <p:cNvSpPr txBox="1"/>
          <p:nvPr/>
        </p:nvSpPr>
        <p:spPr>
          <a:xfrm>
            <a:off x="5054228" y="2360265"/>
            <a:ext cx="5188017" cy="584775"/>
          </a:xfrm>
          <a:prstGeom prst="rect">
            <a:avLst/>
          </a:prstGeom>
          <a:noFill/>
        </p:spPr>
        <p:txBody>
          <a:bodyPr wrap="square" rtlCol="0">
            <a:spAutoFit/>
          </a:bodyPr>
          <a:lstStyle/>
          <a:p>
            <a:r>
              <a:rPr lang="en-AU" sz="3200" b="1" dirty="0"/>
              <a:t>Persistence of Prejudice</a:t>
            </a:r>
          </a:p>
        </p:txBody>
      </p:sp>
    </p:spTree>
    <p:extLst>
      <p:ext uri="{BB962C8B-B14F-4D97-AF65-F5344CB8AC3E}">
        <p14:creationId xmlns:p14="http://schemas.microsoft.com/office/powerpoint/2010/main" val="193122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Returning home</a:t>
            </a:r>
          </a:p>
        </p:txBody>
      </p:sp>
      <p:pic>
        <p:nvPicPr>
          <p:cNvPr id="4" name="Content Placeholder 3"/>
          <p:cNvPicPr>
            <a:picLocks noGrp="1" noChangeAspect="1"/>
          </p:cNvPicPr>
          <p:nvPr>
            <p:ph idx="1"/>
          </p:nvPr>
        </p:nvPicPr>
        <p:blipFill>
          <a:blip r:embed="rId3"/>
          <a:stretch>
            <a:fillRect/>
          </a:stretch>
        </p:blipFill>
        <p:spPr>
          <a:xfrm>
            <a:off x="5000625" y="3757338"/>
            <a:ext cx="7191375" cy="2943225"/>
          </a:xfrm>
          <a:prstGeom prst="rect">
            <a:avLst/>
          </a:prstGeom>
        </p:spPr>
      </p:pic>
      <p:sp>
        <p:nvSpPr>
          <p:cNvPr id="7" name="Content Placeholder 6"/>
          <p:cNvSpPr>
            <a:spLocks noGrp="1"/>
          </p:cNvSpPr>
          <p:nvPr>
            <p:ph sz="quarter" idx="4294967295"/>
          </p:nvPr>
        </p:nvSpPr>
        <p:spPr>
          <a:xfrm>
            <a:off x="7747000" y="3305175"/>
            <a:ext cx="4445000" cy="2562225"/>
          </a:xfrm>
        </p:spPr>
        <p:txBody>
          <a:bodyPr>
            <a:normAutofit/>
          </a:bodyPr>
          <a:lstStyle/>
          <a:p>
            <a:pPr marL="0" indent="0">
              <a:buNone/>
            </a:pPr>
            <a:r>
              <a:rPr lang="en-AU" dirty="0"/>
              <a:t> </a:t>
            </a:r>
          </a:p>
          <a:p>
            <a:endParaRPr lang="en-AU" dirty="0"/>
          </a:p>
        </p:txBody>
      </p:sp>
      <p:sp>
        <p:nvSpPr>
          <p:cNvPr id="2" name="Rectangle 1"/>
          <p:cNvSpPr/>
          <p:nvPr/>
        </p:nvSpPr>
        <p:spPr>
          <a:xfrm>
            <a:off x="905162" y="1615053"/>
            <a:ext cx="6234547" cy="2246769"/>
          </a:xfrm>
          <a:prstGeom prst="rect">
            <a:avLst/>
          </a:prstGeom>
        </p:spPr>
        <p:txBody>
          <a:bodyPr wrap="square">
            <a:spAutoFit/>
          </a:bodyPr>
          <a:lstStyle/>
          <a:p>
            <a:r>
              <a:rPr lang="en-AU" sz="2000" dirty="0"/>
              <a:t>Although in many ways Indigenous soldiers did feel a sense of equality on the battlefield, when soldiers returned, the marginalisation and subjugation continued. Remember these were a people returning to a society hat did not acknowledge them as a citizens, whereby they could not vote, could not buy property, or enter bars.</a:t>
            </a:r>
          </a:p>
        </p:txBody>
      </p:sp>
    </p:spTree>
    <p:extLst>
      <p:ext uri="{BB962C8B-B14F-4D97-AF65-F5344CB8AC3E}">
        <p14:creationId xmlns:p14="http://schemas.microsoft.com/office/powerpoint/2010/main" val="1489596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fight continues…</a:t>
            </a:r>
          </a:p>
        </p:txBody>
      </p:sp>
      <p:pic>
        <p:nvPicPr>
          <p:cNvPr id="4" name="Content Placeholder 3"/>
          <p:cNvPicPr>
            <a:picLocks noGrp="1" noChangeAspect="1"/>
          </p:cNvPicPr>
          <p:nvPr>
            <p:ph idx="1"/>
          </p:nvPr>
        </p:nvPicPr>
        <p:blipFill>
          <a:blip r:embed="rId3"/>
          <a:stretch>
            <a:fillRect/>
          </a:stretch>
        </p:blipFill>
        <p:spPr>
          <a:xfrm>
            <a:off x="2466975" y="2319337"/>
            <a:ext cx="7410450" cy="3514725"/>
          </a:xfrm>
          <a:prstGeom prst="rect">
            <a:avLst/>
          </a:prstGeom>
          <a:ln>
            <a:noFill/>
          </a:ln>
          <a:effectLst>
            <a:softEdge rad="112500"/>
          </a:effectLst>
        </p:spPr>
      </p:pic>
    </p:spTree>
    <p:extLst>
      <p:ext uri="{BB962C8B-B14F-4D97-AF65-F5344CB8AC3E}">
        <p14:creationId xmlns:p14="http://schemas.microsoft.com/office/powerpoint/2010/main" val="1252183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9" name="Rectangle 1024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10250" name="Rectangle 73"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51"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4"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6" name="Picture 2" descr="Image result for queensland theatre company black digger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482600" y="886603"/>
            <a:ext cx="11226799" cy="508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07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	</a:t>
            </a:r>
          </a:p>
        </p:txBody>
      </p:sp>
      <p:sp>
        <p:nvSpPr>
          <p:cNvPr id="3" name="Content Placeholder 2"/>
          <p:cNvSpPr>
            <a:spLocks noGrp="1"/>
          </p:cNvSpPr>
          <p:nvPr>
            <p:ph idx="1"/>
          </p:nvPr>
        </p:nvSpPr>
        <p:spPr>
          <a:xfrm>
            <a:off x="1371600" y="1902691"/>
            <a:ext cx="9601200" cy="3964709"/>
          </a:xfrm>
        </p:spPr>
        <p:txBody>
          <a:bodyPr>
            <a:normAutofit fontScale="85000" lnSpcReduction="10000"/>
          </a:bodyPr>
          <a:lstStyle/>
          <a:p>
            <a:r>
              <a:rPr lang="en-AU" dirty="0"/>
              <a:t>Arts Centre Melbourne Teacher’s Resource: </a:t>
            </a:r>
            <a:r>
              <a:rPr lang="en-AU" dirty="0">
                <a:hlinkClick r:id="rId3"/>
              </a:rPr>
              <a:t>https://www.artscentremelbourne.com.au/~/media/artscentre/files/about-us/media-centre/2015/03-march/20150318-mr-black-diggers-arts-centre-melbourne.ashx</a:t>
            </a:r>
            <a:r>
              <a:rPr lang="en-AU" dirty="0"/>
              <a:t> </a:t>
            </a:r>
          </a:p>
          <a:p>
            <a:r>
              <a:rPr lang="en-AU" dirty="0" err="1"/>
              <a:t>Bolanger-Mashberg</a:t>
            </a:r>
            <a:r>
              <a:rPr lang="en-AU" dirty="0"/>
              <a:t>, A ‘Comparisons’, Insight Study Guide, 2016.</a:t>
            </a:r>
          </a:p>
          <a:p>
            <a:r>
              <a:rPr lang="en-AU" dirty="0"/>
              <a:t>Matheson, L &amp; </a:t>
            </a:r>
            <a:r>
              <a:rPr lang="en-AU" dirty="0" err="1"/>
              <a:t>Stracey</a:t>
            </a:r>
            <a:r>
              <a:rPr lang="en-AU" dirty="0"/>
              <a:t>, M Comparing The Longest Memory and Black Diggers, Pearson, 2016.</a:t>
            </a:r>
          </a:p>
          <a:p>
            <a:r>
              <a:rPr lang="en-AU" dirty="0"/>
              <a:t>RISEMAN, N. Rectifying 'the Great Australian Silence'? Creative representations of Australian Indigenous Second World War service. </a:t>
            </a:r>
            <a:r>
              <a:rPr lang="en-AU" i="1" dirty="0"/>
              <a:t>Australian Aboriginal Studies</a:t>
            </a:r>
            <a:r>
              <a:rPr lang="en-AU" dirty="0"/>
              <a:t>. 2012, 1, 35-48, July 2012 (accessed 27/5/17)</a:t>
            </a:r>
          </a:p>
          <a:p>
            <a:r>
              <a:rPr lang="en-AU" dirty="0"/>
              <a:t>SBS NITV, Who were black diggers?</a:t>
            </a:r>
            <a:r>
              <a:rPr lang="en-AU" dirty="0">
                <a:hlinkClick r:id="rId4"/>
              </a:rPr>
              <a:t> http://www.sbs.com.au/nitv/explainer/who-were-black-diggers</a:t>
            </a:r>
            <a:endParaRPr lang="en-AU" dirty="0"/>
          </a:p>
          <a:p>
            <a:r>
              <a:rPr lang="en-AU" dirty="0"/>
              <a:t>VATE Black Diggers Study Guide, 2016.</a:t>
            </a:r>
          </a:p>
          <a:p>
            <a:r>
              <a:rPr lang="en-AU" dirty="0"/>
              <a:t>Exploration of black Diggers’ experience well overdue by Andrew Taylor, 2014 </a:t>
            </a:r>
            <a:r>
              <a:rPr lang="en-AU" dirty="0">
                <a:hlinkClick r:id="rId5"/>
              </a:rPr>
              <a:t>http://www.smh.com.au/entertainment/sydney-festival/exploration-of-black-diggers-experience-well-overdue-20140116-30x5l.html</a:t>
            </a:r>
            <a:r>
              <a:rPr lang="en-AU" dirty="0"/>
              <a:t> </a:t>
            </a:r>
          </a:p>
          <a:p>
            <a:endParaRPr lang="en-AU" dirty="0"/>
          </a:p>
          <a:p>
            <a:endParaRPr lang="en-AU" dirty="0"/>
          </a:p>
        </p:txBody>
      </p:sp>
    </p:spTree>
    <p:extLst>
      <p:ext uri="{BB962C8B-B14F-4D97-AF65-F5344CB8AC3E}">
        <p14:creationId xmlns:p14="http://schemas.microsoft.com/office/powerpoint/2010/main" val="717869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75">
          <a:fgClr>
            <a:schemeClr val="bg2"/>
          </a:fgClr>
          <a:bgClr>
            <a:schemeClr val="bg1"/>
          </a:bgClr>
        </a:pattFill>
        <a:effectLst/>
      </p:bgPr>
    </p:bg>
    <p:spTree>
      <p:nvGrpSpPr>
        <p:cNvPr id="1" name=""/>
        <p:cNvGrpSpPr/>
        <p:nvPr/>
      </p:nvGrpSpPr>
      <p:grpSpPr>
        <a:xfrm>
          <a:off x="0" y="0"/>
          <a:ext cx="0" cy="0"/>
          <a:chOff x="0" y="0"/>
          <a:chExt cx="0" cy="0"/>
        </a:xfrm>
      </p:grpSpPr>
      <p:sp>
        <p:nvSpPr>
          <p:cNvPr id="10"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12"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1120477" y="2132292"/>
            <a:ext cx="9951041" cy="2587269"/>
          </a:xfrm>
          <a:prstGeom prst="rect">
            <a:avLst/>
          </a:prstGeom>
        </p:spPr>
      </p:pic>
    </p:spTree>
    <p:extLst>
      <p:ext uri="{BB962C8B-B14F-4D97-AF65-F5344CB8AC3E}">
        <p14:creationId xmlns:p14="http://schemas.microsoft.com/office/powerpoint/2010/main" val="273720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Further reading</a:t>
            </a:r>
          </a:p>
        </p:txBody>
      </p:sp>
      <p:sp>
        <p:nvSpPr>
          <p:cNvPr id="3" name="Content Placeholder 2"/>
          <p:cNvSpPr>
            <a:spLocks noGrp="1"/>
          </p:cNvSpPr>
          <p:nvPr>
            <p:ph idx="1"/>
          </p:nvPr>
        </p:nvSpPr>
        <p:spPr>
          <a:xfrm>
            <a:off x="1362364" y="1472665"/>
            <a:ext cx="9601200" cy="4394735"/>
          </a:xfrm>
        </p:spPr>
        <p:txBody>
          <a:bodyPr>
            <a:normAutofit fontScale="85000" lnSpcReduction="10000"/>
          </a:bodyPr>
          <a:lstStyle/>
          <a:p>
            <a:r>
              <a:rPr lang="en-AU" b="1" dirty="0"/>
              <a:t>Take the time to read the play cover-to-cover, including the Director Wesley Enoch’s foreword (p.4) and Dr David Williams’ historical background (p.97). </a:t>
            </a:r>
          </a:p>
          <a:p>
            <a:r>
              <a:rPr lang="en-AU" b="1" dirty="0"/>
              <a:t>Black diggers are hailed on Anzac Day. But the Indigenous 'Great War' was in Australia, Paul Daley, 2014 </a:t>
            </a:r>
            <a:r>
              <a:rPr lang="en-AU" dirty="0">
                <a:hlinkClick r:id="rId3"/>
              </a:rPr>
              <a:t>https://www.theguardian.com/australia-news/2017/apr/23/black-diggers-are-hailed-on-anzac-day-but-the-indigenous-great-war-was-in-australia</a:t>
            </a:r>
            <a:r>
              <a:rPr lang="en-AU" dirty="0"/>
              <a:t>  </a:t>
            </a:r>
          </a:p>
          <a:p>
            <a:r>
              <a:rPr lang="en-AU" b="1" dirty="0"/>
              <a:t>Black Diggers: the untold story of our Indigenous soldiers by Andrew Stephens, 2015  </a:t>
            </a:r>
            <a:r>
              <a:rPr lang="en-AU" dirty="0">
                <a:hlinkClick r:id="rId4"/>
              </a:rPr>
              <a:t>http://www.smh.com.au/entertainment/black-diggers-the-untold-story-of-our-indigenous-soldiers-20150328-1m9pme.html</a:t>
            </a:r>
            <a:r>
              <a:rPr lang="en-AU" dirty="0"/>
              <a:t> </a:t>
            </a:r>
          </a:p>
          <a:p>
            <a:r>
              <a:rPr lang="en-AU" b="1" dirty="0"/>
              <a:t>Exploration of black Diggers’ experience well overdue by Andrew Taylor, 2014</a:t>
            </a:r>
            <a:r>
              <a:rPr lang="en-AU" dirty="0"/>
              <a:t> </a:t>
            </a:r>
            <a:r>
              <a:rPr lang="en-AU" dirty="0">
                <a:hlinkClick r:id="rId5"/>
              </a:rPr>
              <a:t>http://www.smh.com.au/entertainment/sydney-festival/exploration-of-black-diggers-experience-well-overdue-20140116-30x5l.html</a:t>
            </a:r>
            <a:r>
              <a:rPr lang="en-AU" dirty="0"/>
              <a:t> </a:t>
            </a:r>
          </a:p>
          <a:p>
            <a:r>
              <a:rPr lang="en-AU" dirty="0"/>
              <a:t>‘</a:t>
            </a:r>
            <a:r>
              <a:rPr lang="en-AU" b="1" dirty="0"/>
              <a:t>From shell-shock to PTSD, a century of invisible war trauma’ by McDonald et al, 2017 </a:t>
            </a:r>
            <a:r>
              <a:rPr lang="en-AU" dirty="0">
                <a:hlinkClick r:id="rId6"/>
              </a:rPr>
              <a:t>https://theconversation.com/from-shell-shock-to-ptsd-a-century-of-invisible-war-trauma-74911</a:t>
            </a:r>
            <a:endParaRPr lang="en-AU" dirty="0"/>
          </a:p>
          <a:p>
            <a:r>
              <a:rPr lang="en-AU" b="1" dirty="0"/>
              <a:t>Black Diggers brings Indigenous fighters' unknown stories to the fore, Ron </a:t>
            </a:r>
            <a:r>
              <a:rPr lang="en-AU" b="1" dirty="0" err="1"/>
              <a:t>Cerabona</a:t>
            </a:r>
            <a:r>
              <a:rPr lang="en-AU" b="1" dirty="0"/>
              <a:t>, 2015 </a:t>
            </a:r>
            <a:r>
              <a:rPr lang="en-AU" b="1" dirty="0">
                <a:hlinkClick r:id="rId7"/>
              </a:rPr>
              <a:t>http://www.canberratimes.com.au/act-news/canberra-life/black-diggers-brings-indigenous-fighters-unknown-stories-to-the-fore-20150212-13cuxn.html</a:t>
            </a:r>
            <a:r>
              <a:rPr lang="en-AU" b="1" dirty="0"/>
              <a:t> </a:t>
            </a:r>
          </a:p>
          <a:p>
            <a:endParaRPr lang="en-AU" dirty="0"/>
          </a:p>
          <a:p>
            <a:endParaRPr lang="en-AU" dirty="0"/>
          </a:p>
          <a:p>
            <a:endParaRPr lang="en-AU" dirty="0"/>
          </a:p>
        </p:txBody>
      </p:sp>
    </p:spTree>
    <p:extLst>
      <p:ext uri="{BB962C8B-B14F-4D97-AF65-F5344CB8AC3E}">
        <p14:creationId xmlns:p14="http://schemas.microsoft.com/office/powerpoint/2010/main" val="197535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460" name="Picture 4" descr="http://beamafilm.com/wp-content/uploads/2014/04/utopia.jpg"/>
          <p:cNvPicPr>
            <a:picLocks noChangeAspect="1" noChangeArrowheads="1"/>
          </p:cNvPicPr>
          <p:nvPr/>
        </p:nvPicPr>
        <p:blipFill rotWithShape="1">
          <a:blip r:embed="rId3">
            <a:extLst>
              <a:ext uri="{28A0092B-C50C-407E-A947-70E740481C1C}">
                <a14:useLocalDpi xmlns:a14="http://schemas.microsoft.com/office/drawing/2010/main" val="0"/>
              </a:ext>
            </a:extLst>
          </a:blip>
          <a:srcRect l="4533" r="745"/>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4743" y="685800"/>
            <a:ext cx="5793475" cy="1485900"/>
          </a:xfrm>
        </p:spPr>
        <p:txBody>
          <a:bodyPr>
            <a:normAutofit/>
          </a:bodyPr>
          <a:lstStyle/>
          <a:p>
            <a:r>
              <a:rPr lang="en-AU" dirty="0"/>
              <a:t>Even more further reading	</a:t>
            </a:r>
          </a:p>
        </p:txBody>
      </p:sp>
      <p:sp>
        <p:nvSpPr>
          <p:cNvPr id="3" name="Content Placeholder 2"/>
          <p:cNvSpPr>
            <a:spLocks noGrp="1"/>
          </p:cNvSpPr>
          <p:nvPr>
            <p:ph idx="1"/>
          </p:nvPr>
        </p:nvSpPr>
        <p:spPr>
          <a:xfrm>
            <a:off x="784743" y="2286000"/>
            <a:ext cx="5793475" cy="3581400"/>
          </a:xfrm>
        </p:spPr>
        <p:txBody>
          <a:bodyPr>
            <a:normAutofit/>
          </a:bodyPr>
          <a:lstStyle/>
          <a:p>
            <a:r>
              <a:rPr lang="en-AU" dirty="0"/>
              <a:t>John </a:t>
            </a:r>
            <a:r>
              <a:rPr lang="en-AU" dirty="0" err="1"/>
              <a:t>Pilger’s</a:t>
            </a:r>
            <a:r>
              <a:rPr lang="en-AU" dirty="0"/>
              <a:t> documentary </a:t>
            </a:r>
            <a:r>
              <a:rPr lang="en-AU" i="1" dirty="0"/>
              <a:t>Utopia </a:t>
            </a:r>
            <a:r>
              <a:rPr lang="en-AU" dirty="0"/>
              <a:t>(2013) is well worth watching to get a sense of the disparity that persists in Australia between Indigenous Australian and non-Indigenous Australians. </a:t>
            </a:r>
          </a:p>
          <a:p>
            <a:endParaRPr lang="en-AU" dirty="0"/>
          </a:p>
          <a:p>
            <a:r>
              <a:rPr lang="en-AU" i="1" dirty="0"/>
              <a:t>First Australians (2008) </a:t>
            </a:r>
            <a:r>
              <a:rPr lang="en-AU" dirty="0"/>
              <a:t>is another interesting documentary series that chronicles the collision of two worlds and the genesis of a new nation.</a:t>
            </a:r>
            <a:endParaRPr lang="en-AU" i="1" dirty="0"/>
          </a:p>
        </p:txBody>
      </p:sp>
    </p:spTree>
    <p:extLst>
      <p:ext uri="{BB962C8B-B14F-4D97-AF65-F5344CB8AC3E}">
        <p14:creationId xmlns:p14="http://schemas.microsoft.com/office/powerpoint/2010/main" val="294747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20" name="Rectangle 133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74" name="Rectangle 73"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7" name="Picture 2" descr="Image result for queensland theatre company black diggers enoc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197" r="-1" b="-1"/>
          <a:stretch/>
        </p:blipFill>
        <p:spPr bwMode="auto">
          <a:xfrm>
            <a:off x="160867" y="160867"/>
            <a:ext cx="11870265" cy="65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sp>
        <p:nvSpPr>
          <p:cNvPr id="25" name="Rectangle 24"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3"/>
          <p:cNvPicPr>
            <a:picLocks noGrp="1" noChangeAspect="1"/>
          </p:cNvPicPr>
          <p:nvPr>
            <p:ph idx="1"/>
          </p:nvPr>
        </p:nvPicPr>
        <p:blipFill>
          <a:blip r:embed="rId3"/>
          <a:stretch>
            <a:fillRect/>
          </a:stretch>
        </p:blipFill>
        <p:spPr>
          <a:xfrm>
            <a:off x="482600" y="886602"/>
            <a:ext cx="11226799" cy="5080127"/>
          </a:xfrm>
          <a:prstGeom prst="rect">
            <a:avLst/>
          </a:prstGeom>
        </p:spPr>
      </p:pic>
    </p:spTree>
    <p:extLst>
      <p:ext uri="{BB962C8B-B14F-4D97-AF65-F5344CB8AC3E}">
        <p14:creationId xmlns:p14="http://schemas.microsoft.com/office/powerpoint/2010/main" val="205882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Stories</a:t>
            </a:r>
          </a:p>
        </p:txBody>
      </p:sp>
      <p:sp>
        <p:nvSpPr>
          <p:cNvPr id="3" name="Content Placeholder 2"/>
          <p:cNvSpPr>
            <a:spLocks noGrp="1"/>
          </p:cNvSpPr>
          <p:nvPr>
            <p:ph idx="1"/>
          </p:nvPr>
        </p:nvSpPr>
        <p:spPr>
          <a:xfrm>
            <a:off x="1371600" y="1436914"/>
            <a:ext cx="9601200" cy="5181600"/>
          </a:xfrm>
        </p:spPr>
        <p:txBody>
          <a:bodyPr>
            <a:normAutofit/>
          </a:bodyPr>
          <a:lstStyle/>
          <a:p>
            <a:pPr marL="0" indent="0">
              <a:buNone/>
            </a:pPr>
            <a:endParaRPr lang="en-AU" sz="2400" dirty="0">
              <a:solidFill>
                <a:schemeClr val="tx1"/>
              </a:solidFill>
            </a:endParaRPr>
          </a:p>
          <a:p>
            <a:pPr marL="0" indent="0">
              <a:buNone/>
            </a:pPr>
            <a:r>
              <a:rPr lang="en-AU" sz="2400" dirty="0">
                <a:solidFill>
                  <a:schemeClr val="tx1"/>
                </a:solidFill>
              </a:rPr>
              <a:t>Undeniably, any experience of war permeates the lives of all involved, both directly and peripherally. </a:t>
            </a:r>
            <a:r>
              <a:rPr lang="en-AU" sz="2400" i="1" dirty="0">
                <a:solidFill>
                  <a:schemeClr val="tx1"/>
                </a:solidFill>
              </a:rPr>
              <a:t>Black Diggers</a:t>
            </a:r>
            <a:r>
              <a:rPr lang="en-AU" sz="2400" dirty="0">
                <a:solidFill>
                  <a:schemeClr val="tx1"/>
                </a:solidFill>
              </a:rPr>
              <a:t> explores this broad impact on our society, through honouring the lives of Indigenous Australians who, despite not being acknowledged as citizens themselves, fought in wars past and present.</a:t>
            </a:r>
          </a:p>
          <a:p>
            <a:pPr marL="0" indent="0">
              <a:buNone/>
            </a:pPr>
            <a:endParaRPr lang="en-AU" sz="2400" dirty="0">
              <a:solidFill>
                <a:schemeClr val="tx1"/>
              </a:solidFill>
            </a:endParaRPr>
          </a:p>
          <a:p>
            <a:pPr marL="0" indent="0">
              <a:buNone/>
            </a:pPr>
            <a:r>
              <a:rPr lang="en-AU" sz="2400" dirty="0">
                <a:solidFill>
                  <a:schemeClr val="tx1"/>
                </a:solidFill>
              </a:rPr>
              <a:t>In Director Wesley Enoch’s foreword to the play, he describes the importance the research team ascribed to adopting </a:t>
            </a:r>
            <a:r>
              <a:rPr lang="en-AU" sz="2400" b="1" dirty="0">
                <a:solidFill>
                  <a:schemeClr val="tx1"/>
                </a:solidFill>
              </a:rPr>
              <a:t>“a broad acceptance of truth” </a:t>
            </a:r>
            <a:r>
              <a:rPr lang="en-AU" sz="2400" dirty="0">
                <a:solidFill>
                  <a:schemeClr val="tx1"/>
                </a:solidFill>
              </a:rPr>
              <a:t>when exploring the stories of those impacted by war. </a:t>
            </a:r>
            <a:endParaRPr lang="en-AU" sz="2400" b="1" dirty="0">
              <a:solidFill>
                <a:schemeClr val="tx1"/>
              </a:solidFill>
            </a:endParaRPr>
          </a:p>
          <a:p>
            <a:pPr marL="0" indent="0">
              <a:buNone/>
            </a:pPr>
            <a:endParaRPr lang="en-AU" b="1" dirty="0">
              <a:solidFill>
                <a:schemeClr val="tx1"/>
              </a:solidFill>
            </a:endParaRPr>
          </a:p>
          <a:p>
            <a:endParaRPr lang="en-AU" dirty="0">
              <a:solidFill>
                <a:schemeClr val="tx1"/>
              </a:solidFill>
            </a:endParaRPr>
          </a:p>
          <a:p>
            <a:pPr marL="0" indent="0">
              <a:buNone/>
            </a:pPr>
            <a:endParaRPr lang="en-AU" dirty="0">
              <a:solidFill>
                <a:schemeClr val="tx1"/>
              </a:solidFill>
            </a:endParaRPr>
          </a:p>
          <a:p>
            <a:endParaRPr lang="en-AU" dirty="0">
              <a:solidFill>
                <a:schemeClr val="tx1"/>
              </a:solidFill>
            </a:endParaRPr>
          </a:p>
          <a:p>
            <a:endParaRPr lang="en-AU" dirty="0">
              <a:solidFill>
                <a:schemeClr val="tx1"/>
              </a:solidFill>
              <a:hlinkClick r:id="rId3"/>
            </a:endParaRPr>
          </a:p>
        </p:txBody>
      </p:sp>
    </p:spTree>
    <p:extLst>
      <p:ext uri="{BB962C8B-B14F-4D97-AF65-F5344CB8AC3E}">
        <p14:creationId xmlns:p14="http://schemas.microsoft.com/office/powerpoint/2010/main" val="22490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Truth</a:t>
            </a:r>
          </a:p>
        </p:txBody>
      </p:sp>
      <p:sp>
        <p:nvSpPr>
          <p:cNvPr id="3" name="Content Placeholder 2"/>
          <p:cNvSpPr>
            <a:spLocks noGrp="1"/>
          </p:cNvSpPr>
          <p:nvPr>
            <p:ph idx="1"/>
          </p:nvPr>
        </p:nvSpPr>
        <p:spPr>
          <a:xfrm>
            <a:off x="1371600" y="1771048"/>
            <a:ext cx="9601200" cy="4096352"/>
          </a:xfrm>
        </p:spPr>
        <p:txBody>
          <a:bodyPr>
            <a:noAutofit/>
          </a:bodyPr>
          <a:lstStyle/>
          <a:p>
            <a:pPr marL="0" indent="0">
              <a:buNone/>
            </a:pPr>
            <a:r>
              <a:rPr lang="en-AU" sz="2400" b="1" dirty="0">
                <a:solidFill>
                  <a:schemeClr val="tx1"/>
                </a:solidFill>
              </a:rPr>
              <a:t>This broad acceptance of the truth </a:t>
            </a:r>
            <a:r>
              <a:rPr lang="en-AU" sz="2400" dirty="0">
                <a:solidFill>
                  <a:schemeClr val="tx1"/>
                </a:solidFill>
              </a:rPr>
              <a:t>was inspired by post apartheid South Africa during the Truth and Reconciliation Commission whereby a four-part approach to uncovering the truth was employed:</a:t>
            </a:r>
            <a:br>
              <a:rPr lang="en-AU" sz="2400" dirty="0">
                <a:solidFill>
                  <a:schemeClr val="tx1"/>
                </a:solidFill>
              </a:rPr>
            </a:br>
            <a:endParaRPr lang="en-AU" sz="2400" dirty="0">
              <a:solidFill>
                <a:schemeClr val="tx1"/>
              </a:solidFill>
            </a:endParaRPr>
          </a:p>
          <a:p>
            <a:r>
              <a:rPr lang="en-AU" sz="2400" dirty="0">
                <a:solidFill>
                  <a:schemeClr val="tx1"/>
                </a:solidFill>
              </a:rPr>
              <a:t>Personal truth – the way we see the story (the one story of that one person)/ what you believe to be true.</a:t>
            </a:r>
          </a:p>
          <a:p>
            <a:r>
              <a:rPr lang="en-AU" sz="2400" dirty="0">
                <a:solidFill>
                  <a:schemeClr val="tx1"/>
                </a:solidFill>
              </a:rPr>
              <a:t>Social truth – what a group believe to be true through discussion and debate</a:t>
            </a:r>
          </a:p>
          <a:p>
            <a:r>
              <a:rPr lang="en-AU" sz="2400" dirty="0">
                <a:solidFill>
                  <a:schemeClr val="tx1"/>
                </a:solidFill>
              </a:rPr>
              <a:t>Forensic truth- the truth that can be proven through science and records e.g. names and places, dates, facts etc.  </a:t>
            </a:r>
          </a:p>
          <a:p>
            <a:r>
              <a:rPr lang="en-AU" sz="2400" dirty="0">
                <a:solidFill>
                  <a:schemeClr val="tx1"/>
                </a:solidFill>
              </a:rPr>
              <a:t>Public truth – shared, collective truth (relates to style… the ways of storytelling) </a:t>
            </a:r>
          </a:p>
          <a:p>
            <a:endParaRPr lang="en-AU" sz="2400" dirty="0"/>
          </a:p>
        </p:txBody>
      </p:sp>
    </p:spTree>
    <p:extLst>
      <p:ext uri="{BB962C8B-B14F-4D97-AF65-F5344CB8AC3E}">
        <p14:creationId xmlns:p14="http://schemas.microsoft.com/office/powerpoint/2010/main" val="17971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Forgotten Stories…</a:t>
            </a:r>
          </a:p>
        </p:txBody>
      </p:sp>
      <p:sp>
        <p:nvSpPr>
          <p:cNvPr id="3" name="Content Placeholder 2"/>
          <p:cNvSpPr>
            <a:spLocks noGrp="1"/>
          </p:cNvSpPr>
          <p:nvPr>
            <p:ph idx="1"/>
          </p:nvPr>
        </p:nvSpPr>
        <p:spPr>
          <a:xfrm>
            <a:off x="6256020" y="1292086"/>
            <a:ext cx="5212080" cy="5406887"/>
          </a:xfrm>
        </p:spPr>
        <p:txBody>
          <a:bodyPr>
            <a:noAutofit/>
          </a:bodyPr>
          <a:lstStyle/>
          <a:p>
            <a:pPr marL="0" indent="0">
              <a:buNone/>
            </a:pPr>
            <a:r>
              <a:rPr lang="en-AU" sz="2400" dirty="0"/>
              <a:t>Despite the increasing academic and Indigenous interest in the history of Aboriginal and Torres Strait Islander military service, the topic still remains on the periphery of Australia’s popular memory and there have been few explorations of the theme of Indigenous military service in creative works.  </a:t>
            </a:r>
          </a:p>
          <a:p>
            <a:pPr marL="0" indent="0">
              <a:buNone/>
            </a:pPr>
            <a:endParaRPr lang="en-AU" sz="2400" dirty="0"/>
          </a:p>
          <a:p>
            <a:pPr marL="0" indent="0">
              <a:buNone/>
            </a:pPr>
            <a:r>
              <a:rPr lang="en-AU" sz="2400" dirty="0"/>
              <a:t>Although many Indigenous Australians enlisted during WWI and other wars, their work, sacrifices and achievement have largely gone unnoticed.</a:t>
            </a:r>
            <a:endParaRPr lang="en-AU" sz="2400" dirty="0">
              <a:solidFill>
                <a:schemeClr val="tx1"/>
              </a:solidFill>
            </a:endParaRPr>
          </a:p>
          <a:p>
            <a:pPr marL="0" indent="0">
              <a:buNone/>
            </a:pPr>
            <a:endParaRPr lang="en-AU" sz="2400" dirty="0">
              <a:solidFill>
                <a:schemeClr val="tx1"/>
              </a:solidFill>
            </a:endParaRPr>
          </a:p>
          <a:p>
            <a:pPr marL="0" indent="0">
              <a:buNone/>
            </a:pPr>
            <a:endParaRPr lang="en-AU" sz="2400" dirty="0"/>
          </a:p>
          <a:p>
            <a:pPr marL="0" indent="0">
              <a:buNone/>
            </a:pPr>
            <a:endParaRPr lang="en-AU" sz="2400" b="1" dirty="0">
              <a:solidFill>
                <a:schemeClr val="tx1"/>
              </a:solidFill>
            </a:endParaRPr>
          </a:p>
          <a:p>
            <a:pPr marL="0" indent="0">
              <a:buNone/>
            </a:pPr>
            <a:endParaRPr lang="en-AU" sz="2400" b="1" dirty="0">
              <a:solidFill>
                <a:schemeClr val="tx1"/>
              </a:solidFill>
            </a:endParaRPr>
          </a:p>
        </p:txBody>
      </p:sp>
      <p:sp>
        <p:nvSpPr>
          <p:cNvPr id="4" name="Text Placeholder 3"/>
          <p:cNvSpPr>
            <a:spLocks noGrp="1"/>
          </p:cNvSpPr>
          <p:nvPr>
            <p:ph type="body" sz="half" idx="2"/>
          </p:nvPr>
        </p:nvSpPr>
        <p:spPr>
          <a:xfrm>
            <a:off x="258417" y="2856344"/>
            <a:ext cx="5098773" cy="3011056"/>
          </a:xfrm>
        </p:spPr>
        <p:txBody>
          <a:bodyPr>
            <a:normAutofit/>
          </a:bodyPr>
          <a:lstStyle/>
          <a:p>
            <a:r>
              <a:rPr lang="en-AU" sz="2800" dirty="0"/>
              <a:t>“Hidden histories of Indigenous [Australians] in the … war reflect a wider Australian cult of forgetting Indigenous history” (</a:t>
            </a:r>
            <a:r>
              <a:rPr lang="en-AU" sz="2800" dirty="0" err="1"/>
              <a:t>Riseman</a:t>
            </a:r>
            <a:r>
              <a:rPr lang="en-AU" sz="2800" dirty="0"/>
              <a:t>, 2012).</a:t>
            </a:r>
          </a:p>
        </p:txBody>
      </p:sp>
    </p:spTree>
    <p:extLst>
      <p:ext uri="{BB962C8B-B14F-4D97-AF65-F5344CB8AC3E}">
        <p14:creationId xmlns:p14="http://schemas.microsoft.com/office/powerpoint/2010/main" val="344858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Image result for play video"/>
          <p:cNvPicPr>
            <a:picLocks noChangeAspect="1" noChangeArrowheads="1"/>
          </p:cNvPicPr>
          <p:nvPr/>
        </p:nvPicPr>
        <p:blipFill rotWithShape="1">
          <a:blip r:embed="rId3">
            <a:extLst>
              <a:ext uri="{28A0092B-C50C-407E-A947-70E740481C1C}">
                <a14:useLocalDpi xmlns:a14="http://schemas.microsoft.com/office/drawing/2010/main" val="0"/>
              </a:ext>
            </a:extLst>
          </a:blip>
          <a:srcRect l="3267" r="4096" b="2"/>
          <a:stretch/>
        </p:blipFill>
        <p:spPr bwMode="auto">
          <a:xfrm>
            <a:off x="8061437" y="2401556"/>
            <a:ext cx="3211495" cy="3466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0650" y="685800"/>
            <a:ext cx="9886950" cy="1485900"/>
          </a:xfrm>
        </p:spPr>
        <p:txBody>
          <a:bodyPr>
            <a:normAutofit/>
          </a:bodyPr>
          <a:lstStyle/>
          <a:p>
            <a:r>
              <a:rPr lang="en-AU" dirty="0"/>
              <a:t>Remembering the forgotten</a:t>
            </a:r>
          </a:p>
        </p:txBody>
      </p:sp>
      <p:sp>
        <p:nvSpPr>
          <p:cNvPr id="3" name="Content Placeholder 2"/>
          <p:cNvSpPr>
            <a:spLocks noGrp="1"/>
          </p:cNvSpPr>
          <p:nvPr>
            <p:ph idx="1"/>
          </p:nvPr>
        </p:nvSpPr>
        <p:spPr>
          <a:xfrm>
            <a:off x="1390649" y="2030931"/>
            <a:ext cx="6176776" cy="3836469"/>
          </a:xfrm>
        </p:spPr>
        <p:txBody>
          <a:bodyPr>
            <a:normAutofit/>
          </a:bodyPr>
          <a:lstStyle/>
          <a:p>
            <a:pPr marL="0" indent="0">
              <a:buNone/>
            </a:pPr>
            <a:r>
              <a:rPr lang="en-AU" sz="2400" dirty="0"/>
              <a:t>To further build your understanding of the history of Indigenous Australian armed forces, watch this short fascinating documentary by Living Black: S18 Ep7 - Diggers Memorial &amp; Bush TV Untold Stories – WWI. </a:t>
            </a:r>
          </a:p>
          <a:p>
            <a:pPr marL="0" indent="0">
              <a:buNone/>
            </a:pPr>
            <a:endParaRPr lang="en-AU" dirty="0"/>
          </a:p>
          <a:p>
            <a:r>
              <a:rPr lang="en-AU" dirty="0">
                <a:hlinkClick r:id="rId4"/>
              </a:rPr>
              <a:t>https://www.youtube.com/watch?v=EZWpJEKi3aM</a:t>
            </a:r>
            <a:r>
              <a:rPr lang="en-AU" dirty="0"/>
              <a:t> </a:t>
            </a:r>
          </a:p>
          <a:p>
            <a:r>
              <a:rPr lang="en-AU" dirty="0">
                <a:hlinkClick r:id="rId5"/>
              </a:rPr>
              <a:t>https://www.youtube.com/watch?v=9nCYboIUq1o</a:t>
            </a:r>
            <a:endParaRPr lang="en-AU" dirty="0"/>
          </a:p>
        </p:txBody>
      </p:sp>
    </p:spTree>
    <p:extLst>
      <p:ext uri="{BB962C8B-B14F-4D97-AF65-F5344CB8AC3E}">
        <p14:creationId xmlns:p14="http://schemas.microsoft.com/office/powerpoint/2010/main" val="2727996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6" descr="Image result for queensland theatre company black diggers"/>
          <p:cNvPicPr>
            <a:picLocks noChangeAspect="1" noChangeArrowheads="1"/>
          </p:cNvPicPr>
          <p:nvPr/>
        </p:nvPicPr>
        <p:blipFill rotWithShape="1">
          <a:blip r:embed="rId3">
            <a:extLst>
              <a:ext uri="{28A0092B-C50C-407E-A947-70E740481C1C}">
                <a14:useLocalDpi xmlns:a14="http://schemas.microsoft.com/office/drawing/2010/main" val="0"/>
              </a:ext>
            </a:extLst>
          </a:blip>
          <a:srcRect r="27"/>
          <a:stretch/>
        </p:blipFill>
        <p:spPr bwMode="auto">
          <a:xfrm>
            <a:off x="-1" y="10"/>
            <a:ext cx="12188652"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71600" y="685800"/>
            <a:ext cx="9601200" cy="1065998"/>
          </a:xfrm>
        </p:spPr>
        <p:txBody>
          <a:bodyPr>
            <a:normAutofit/>
          </a:bodyPr>
          <a:lstStyle/>
          <a:p>
            <a:r>
              <a:rPr lang="en-AU" dirty="0"/>
              <a:t>Who were the Black Diggers?</a:t>
            </a:r>
          </a:p>
        </p:txBody>
      </p:sp>
      <p:sp>
        <p:nvSpPr>
          <p:cNvPr id="3" name="Content Placeholder 2"/>
          <p:cNvSpPr>
            <a:spLocks noGrp="1"/>
          </p:cNvSpPr>
          <p:nvPr>
            <p:ph idx="1"/>
          </p:nvPr>
        </p:nvSpPr>
        <p:spPr>
          <a:xfrm>
            <a:off x="1371600" y="1617045"/>
            <a:ext cx="9601200" cy="4822256"/>
          </a:xfrm>
        </p:spPr>
        <p:txBody>
          <a:bodyPr>
            <a:noAutofit/>
          </a:bodyPr>
          <a:lstStyle/>
          <a:p>
            <a:pPr>
              <a:lnSpc>
                <a:spcPct val="74000"/>
              </a:lnSpc>
            </a:pPr>
            <a:r>
              <a:rPr lang="en-AU" sz="2400" dirty="0"/>
              <a:t>Black diggers are the Aboriginal and Torres Strait Islander service personnel who fought for the wars Australia has taken part in, such as the Boer Wars, WWI and WWII, the Vietnam and Korean wars.</a:t>
            </a:r>
          </a:p>
          <a:p>
            <a:pPr>
              <a:lnSpc>
                <a:spcPct val="74000"/>
              </a:lnSpc>
            </a:pPr>
            <a:r>
              <a:rPr lang="en-AU" sz="2400" dirty="0"/>
              <a:t>When WWI began, Indigenous military men and women were not permitted to enlist on the grounds of their race. Nonetheless, many wanted to fight for Australia. By the time WWII commenced, they were allowed to join.</a:t>
            </a:r>
          </a:p>
          <a:p>
            <a:pPr>
              <a:lnSpc>
                <a:spcPct val="74000"/>
              </a:lnSpc>
            </a:pPr>
            <a:r>
              <a:rPr lang="en-AU" sz="2400" dirty="0"/>
              <a:t>“There are as many Aboriginal and Torres Strait Islander histories of military service as there are Aboriginal and Torres Strait Islander people,” writes historian Noah Wiseman at the Australian National University.</a:t>
            </a:r>
          </a:p>
          <a:p>
            <a:pPr>
              <a:lnSpc>
                <a:spcPct val="74000"/>
              </a:lnSpc>
            </a:pPr>
            <a:r>
              <a:rPr lang="en-AU" sz="2400" dirty="0"/>
              <a:t>Yet returning Indigenous service personnel were not afforded the same support and recognition as their comrades.</a:t>
            </a:r>
          </a:p>
          <a:p>
            <a:pPr>
              <a:lnSpc>
                <a:spcPct val="74000"/>
              </a:lnSpc>
            </a:pPr>
            <a:r>
              <a:rPr lang="en-AU" sz="2400" dirty="0"/>
              <a:t>In recent times, rights groups have been pushing the government to properly recognise Indigenous men and women made to Australia’s military ever since.</a:t>
            </a:r>
          </a:p>
          <a:p>
            <a:pPr>
              <a:lnSpc>
                <a:spcPct val="74000"/>
              </a:lnSpc>
            </a:pPr>
            <a:endParaRPr lang="en-AU" sz="2400" dirty="0"/>
          </a:p>
        </p:txBody>
      </p:sp>
    </p:spTree>
    <p:extLst>
      <p:ext uri="{BB962C8B-B14F-4D97-AF65-F5344CB8AC3E}">
        <p14:creationId xmlns:p14="http://schemas.microsoft.com/office/powerpoint/2010/main" val="650187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11923</TotalTime>
  <Words>1708</Words>
  <Application>Microsoft Macintosh PowerPoint</Application>
  <PresentationFormat>Widescreen</PresentationFormat>
  <Paragraphs>161</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Franklin Gothic Book</vt:lpstr>
      <vt:lpstr>Crop</vt:lpstr>
      <vt:lpstr>Black diggers </vt:lpstr>
      <vt:lpstr>Tom Wright – Playwright </vt:lpstr>
      <vt:lpstr>PowerPoint Presentation</vt:lpstr>
      <vt:lpstr>PowerPoint Presentation</vt:lpstr>
      <vt:lpstr>Stories</vt:lpstr>
      <vt:lpstr>Truth</vt:lpstr>
      <vt:lpstr>Forgotten Stories…</vt:lpstr>
      <vt:lpstr>Remembering the forgotten</vt:lpstr>
      <vt:lpstr>Who were the Black Diggers?</vt:lpstr>
      <vt:lpstr>Honouring untold stories</vt:lpstr>
      <vt:lpstr>Experiences of War</vt:lpstr>
      <vt:lpstr>Black Diggers: Challenging the ANZAC narrative </vt:lpstr>
      <vt:lpstr>Historical Context </vt:lpstr>
      <vt:lpstr>White Australia… a recent memory</vt:lpstr>
      <vt:lpstr>PowerPoint Presentation</vt:lpstr>
      <vt:lpstr>PowerPoint Presentation</vt:lpstr>
      <vt:lpstr>Entrenched prejudice</vt:lpstr>
      <vt:lpstr>The legacy of the past </vt:lpstr>
      <vt:lpstr>Story telling on stage </vt:lpstr>
      <vt:lpstr>Story telling on stage </vt:lpstr>
      <vt:lpstr>PowerPoint Presentation</vt:lpstr>
      <vt:lpstr>Psychological Impact of War</vt:lpstr>
      <vt:lpstr>Trauma of War</vt:lpstr>
      <vt:lpstr>SEEKING BELONGING</vt:lpstr>
      <vt:lpstr>PowerPoint Presentation</vt:lpstr>
      <vt:lpstr>Returning home</vt:lpstr>
      <vt:lpstr>The fight continues…</vt:lpstr>
      <vt:lpstr>PowerPoint Presentation</vt:lpstr>
      <vt:lpstr>References </vt:lpstr>
      <vt:lpstr>Further reading</vt:lpstr>
      <vt:lpstr>Even more further reading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diggers</dc:title>
  <dc:creator>Erin Lock</dc:creator>
  <cp:lastModifiedBy>Naomi Weiler</cp:lastModifiedBy>
  <cp:revision>107</cp:revision>
  <cp:lastPrinted>2017-06-15T01:12:35Z</cp:lastPrinted>
  <dcterms:created xsi:type="dcterms:W3CDTF">2017-06-05T13:35:33Z</dcterms:created>
  <dcterms:modified xsi:type="dcterms:W3CDTF">2017-06-15T01:13:08Z</dcterms:modified>
</cp:coreProperties>
</file>