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91" d="100"/>
          <a:sy n="91" d="100"/>
        </p:scale>
        <p:origin x="208"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GB"/>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3FCE02C-6EC6-4E09-BC2C-9FDED4DE236E}" type="datetimeFigureOut">
              <a:rPr lang="en-US" smtClean="0"/>
              <a:t>1/5/22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4276167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B075A7A-4A9A-410F-B848-AB998ACC9419}" type="datetimeFigureOut">
              <a:rPr lang="en-US" smtClean="0"/>
              <a:pPr/>
              <a:t>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7977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5F3E88-2D66-4D17-B0FA-EA13CB20B2FF}" type="datetimeFigureOut">
              <a:rPr lang="en-US" smtClean="0"/>
              <a:pPr/>
              <a:t>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877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D8F36E1-9596-4E98-8786-4A17C5D29C65}" type="datetimeFigureOut">
              <a:rPr lang="en-US" smtClean="0"/>
              <a:pPr/>
              <a:t>1/5/22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0062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GB"/>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E4D1A55-63BC-4BA2-9538-7DDEADA10621}" type="datetimeFigureOut">
              <a:rPr lang="en-US" smtClean="0"/>
              <a:t>1/5/22</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7860288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6D01ABB-8821-4BF5-97A9-E1A66ACAEAA9}" type="datetimeFigureOut">
              <a:rPr lang="en-US" smtClean="0"/>
              <a:pPr/>
              <a:t>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2396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7205CAA-4E5A-4223-BD55-C5D2841AC9EF}" type="datetimeFigureOut">
              <a:rPr lang="en-US" smtClean="0"/>
              <a:t>1/5/22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16733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D31D1B9-F39E-471E-80A9-595CAA5664AD}" type="datetimeFigureOut">
              <a:rPr lang="en-US" smtClean="0"/>
              <a:pPr/>
              <a:t>1/5/22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54777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CEABC-E2B9-4606-A74F-CB06AF596887}" type="datetimeFigureOut">
              <a:rPr lang="en-US" smtClean="0"/>
              <a:pPr/>
              <a:t>1/5/22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1389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GB"/>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FA8850A0-01A3-4F4E-AA52-F716A9BFD4EB}" type="datetimeFigureOut">
              <a:rPr lang="en-US" smtClean="0"/>
              <a:pPr/>
              <a:t>1/5/22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873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5811CCA-BB49-46C7-A0E2-F42339750F9A}" type="datetimeFigureOut">
              <a:rPr lang="en-US" smtClean="0"/>
              <a:t>1/5/22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5190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7205CAA-4E5A-4223-BD55-C5D2841AC9EF}" type="datetimeFigureOut">
              <a:rPr lang="en-US" smtClean="0"/>
              <a:t>1/5/22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485884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thedoctorstv.com/videos/abdominal-fat-danger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rezi.com/oyso54xyeujw/blood-pressur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ydr.com.au/nutrition-weight/animation-carbohydrate-digestion"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BIOLOGICAL FACTORS </a:t>
            </a:r>
            <a:endParaRPr lang="en-AU" dirty="0"/>
          </a:p>
        </p:txBody>
      </p:sp>
      <p:sp>
        <p:nvSpPr>
          <p:cNvPr id="3" name="Subtitle 2"/>
          <p:cNvSpPr>
            <a:spLocks noGrp="1"/>
          </p:cNvSpPr>
          <p:nvPr>
            <p:ph type="subTitle" idx="1"/>
          </p:nvPr>
        </p:nvSpPr>
        <p:spPr/>
        <p:txBody>
          <a:bodyPr/>
          <a:lstStyle/>
          <a:p>
            <a:r>
              <a:rPr lang="en-US" dirty="0"/>
              <a:t>FACTORS THAT CONTRIBUTE TO VARIATIONS IN HEALTH STATUS</a:t>
            </a:r>
            <a:endParaRPr lang="en-AU" dirty="0"/>
          </a:p>
        </p:txBody>
      </p:sp>
    </p:spTree>
    <p:extLst>
      <p:ext uri="{BB962C8B-B14F-4D97-AF65-F5344CB8AC3E}">
        <p14:creationId xmlns:p14="http://schemas.microsoft.com/office/powerpoint/2010/main" val="318829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Genetics – Genetic Predisposition</a:t>
            </a:r>
            <a:endParaRPr lang="en-AU" dirty="0"/>
          </a:p>
        </p:txBody>
      </p:sp>
      <p:sp>
        <p:nvSpPr>
          <p:cNvPr id="3" name="Content Placeholder 2"/>
          <p:cNvSpPr>
            <a:spLocks noGrp="1"/>
          </p:cNvSpPr>
          <p:nvPr>
            <p:ph idx="1"/>
          </p:nvPr>
        </p:nvSpPr>
        <p:spPr/>
        <p:txBody>
          <a:bodyPr>
            <a:normAutofit/>
          </a:bodyPr>
          <a:lstStyle/>
          <a:p>
            <a:r>
              <a:rPr lang="en-AU" dirty="0"/>
              <a:t>Genetics can influence how likely someone is to develop certain conditions. </a:t>
            </a:r>
          </a:p>
          <a:p>
            <a:r>
              <a:rPr lang="en-AU" dirty="0"/>
              <a:t>An increased risk is called a ‘genetic predisposition’ to that particular condition. </a:t>
            </a:r>
          </a:p>
          <a:p>
            <a:r>
              <a:rPr lang="en-AU" dirty="0"/>
              <a:t>Genetic predisposition to disease often runs in families and ethnic groups, making some individuals more likely to experience some conditions than others. Other conditions that have a genetic predisposition include:</a:t>
            </a:r>
          </a:p>
          <a:p>
            <a:pPr lvl="1"/>
            <a:r>
              <a:rPr lang="en-AU" dirty="0"/>
              <a:t>some cancers (including skin cancer, breast cancer and prostate cancer)</a:t>
            </a:r>
          </a:p>
          <a:p>
            <a:pPr lvl="1"/>
            <a:r>
              <a:rPr lang="en-AU" dirty="0"/>
              <a:t>cardiovascular disease</a:t>
            </a:r>
          </a:p>
          <a:p>
            <a:pPr lvl="1"/>
            <a:r>
              <a:rPr lang="en-AU" dirty="0"/>
              <a:t>diabetes (types 1 and 2)</a:t>
            </a:r>
          </a:p>
          <a:p>
            <a:pPr lvl="1"/>
            <a:r>
              <a:rPr lang="en-AU" dirty="0"/>
              <a:t>hypertension</a:t>
            </a:r>
          </a:p>
          <a:p>
            <a:pPr lvl="1"/>
            <a:r>
              <a:rPr lang="en-AU" dirty="0"/>
              <a:t>depression</a:t>
            </a:r>
          </a:p>
          <a:p>
            <a:pPr lvl="1"/>
            <a:r>
              <a:rPr lang="en-AU" dirty="0"/>
              <a:t>obesity.</a:t>
            </a:r>
          </a:p>
        </p:txBody>
      </p:sp>
    </p:spTree>
    <p:extLst>
      <p:ext uri="{BB962C8B-B14F-4D97-AF65-F5344CB8AC3E}">
        <p14:creationId xmlns:p14="http://schemas.microsoft.com/office/powerpoint/2010/main" val="231982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663" y="604093"/>
            <a:ext cx="10058400" cy="1371600"/>
          </a:xfrm>
        </p:spPr>
        <p:txBody>
          <a:bodyPr/>
          <a:lstStyle/>
          <a:p>
            <a:r>
              <a:rPr lang="en-US" dirty="0"/>
              <a:t>Genetics -</a:t>
            </a:r>
            <a:endParaRPr lang="en-AU" dirty="0"/>
          </a:p>
        </p:txBody>
      </p:sp>
      <p:sp>
        <p:nvSpPr>
          <p:cNvPr id="3" name="Content Placeholder 2"/>
          <p:cNvSpPr>
            <a:spLocks noGrp="1"/>
          </p:cNvSpPr>
          <p:nvPr>
            <p:ph idx="1"/>
          </p:nvPr>
        </p:nvSpPr>
        <p:spPr>
          <a:xfrm>
            <a:off x="712269" y="1718110"/>
            <a:ext cx="10412931" cy="1275347"/>
          </a:xfrm>
        </p:spPr>
        <p:txBody>
          <a:bodyPr>
            <a:normAutofit/>
          </a:bodyPr>
          <a:lstStyle/>
          <a:p>
            <a:r>
              <a:rPr lang="en-AU" dirty="0"/>
              <a:t>Hormones are chemicals that regulate many processes in the body</a:t>
            </a:r>
          </a:p>
          <a:p>
            <a:r>
              <a:rPr lang="en-AU" dirty="0"/>
              <a:t>Hormones are also responsible for the formation of male and female sex characteristics that lead to differences in some of the conditions experienced by males and females. </a:t>
            </a:r>
          </a:p>
        </p:txBody>
      </p:sp>
      <p:sp>
        <p:nvSpPr>
          <p:cNvPr id="5" name="TextBox 4"/>
          <p:cNvSpPr txBox="1"/>
          <p:nvPr/>
        </p:nvSpPr>
        <p:spPr>
          <a:xfrm>
            <a:off x="442762" y="2858877"/>
            <a:ext cx="6670308" cy="3600986"/>
          </a:xfrm>
          <a:prstGeom prst="rect">
            <a:avLst/>
          </a:prstGeom>
          <a:noFill/>
        </p:spPr>
        <p:txBody>
          <a:bodyPr wrap="square" rtlCol="0">
            <a:spAutoFit/>
          </a:bodyPr>
          <a:lstStyle/>
          <a:p>
            <a:r>
              <a:rPr lang="en-US" b="1" dirty="0"/>
              <a:t>Oestrogen</a:t>
            </a:r>
          </a:p>
          <a:p>
            <a:pPr marL="285750" indent="-285750">
              <a:buFont typeface="Arial" panose="020B0604020202020204" pitchFamily="34" charset="0"/>
              <a:buChar char="•"/>
            </a:pPr>
            <a:r>
              <a:rPr lang="en-AU" sz="1500" dirty="0"/>
              <a:t>Oestrogen also helps to maintain bone density in women When a woman enters menopause, the levels of oestrogen decline. This decline leads to a loss of bone mass from the skeletal system, which can contribute to osteoporosis — a disease characterised by weak, porous bones that are more susceptible to breaks and fractures.</a:t>
            </a:r>
          </a:p>
          <a:p>
            <a:pPr marL="285750" indent="-285750">
              <a:buFont typeface="Arial" panose="020B0604020202020204" pitchFamily="34" charset="0"/>
              <a:buChar char="•"/>
            </a:pPr>
            <a:r>
              <a:rPr lang="en-US" sz="1500" dirty="0"/>
              <a:t>Oestrogen </a:t>
            </a:r>
            <a:r>
              <a:rPr lang="en-AU" sz="1500" dirty="0"/>
              <a:t>may have a protective role in the development of cardiovascular disease, which might explain the lower rates of this disease in women prior to menopause. </a:t>
            </a:r>
          </a:p>
          <a:p>
            <a:pPr marL="285750" indent="-285750">
              <a:buFont typeface="Arial" panose="020B0604020202020204" pitchFamily="34" charset="0"/>
              <a:buChar char="•"/>
            </a:pPr>
            <a:r>
              <a:rPr lang="en-AU" sz="1500" dirty="0"/>
              <a:t>Oestrogen is also linked to distribution of fat in the body. Oestrogen tends to result in fat being deposited around the buttocks and thighs, whereas men and post-menopausal women tend to accumulate more fat around the abdomen, increasing the risk of heart disease.</a:t>
            </a:r>
          </a:p>
        </p:txBody>
      </p:sp>
      <p:sp>
        <p:nvSpPr>
          <p:cNvPr id="6" name="TextBox 5"/>
          <p:cNvSpPr txBox="1"/>
          <p:nvPr/>
        </p:nvSpPr>
        <p:spPr>
          <a:xfrm>
            <a:off x="7594333" y="3089710"/>
            <a:ext cx="3946357" cy="3139321"/>
          </a:xfrm>
          <a:prstGeom prst="rect">
            <a:avLst/>
          </a:prstGeom>
          <a:noFill/>
        </p:spPr>
        <p:txBody>
          <a:bodyPr wrap="square" rtlCol="0">
            <a:spAutoFit/>
          </a:bodyPr>
          <a:lstStyle/>
          <a:p>
            <a:r>
              <a:rPr lang="en-US" b="1" dirty="0"/>
              <a:t>Testosterone</a:t>
            </a:r>
          </a:p>
          <a:p>
            <a:pPr marL="285750" indent="-285750">
              <a:buFont typeface="Arial" panose="020B0604020202020204" pitchFamily="34" charset="0"/>
              <a:buChar char="•"/>
            </a:pPr>
            <a:r>
              <a:rPr lang="en-AU" sz="1600" dirty="0"/>
              <a:t>Testosterone is mainly responsible for the male sex characteristics and the production of sperm, but may also play a role in increased risk-taking behaviours and aggression in males compared to females. Risks such as skylarking, violence and substance misuse can contribute to higher rates of injury and mortality compared to females.</a:t>
            </a:r>
            <a:endParaRPr lang="en-US" sz="1600" b="1" dirty="0"/>
          </a:p>
        </p:txBody>
      </p:sp>
      <p:pic>
        <p:nvPicPr>
          <p:cNvPr id="7" name="Picture 6"/>
          <p:cNvPicPr>
            <a:picLocks noChangeAspect="1"/>
          </p:cNvPicPr>
          <p:nvPr/>
        </p:nvPicPr>
        <p:blipFill>
          <a:blip r:embed="rId2"/>
          <a:stretch>
            <a:fillRect/>
          </a:stretch>
        </p:blipFill>
        <p:spPr>
          <a:xfrm>
            <a:off x="4109988" y="564116"/>
            <a:ext cx="2617370" cy="1153994"/>
          </a:xfrm>
          <a:prstGeom prst="rect">
            <a:avLst/>
          </a:prstGeom>
        </p:spPr>
      </p:pic>
    </p:spTree>
    <p:extLst>
      <p:ext uri="{BB962C8B-B14F-4D97-AF65-F5344CB8AC3E}">
        <p14:creationId xmlns:p14="http://schemas.microsoft.com/office/powerpoint/2010/main" val="2693571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Review</a:t>
            </a:r>
            <a:endParaRPr lang="en-AU" dirty="0"/>
          </a:p>
        </p:txBody>
      </p:sp>
      <p:sp>
        <p:nvSpPr>
          <p:cNvPr id="3" name="Content Placeholder 2"/>
          <p:cNvSpPr>
            <a:spLocks noGrp="1"/>
          </p:cNvSpPr>
          <p:nvPr>
            <p:ph idx="1"/>
          </p:nvPr>
        </p:nvSpPr>
        <p:spPr/>
        <p:txBody>
          <a:bodyPr/>
          <a:lstStyle/>
          <a:p>
            <a:r>
              <a:rPr lang="en-US" sz="2400" dirty="0"/>
              <a:t>Complete Q 1-17 from section 4.2 of the text. </a:t>
            </a:r>
          </a:p>
          <a:p>
            <a:r>
              <a:rPr lang="en-US" sz="2400" dirty="0"/>
              <a:t>Pre-read section 4.3 of the text.</a:t>
            </a:r>
          </a:p>
          <a:p>
            <a:r>
              <a:rPr lang="en-US" sz="2400" dirty="0"/>
              <a:t>Continue working on </a:t>
            </a:r>
            <a:r>
              <a:rPr lang="en-US" sz="2400"/>
              <a:t>your ‘Factors </a:t>
            </a:r>
            <a:r>
              <a:rPr lang="en-US" sz="2400" dirty="0"/>
              <a:t>Effecting Health </a:t>
            </a:r>
            <a:r>
              <a:rPr lang="en-US" sz="2400"/>
              <a:t>Summary Table’.</a:t>
            </a:r>
            <a:endParaRPr lang="en-US" sz="2400" dirty="0"/>
          </a:p>
          <a:p>
            <a:endParaRPr lang="en-US" dirty="0"/>
          </a:p>
          <a:p>
            <a:endParaRPr lang="en-AU" dirty="0"/>
          </a:p>
        </p:txBody>
      </p:sp>
    </p:spTree>
    <p:extLst>
      <p:ext uri="{BB962C8B-B14F-4D97-AF65-F5344CB8AC3E}">
        <p14:creationId xmlns:p14="http://schemas.microsoft.com/office/powerpoint/2010/main" val="793454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Factors</a:t>
            </a:r>
            <a:endParaRPr lang="en-AU" dirty="0"/>
          </a:p>
        </p:txBody>
      </p:sp>
      <p:sp>
        <p:nvSpPr>
          <p:cNvPr id="3" name="Content Placeholder 2"/>
          <p:cNvSpPr>
            <a:spLocks noGrp="1"/>
          </p:cNvSpPr>
          <p:nvPr>
            <p:ph sz="half" idx="1"/>
          </p:nvPr>
        </p:nvSpPr>
        <p:spPr/>
        <p:txBody>
          <a:bodyPr>
            <a:normAutofit/>
          </a:bodyPr>
          <a:lstStyle/>
          <a:p>
            <a:r>
              <a:rPr lang="en-US" sz="2400" dirty="0"/>
              <a:t>Biological Factors are ‘f</a:t>
            </a:r>
            <a:r>
              <a:rPr lang="en-AU" sz="2400" dirty="0"/>
              <a:t>actors relating to the body that impact on health and wellbeing’.</a:t>
            </a:r>
          </a:p>
          <a:p>
            <a:endParaRPr lang="en-AU" sz="2400" dirty="0"/>
          </a:p>
          <a:p>
            <a:r>
              <a:rPr lang="en-AU" sz="2400" dirty="0"/>
              <a:t>Examples include genetics, body weight, blood pressure, cholesterol levels, birth weight.</a:t>
            </a:r>
          </a:p>
        </p:txBody>
      </p:sp>
      <p:pic>
        <p:nvPicPr>
          <p:cNvPr id="1026" name="Picture 2" descr="http://content.jacplus.com.au/secure/ebooks/07303/0730345203/images/lightwindow/c04f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603" y="1224922"/>
            <a:ext cx="4250322" cy="4513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853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Body Weight</a:t>
            </a:r>
            <a:endParaRPr lang="en-AU" dirty="0"/>
          </a:p>
        </p:txBody>
      </p:sp>
      <p:sp>
        <p:nvSpPr>
          <p:cNvPr id="3" name="Content Placeholder 2"/>
          <p:cNvSpPr>
            <a:spLocks noGrp="1"/>
          </p:cNvSpPr>
          <p:nvPr>
            <p:ph idx="1"/>
          </p:nvPr>
        </p:nvSpPr>
        <p:spPr>
          <a:xfrm>
            <a:off x="1066800" y="1732547"/>
            <a:ext cx="10058400" cy="4649002"/>
          </a:xfrm>
        </p:spPr>
        <p:txBody>
          <a:bodyPr>
            <a:normAutofit fontScale="85000" lnSpcReduction="20000"/>
          </a:bodyPr>
          <a:lstStyle/>
          <a:p>
            <a:r>
              <a:rPr lang="en-US" dirty="0"/>
              <a:t>Body weight can be classified as:</a:t>
            </a:r>
          </a:p>
          <a:p>
            <a:pPr lvl="1"/>
            <a:r>
              <a:rPr lang="en-US" dirty="0"/>
              <a:t>Underweight</a:t>
            </a:r>
          </a:p>
          <a:p>
            <a:pPr lvl="1"/>
            <a:r>
              <a:rPr lang="en-US" dirty="0"/>
              <a:t>Healthy Weight</a:t>
            </a:r>
          </a:p>
          <a:p>
            <a:pPr lvl="1"/>
            <a:r>
              <a:rPr lang="en-US" dirty="0"/>
              <a:t>Overweight</a:t>
            </a:r>
          </a:p>
          <a:p>
            <a:pPr lvl="1"/>
            <a:r>
              <a:rPr lang="en-US" dirty="0"/>
              <a:t>Obese</a:t>
            </a:r>
          </a:p>
          <a:p>
            <a:pPr marL="274320" lvl="1" indent="0">
              <a:buNone/>
            </a:pPr>
            <a:endParaRPr lang="en-US" dirty="0"/>
          </a:p>
          <a:p>
            <a:pPr marL="182563" lvl="1" indent="-182563"/>
            <a:r>
              <a:rPr lang="en-US" sz="1800" dirty="0"/>
              <a:t>Body weight is determined using BMI or waist measurement.</a:t>
            </a:r>
          </a:p>
          <a:p>
            <a:pPr marL="0" lvl="1" indent="0">
              <a:buNone/>
            </a:pPr>
            <a:endParaRPr lang="en-US" sz="1800" dirty="0"/>
          </a:p>
          <a:p>
            <a:pPr marL="182563" lvl="1" indent="-182563"/>
            <a:r>
              <a:rPr lang="en-US" sz="1800" dirty="0"/>
              <a:t>People who are overweight or obese are at increased risk of developing:</a:t>
            </a:r>
          </a:p>
          <a:p>
            <a:pPr lvl="1"/>
            <a:r>
              <a:rPr lang="en-US" dirty="0"/>
              <a:t>high blood pressure</a:t>
            </a:r>
          </a:p>
          <a:p>
            <a:pPr lvl="1"/>
            <a:r>
              <a:rPr lang="en-US" dirty="0"/>
              <a:t>high cholesterol</a:t>
            </a:r>
            <a:endParaRPr lang="en-AU" dirty="0"/>
          </a:p>
          <a:p>
            <a:pPr lvl="1"/>
            <a:r>
              <a:rPr lang="en-AU" dirty="0"/>
              <a:t>cardiovascular disease</a:t>
            </a:r>
          </a:p>
          <a:p>
            <a:pPr lvl="1"/>
            <a:r>
              <a:rPr lang="en-AU" dirty="0"/>
              <a:t>some cancers (including colorectal cancer)</a:t>
            </a:r>
          </a:p>
          <a:p>
            <a:pPr lvl="1"/>
            <a:r>
              <a:rPr lang="en-AU" dirty="0"/>
              <a:t>respiratory problems</a:t>
            </a:r>
          </a:p>
          <a:p>
            <a:pPr lvl="1"/>
            <a:r>
              <a:rPr lang="en-AU" dirty="0"/>
              <a:t>type 2 diabetes</a:t>
            </a:r>
          </a:p>
          <a:p>
            <a:pPr lvl="1"/>
            <a:r>
              <a:rPr lang="en-AU" dirty="0"/>
              <a:t>arthritis</a:t>
            </a:r>
          </a:p>
          <a:p>
            <a:pPr lvl="1"/>
            <a:r>
              <a:rPr lang="en-AU" dirty="0"/>
              <a:t>self-esteem issues and depression</a:t>
            </a:r>
          </a:p>
          <a:p>
            <a:pPr lvl="1"/>
            <a:r>
              <a:rPr lang="en-AU" dirty="0"/>
              <a:t>social exclusion.</a:t>
            </a:r>
          </a:p>
          <a:p>
            <a:pPr marL="182563" lvl="1" indent="-182563"/>
            <a:endParaRPr lang="en-US" sz="1800" dirty="0"/>
          </a:p>
        </p:txBody>
      </p:sp>
      <p:pic>
        <p:nvPicPr>
          <p:cNvPr id="5" name="Picture 4"/>
          <p:cNvPicPr>
            <a:picLocks noChangeAspect="1"/>
          </p:cNvPicPr>
          <p:nvPr/>
        </p:nvPicPr>
        <p:blipFill>
          <a:blip r:embed="rId2"/>
          <a:stretch>
            <a:fillRect/>
          </a:stretch>
        </p:blipFill>
        <p:spPr>
          <a:xfrm>
            <a:off x="8482870" y="3062738"/>
            <a:ext cx="2932039" cy="1988619"/>
          </a:xfrm>
          <a:prstGeom prst="rect">
            <a:avLst/>
          </a:prstGeom>
        </p:spPr>
      </p:pic>
      <p:sp>
        <p:nvSpPr>
          <p:cNvPr id="6" name="TextBox 5"/>
          <p:cNvSpPr txBox="1"/>
          <p:nvPr/>
        </p:nvSpPr>
        <p:spPr>
          <a:xfrm>
            <a:off x="7507704" y="5347121"/>
            <a:ext cx="4493394" cy="369332"/>
          </a:xfrm>
          <a:prstGeom prst="rect">
            <a:avLst/>
          </a:prstGeom>
          <a:noFill/>
        </p:spPr>
        <p:txBody>
          <a:bodyPr wrap="square" rtlCol="0">
            <a:spAutoFit/>
          </a:bodyPr>
          <a:lstStyle/>
          <a:p>
            <a:r>
              <a:rPr lang="en-AU" dirty="0">
                <a:hlinkClick r:id="rId3"/>
              </a:rPr>
              <a:t>Risks associated with abdominal fat</a:t>
            </a:r>
            <a:endParaRPr lang="en-AU" dirty="0"/>
          </a:p>
        </p:txBody>
      </p:sp>
    </p:spTree>
    <p:extLst>
      <p:ext uri="{BB962C8B-B14F-4D97-AF65-F5344CB8AC3E}">
        <p14:creationId xmlns:p14="http://schemas.microsoft.com/office/powerpoint/2010/main" val="2890075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Pressure</a:t>
            </a:r>
            <a:endParaRPr lang="en-AU" dirty="0"/>
          </a:p>
        </p:txBody>
      </p:sp>
      <p:sp>
        <p:nvSpPr>
          <p:cNvPr id="3" name="Content Placeholder 2"/>
          <p:cNvSpPr>
            <a:spLocks noGrp="1"/>
          </p:cNvSpPr>
          <p:nvPr>
            <p:ph idx="1"/>
          </p:nvPr>
        </p:nvSpPr>
        <p:spPr/>
        <p:txBody>
          <a:bodyPr>
            <a:normAutofit/>
          </a:bodyPr>
          <a:lstStyle/>
          <a:p>
            <a:r>
              <a:rPr lang="en-AU" dirty="0">
                <a:hlinkClick r:id="rId2"/>
              </a:rPr>
              <a:t>Learn about Blood Pressure</a:t>
            </a:r>
            <a:endParaRPr lang="en-AU" dirty="0"/>
          </a:p>
          <a:p>
            <a:pPr marL="0" indent="0">
              <a:buNone/>
            </a:pPr>
            <a:endParaRPr lang="en-AU" dirty="0"/>
          </a:p>
          <a:p>
            <a:r>
              <a:rPr lang="en-US" dirty="0"/>
              <a:t>People with hypertension are at increased risk of:</a:t>
            </a:r>
          </a:p>
          <a:p>
            <a:pPr lvl="1"/>
            <a:r>
              <a:rPr lang="en-US" dirty="0"/>
              <a:t>Heart Attack</a:t>
            </a:r>
          </a:p>
          <a:p>
            <a:pPr lvl="1"/>
            <a:r>
              <a:rPr lang="en-US" dirty="0"/>
              <a:t>Stroke</a:t>
            </a:r>
          </a:p>
          <a:p>
            <a:pPr lvl="1"/>
            <a:r>
              <a:rPr lang="en-US" dirty="0"/>
              <a:t>Kidney Disease</a:t>
            </a:r>
          </a:p>
          <a:p>
            <a:pPr lvl="1"/>
            <a:r>
              <a:rPr lang="en-US" dirty="0"/>
              <a:t>Heart Failure</a:t>
            </a:r>
          </a:p>
          <a:p>
            <a:pPr lvl="1"/>
            <a:endParaRPr lang="en-US" dirty="0"/>
          </a:p>
          <a:p>
            <a:r>
              <a:rPr lang="en-US" dirty="0"/>
              <a:t>Who wants to check their blood pressure??</a:t>
            </a:r>
          </a:p>
          <a:p>
            <a:endParaRPr lang="en-US" dirty="0"/>
          </a:p>
          <a:p>
            <a:pPr marL="0" indent="0">
              <a:buNone/>
            </a:pPr>
            <a:endParaRPr lang="en-US" dirty="0"/>
          </a:p>
          <a:p>
            <a:pPr marL="0" indent="0">
              <a:buNone/>
            </a:pPr>
            <a:endParaRPr lang="en-US" dirty="0"/>
          </a:p>
          <a:p>
            <a:endParaRPr lang="en-US" dirty="0"/>
          </a:p>
          <a:p>
            <a:endParaRPr lang="en-AU" dirty="0"/>
          </a:p>
        </p:txBody>
      </p:sp>
      <p:pic>
        <p:nvPicPr>
          <p:cNvPr id="4" name="Picture 3"/>
          <p:cNvPicPr>
            <a:picLocks noChangeAspect="1"/>
          </p:cNvPicPr>
          <p:nvPr/>
        </p:nvPicPr>
        <p:blipFill>
          <a:blip r:embed="rId3"/>
          <a:stretch>
            <a:fillRect/>
          </a:stretch>
        </p:blipFill>
        <p:spPr>
          <a:xfrm>
            <a:off x="7161196" y="2566550"/>
            <a:ext cx="3661460" cy="2436535"/>
          </a:xfrm>
          <a:prstGeom prst="rect">
            <a:avLst/>
          </a:prstGeom>
        </p:spPr>
      </p:pic>
      <p:sp>
        <p:nvSpPr>
          <p:cNvPr id="6" name="TextBox 5"/>
          <p:cNvSpPr txBox="1"/>
          <p:nvPr/>
        </p:nvSpPr>
        <p:spPr>
          <a:xfrm>
            <a:off x="7161196" y="5255394"/>
            <a:ext cx="3661460" cy="646331"/>
          </a:xfrm>
          <a:prstGeom prst="rect">
            <a:avLst/>
          </a:prstGeom>
          <a:noFill/>
        </p:spPr>
        <p:txBody>
          <a:bodyPr wrap="square" rtlCol="0">
            <a:spAutoFit/>
          </a:bodyPr>
          <a:lstStyle/>
          <a:p>
            <a:pPr algn="ctr"/>
            <a:r>
              <a:rPr lang="en-US" dirty="0"/>
              <a:t>Does this person have healthy blood pressure? </a:t>
            </a:r>
            <a:endParaRPr lang="en-AU" dirty="0"/>
          </a:p>
        </p:txBody>
      </p:sp>
    </p:spTree>
    <p:extLst>
      <p:ext uri="{BB962C8B-B14F-4D97-AF65-F5344CB8AC3E}">
        <p14:creationId xmlns:p14="http://schemas.microsoft.com/office/powerpoint/2010/main" val="3932864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Cholesterol</a:t>
            </a:r>
            <a:endParaRPr lang="en-AU" dirty="0"/>
          </a:p>
        </p:txBody>
      </p:sp>
      <p:sp>
        <p:nvSpPr>
          <p:cNvPr id="3" name="Content Placeholder 2"/>
          <p:cNvSpPr>
            <a:spLocks noGrp="1"/>
          </p:cNvSpPr>
          <p:nvPr>
            <p:ph sz="half" idx="1"/>
          </p:nvPr>
        </p:nvSpPr>
        <p:spPr/>
        <p:txBody>
          <a:bodyPr>
            <a:normAutofit fontScale="92500" lnSpcReduction="20000"/>
          </a:bodyPr>
          <a:lstStyle/>
          <a:p>
            <a:r>
              <a:rPr lang="en-US" dirty="0"/>
              <a:t>We learnt about blood cholesterol during out work on Chapter 3. </a:t>
            </a:r>
          </a:p>
          <a:p>
            <a:pPr marL="0" indent="0">
              <a:buNone/>
            </a:pPr>
            <a:endParaRPr lang="en-US" dirty="0"/>
          </a:p>
          <a:p>
            <a:r>
              <a:rPr lang="en-US" dirty="0"/>
              <a:t>Let’s revise – </a:t>
            </a:r>
          </a:p>
          <a:p>
            <a:pPr lvl="1"/>
            <a:r>
              <a:rPr lang="en-US" dirty="0"/>
              <a:t>What is cholesterol?</a:t>
            </a:r>
          </a:p>
          <a:p>
            <a:pPr lvl="1"/>
            <a:r>
              <a:rPr lang="en-US" dirty="0"/>
              <a:t>Where is cholesterol produced in the body?</a:t>
            </a:r>
          </a:p>
          <a:p>
            <a:pPr lvl="1"/>
            <a:r>
              <a:rPr lang="en-US" dirty="0"/>
              <a:t>What are the 2 types of cholesterol? </a:t>
            </a:r>
          </a:p>
          <a:p>
            <a:pPr lvl="1"/>
            <a:r>
              <a:rPr lang="en-US" dirty="0"/>
              <a:t>What effect do these 2 types of cholesterol have on heart health?</a:t>
            </a:r>
          </a:p>
          <a:p>
            <a:pPr lvl="1"/>
            <a:endParaRPr lang="en-US" dirty="0"/>
          </a:p>
          <a:p>
            <a:pPr marL="456883" lvl="2" indent="-182563"/>
            <a:endParaRPr lang="en-US" sz="1600" dirty="0"/>
          </a:p>
          <a:p>
            <a:pPr marL="274320" lvl="1" indent="0">
              <a:buNone/>
            </a:pPr>
            <a:endParaRPr lang="en-US" sz="1800" dirty="0"/>
          </a:p>
        </p:txBody>
      </p:sp>
      <p:sp>
        <p:nvSpPr>
          <p:cNvPr id="4" name="Content Placeholder 3"/>
          <p:cNvSpPr>
            <a:spLocks noGrp="1"/>
          </p:cNvSpPr>
          <p:nvPr>
            <p:ph sz="half" idx="2"/>
          </p:nvPr>
        </p:nvSpPr>
        <p:spPr/>
        <p:txBody>
          <a:bodyPr>
            <a:normAutofit fontScale="92500" lnSpcReduction="20000"/>
          </a:bodyPr>
          <a:lstStyle/>
          <a:p>
            <a:pPr marL="182563" lvl="1" indent="-182563"/>
            <a:r>
              <a:rPr lang="en-US" sz="1800" dirty="0"/>
              <a:t>People with high blood cholesterol are at increased risk of:</a:t>
            </a:r>
          </a:p>
          <a:p>
            <a:pPr marL="456883" lvl="2" indent="-182563"/>
            <a:r>
              <a:rPr lang="en-US" sz="1600" dirty="0"/>
              <a:t>Atherosclerosis</a:t>
            </a:r>
          </a:p>
          <a:p>
            <a:pPr marL="456883" lvl="2" indent="-182563"/>
            <a:r>
              <a:rPr lang="en-US" sz="1600" dirty="0"/>
              <a:t>Heart Attack</a:t>
            </a:r>
          </a:p>
          <a:p>
            <a:pPr marL="456883" lvl="2" indent="-182563"/>
            <a:r>
              <a:rPr lang="en-US" sz="1600" dirty="0"/>
              <a:t>Stroke</a:t>
            </a:r>
          </a:p>
          <a:p>
            <a:endParaRPr lang="en-US" dirty="0"/>
          </a:p>
          <a:p>
            <a:r>
              <a:rPr lang="en-US" dirty="0"/>
              <a:t>Factors that increase the risk of having high cholesterol are:</a:t>
            </a:r>
          </a:p>
          <a:p>
            <a:pPr lvl="1"/>
            <a:r>
              <a:rPr lang="en-US" dirty="0"/>
              <a:t>Diets high in saturated and trans fats</a:t>
            </a:r>
          </a:p>
          <a:p>
            <a:pPr lvl="1"/>
            <a:r>
              <a:rPr lang="en-US" dirty="0"/>
              <a:t>Smoking</a:t>
            </a:r>
          </a:p>
          <a:p>
            <a:pPr lvl="1"/>
            <a:r>
              <a:rPr lang="en-US" dirty="0"/>
              <a:t>Lack of exercise</a:t>
            </a:r>
          </a:p>
          <a:p>
            <a:pPr lvl="1"/>
            <a:r>
              <a:rPr lang="en-US" dirty="0"/>
              <a:t>Excessive alcohol consumption</a:t>
            </a:r>
          </a:p>
          <a:p>
            <a:pPr lvl="1"/>
            <a:r>
              <a:rPr lang="en-US" dirty="0"/>
              <a:t>Being overweigh or obese</a:t>
            </a:r>
          </a:p>
          <a:p>
            <a:pPr lvl="1"/>
            <a:r>
              <a:rPr lang="en-US" dirty="0"/>
              <a:t>Genetic pre-disposition</a:t>
            </a:r>
          </a:p>
          <a:p>
            <a:pPr marL="0" indent="0">
              <a:buNone/>
            </a:pPr>
            <a:endParaRPr lang="en-AU" dirty="0"/>
          </a:p>
        </p:txBody>
      </p:sp>
      <p:pic>
        <p:nvPicPr>
          <p:cNvPr id="5" name="Picture 4"/>
          <p:cNvPicPr>
            <a:picLocks noChangeAspect="1"/>
          </p:cNvPicPr>
          <p:nvPr/>
        </p:nvPicPr>
        <p:blipFill>
          <a:blip r:embed="rId2"/>
          <a:stretch>
            <a:fillRect/>
          </a:stretch>
        </p:blipFill>
        <p:spPr>
          <a:xfrm>
            <a:off x="1938338" y="4722645"/>
            <a:ext cx="2771775" cy="1647825"/>
          </a:xfrm>
          <a:prstGeom prst="rect">
            <a:avLst/>
          </a:prstGeom>
        </p:spPr>
      </p:pic>
    </p:spTree>
    <p:extLst>
      <p:ext uri="{BB962C8B-B14F-4D97-AF65-F5344CB8AC3E}">
        <p14:creationId xmlns:p14="http://schemas.microsoft.com/office/powerpoint/2010/main" val="129862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Blood Glucose Regulation</a:t>
            </a:r>
            <a:endParaRPr lang="en-AU" dirty="0"/>
          </a:p>
        </p:txBody>
      </p:sp>
      <p:sp>
        <p:nvSpPr>
          <p:cNvPr id="3" name="Content Placeholder 2"/>
          <p:cNvSpPr>
            <a:spLocks noGrp="1"/>
          </p:cNvSpPr>
          <p:nvPr>
            <p:ph sz="half" idx="1"/>
          </p:nvPr>
        </p:nvSpPr>
        <p:spPr>
          <a:xfrm>
            <a:off x="1066800" y="2103120"/>
            <a:ext cx="4754880" cy="4008922"/>
          </a:xfrm>
        </p:spPr>
        <p:txBody>
          <a:bodyPr>
            <a:normAutofit/>
          </a:bodyPr>
          <a:lstStyle/>
          <a:p>
            <a:r>
              <a:rPr lang="en-AU" dirty="0">
                <a:hlinkClick r:id="rId2"/>
              </a:rPr>
              <a:t>What is Blood Glucose Regulation?</a:t>
            </a:r>
            <a:endParaRPr lang="en-AU" dirty="0"/>
          </a:p>
          <a:p>
            <a:endParaRPr lang="en-US" dirty="0"/>
          </a:p>
          <a:p>
            <a:r>
              <a:rPr lang="en-US" dirty="0"/>
              <a:t>When the process of blood glucose regulation doesn’t work properly, this is called ‘impaired glucose regulation’. </a:t>
            </a:r>
          </a:p>
          <a:p>
            <a:pPr marL="0" indent="0">
              <a:buNone/>
            </a:pPr>
            <a:endParaRPr lang="en-US" dirty="0"/>
          </a:p>
          <a:p>
            <a:r>
              <a:rPr lang="en-US" dirty="0"/>
              <a:t>Impaired glucose regulation </a:t>
            </a:r>
          </a:p>
          <a:p>
            <a:pPr marL="182563" indent="0">
              <a:buNone/>
            </a:pPr>
            <a:r>
              <a:rPr lang="en-US" dirty="0"/>
              <a:t>increases risk of:</a:t>
            </a:r>
          </a:p>
          <a:p>
            <a:pPr lvl="1"/>
            <a:r>
              <a:rPr lang="en-US" dirty="0"/>
              <a:t>Type 2 diabetes</a:t>
            </a:r>
          </a:p>
          <a:p>
            <a:pPr marL="0" indent="0">
              <a:buNone/>
            </a:pPr>
            <a:endParaRPr lang="en-US" dirty="0"/>
          </a:p>
          <a:p>
            <a:pPr lvl="1"/>
            <a:endParaRPr lang="en-AU" dirty="0"/>
          </a:p>
          <a:p>
            <a:endParaRPr lang="en-AU" dirty="0"/>
          </a:p>
        </p:txBody>
      </p:sp>
      <p:sp>
        <p:nvSpPr>
          <p:cNvPr id="4" name="Content Placeholder 3"/>
          <p:cNvSpPr>
            <a:spLocks noGrp="1"/>
          </p:cNvSpPr>
          <p:nvPr>
            <p:ph sz="half" idx="2"/>
          </p:nvPr>
        </p:nvSpPr>
        <p:spPr>
          <a:xfrm>
            <a:off x="6370320" y="2103120"/>
            <a:ext cx="4754880" cy="4008922"/>
          </a:xfrm>
        </p:spPr>
        <p:txBody>
          <a:bodyPr>
            <a:normAutofit/>
          </a:bodyPr>
          <a:lstStyle/>
          <a:p>
            <a:r>
              <a:rPr lang="en-US" dirty="0"/>
              <a:t>Factors that increase the risk of impaired glucose regulation include:</a:t>
            </a:r>
          </a:p>
          <a:p>
            <a:pPr lvl="1"/>
            <a:r>
              <a:rPr lang="en-AU" dirty="0"/>
              <a:t>genetic predisposition</a:t>
            </a:r>
          </a:p>
          <a:p>
            <a:pPr lvl="1"/>
            <a:r>
              <a:rPr lang="en-AU" dirty="0"/>
              <a:t>stress</a:t>
            </a:r>
          </a:p>
          <a:p>
            <a:pPr lvl="1"/>
            <a:r>
              <a:rPr lang="en-AU" dirty="0"/>
              <a:t>pregnancy</a:t>
            </a:r>
          </a:p>
          <a:p>
            <a:pPr lvl="1"/>
            <a:r>
              <a:rPr lang="en-AU" dirty="0"/>
              <a:t>lack of exercise</a:t>
            </a:r>
          </a:p>
          <a:p>
            <a:pPr lvl="1"/>
            <a:r>
              <a:rPr lang="en-AU" dirty="0"/>
              <a:t>smoking</a:t>
            </a:r>
          </a:p>
          <a:p>
            <a:pPr lvl="1"/>
            <a:r>
              <a:rPr lang="en-AU" dirty="0"/>
              <a:t>being overweight (particularly around the abdomen)</a:t>
            </a:r>
          </a:p>
          <a:p>
            <a:pPr lvl="1"/>
            <a:r>
              <a:rPr lang="en-AU" dirty="0"/>
              <a:t>a diet high in fat, particularly trans fat</a:t>
            </a:r>
          </a:p>
          <a:p>
            <a:pPr lvl="1"/>
            <a:r>
              <a:rPr lang="en-AU" dirty="0"/>
              <a:t>excessive alcohol consumption</a:t>
            </a:r>
          </a:p>
          <a:p>
            <a:pPr lvl="1"/>
            <a:r>
              <a:rPr lang="en-AU" dirty="0"/>
              <a:t>high LDL cholesterol</a:t>
            </a:r>
          </a:p>
          <a:p>
            <a:pPr lvl="1"/>
            <a:r>
              <a:rPr lang="en-AU" dirty="0"/>
              <a:t>high blood pressure.</a:t>
            </a:r>
          </a:p>
          <a:p>
            <a:pPr marL="274320" lvl="1" indent="0">
              <a:buNone/>
            </a:pPr>
            <a:endParaRPr lang="en-US" dirty="0"/>
          </a:p>
        </p:txBody>
      </p:sp>
      <p:pic>
        <p:nvPicPr>
          <p:cNvPr id="6" name="Picture 5"/>
          <p:cNvPicPr>
            <a:picLocks noChangeAspect="1"/>
          </p:cNvPicPr>
          <p:nvPr/>
        </p:nvPicPr>
        <p:blipFill>
          <a:blip r:embed="rId3"/>
          <a:stretch>
            <a:fillRect/>
          </a:stretch>
        </p:blipFill>
        <p:spPr>
          <a:xfrm>
            <a:off x="4581625" y="3991511"/>
            <a:ext cx="1972777" cy="2316796"/>
          </a:xfrm>
          <a:prstGeom prst="rect">
            <a:avLst/>
          </a:prstGeom>
        </p:spPr>
      </p:pic>
    </p:spTree>
    <p:extLst>
      <p:ext uri="{BB962C8B-B14F-4D97-AF65-F5344CB8AC3E}">
        <p14:creationId xmlns:p14="http://schemas.microsoft.com/office/powerpoint/2010/main" val="415713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Birth Weight</a:t>
            </a:r>
            <a:endParaRPr lang="en-AU" dirty="0"/>
          </a:p>
        </p:txBody>
      </p:sp>
      <p:sp>
        <p:nvSpPr>
          <p:cNvPr id="3" name="Content Placeholder 2"/>
          <p:cNvSpPr>
            <a:spLocks noGrp="1"/>
          </p:cNvSpPr>
          <p:nvPr>
            <p:ph sz="half" idx="1"/>
          </p:nvPr>
        </p:nvSpPr>
        <p:spPr>
          <a:xfrm>
            <a:off x="654517" y="1809549"/>
            <a:ext cx="5128661" cy="4485373"/>
          </a:xfrm>
        </p:spPr>
        <p:txBody>
          <a:bodyPr>
            <a:normAutofit fontScale="92500" lnSpcReduction="10000"/>
          </a:bodyPr>
          <a:lstStyle/>
          <a:p>
            <a:r>
              <a:rPr lang="en-AU" dirty="0"/>
              <a:t>Birth weight is related to health outcomes directly after pregnancy and later in life.</a:t>
            </a:r>
          </a:p>
          <a:p>
            <a:r>
              <a:rPr lang="en-US" dirty="0"/>
              <a:t>The term low birth weight </a:t>
            </a:r>
            <a:r>
              <a:rPr lang="en-AU" dirty="0"/>
              <a:t>relates to a baby born with a weight under 2.5 kilograms.</a:t>
            </a:r>
          </a:p>
          <a:p>
            <a:r>
              <a:rPr lang="en-AU" dirty="0"/>
              <a:t>Babies born with a low birth weight are more likely to:</a:t>
            </a:r>
          </a:p>
          <a:p>
            <a:pPr lvl="1"/>
            <a:r>
              <a:rPr lang="en-AU" dirty="0"/>
              <a:t>have an underdeveloped immune system, making them more susceptible to infections.</a:t>
            </a:r>
          </a:p>
          <a:p>
            <a:pPr lvl="1"/>
            <a:r>
              <a:rPr lang="en-AU" dirty="0"/>
              <a:t>suffer from premature death and significant disabilities such as speech and learning disabilities.</a:t>
            </a:r>
          </a:p>
          <a:p>
            <a:pPr marL="182563" lvl="1" indent="-182563"/>
            <a:r>
              <a:rPr lang="en-US" sz="1800" dirty="0"/>
              <a:t>In later years, low birth weight babies are more likely to suffer from:</a:t>
            </a:r>
          </a:p>
          <a:p>
            <a:pPr lvl="1"/>
            <a:r>
              <a:rPr lang="en-AU" dirty="0"/>
              <a:t>high blood pressure</a:t>
            </a:r>
          </a:p>
          <a:p>
            <a:pPr lvl="1"/>
            <a:r>
              <a:rPr lang="en-AU" dirty="0"/>
              <a:t>type 2 diabetes</a:t>
            </a:r>
          </a:p>
          <a:p>
            <a:pPr lvl="1"/>
            <a:r>
              <a:rPr lang="en-AU" dirty="0"/>
              <a:t>cardiovascular disease.</a:t>
            </a:r>
          </a:p>
          <a:p>
            <a:pPr marL="456883" lvl="2" indent="-182563"/>
            <a:endParaRPr lang="en-US" sz="1600" dirty="0"/>
          </a:p>
          <a:p>
            <a:pPr marL="182563" lvl="1" indent="-182563"/>
            <a:endParaRPr lang="en-AU" sz="1800" dirty="0"/>
          </a:p>
          <a:p>
            <a:pPr marL="274320" lvl="1" indent="0">
              <a:buNone/>
            </a:pPr>
            <a:endParaRPr lang="en-AU" dirty="0"/>
          </a:p>
          <a:p>
            <a:endParaRPr lang="en-AU" dirty="0"/>
          </a:p>
        </p:txBody>
      </p:sp>
      <p:sp>
        <p:nvSpPr>
          <p:cNvPr id="4" name="Content Placeholder 3"/>
          <p:cNvSpPr>
            <a:spLocks noGrp="1"/>
          </p:cNvSpPr>
          <p:nvPr>
            <p:ph sz="half" idx="2"/>
          </p:nvPr>
        </p:nvSpPr>
        <p:spPr>
          <a:xfrm>
            <a:off x="6076749" y="1010654"/>
            <a:ext cx="4754880" cy="2926080"/>
          </a:xfrm>
        </p:spPr>
        <p:txBody>
          <a:bodyPr>
            <a:normAutofit fontScale="92500" lnSpcReduction="10000"/>
          </a:bodyPr>
          <a:lstStyle/>
          <a:p>
            <a:r>
              <a:rPr lang="en-US" dirty="0"/>
              <a:t>Causes of low birth weight can include</a:t>
            </a:r>
            <a:r>
              <a:rPr lang="en-AU" dirty="0"/>
              <a:t>:</a:t>
            </a:r>
          </a:p>
          <a:p>
            <a:pPr lvl="1"/>
            <a:r>
              <a:rPr lang="en-US" dirty="0"/>
              <a:t>Pre-term birth</a:t>
            </a:r>
          </a:p>
          <a:p>
            <a:pPr lvl="1"/>
            <a:r>
              <a:rPr lang="en-US" dirty="0"/>
              <a:t>Age of mother – mums younger than 15 or older than 45 are more likely to have low birth weight babies</a:t>
            </a:r>
          </a:p>
          <a:p>
            <a:pPr lvl="1"/>
            <a:r>
              <a:rPr lang="en-US" dirty="0"/>
              <a:t>Maternal smoking or excessive alcohol or drug use during pregnancy.</a:t>
            </a:r>
          </a:p>
          <a:p>
            <a:pPr lvl="1"/>
            <a:r>
              <a:rPr lang="en-US" dirty="0"/>
              <a:t>Maternal nutritional status.</a:t>
            </a:r>
          </a:p>
          <a:p>
            <a:pPr lvl="1"/>
            <a:r>
              <a:rPr lang="en-US" dirty="0"/>
              <a:t>Illness of mother during pregnancy.</a:t>
            </a:r>
          </a:p>
          <a:p>
            <a:pPr lvl="1"/>
            <a:endParaRPr lang="en-AU" dirty="0"/>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040" y="3936734"/>
            <a:ext cx="4340087" cy="1890910"/>
          </a:xfrm>
          <a:prstGeom prst="rect">
            <a:avLst/>
          </a:prstGeom>
        </p:spPr>
      </p:pic>
    </p:spTree>
    <p:extLst>
      <p:ext uri="{BB962C8B-B14F-4D97-AF65-F5344CB8AC3E}">
        <p14:creationId xmlns:p14="http://schemas.microsoft.com/office/powerpoint/2010/main" val="4029090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Genetics</a:t>
            </a:r>
            <a:endParaRPr lang="en-AU" dirty="0"/>
          </a:p>
        </p:txBody>
      </p:sp>
      <p:sp>
        <p:nvSpPr>
          <p:cNvPr id="6" name="Content Placeholder 5"/>
          <p:cNvSpPr>
            <a:spLocks noGrp="1"/>
          </p:cNvSpPr>
          <p:nvPr>
            <p:ph idx="1"/>
          </p:nvPr>
        </p:nvSpPr>
        <p:spPr>
          <a:xfrm>
            <a:off x="1066800" y="2103120"/>
            <a:ext cx="10058400" cy="3980046"/>
          </a:xfrm>
        </p:spPr>
        <p:txBody>
          <a:bodyPr/>
          <a:lstStyle/>
          <a:p>
            <a:r>
              <a:rPr lang="en-US" dirty="0"/>
              <a:t>A person’s genetics is determined at </a:t>
            </a:r>
            <a:r>
              <a:rPr lang="en-US" dirty="0" err="1"/>
              <a:t>fertilisation</a:t>
            </a:r>
            <a:r>
              <a:rPr lang="en-US" dirty="0"/>
              <a:t>. This is the moment that the sperm and egg cells fuse. </a:t>
            </a:r>
          </a:p>
          <a:p>
            <a:r>
              <a:rPr lang="en-AU" dirty="0"/>
              <a:t>The genetic material contained in body cells controls many aspects of life that influence health status, such as </a:t>
            </a:r>
          </a:p>
          <a:p>
            <a:pPr lvl="1"/>
            <a:r>
              <a:rPr lang="en-AU" dirty="0"/>
              <a:t>sex </a:t>
            </a:r>
          </a:p>
          <a:p>
            <a:pPr lvl="1"/>
            <a:r>
              <a:rPr lang="en-AU" dirty="0"/>
              <a:t>body type</a:t>
            </a:r>
          </a:p>
          <a:p>
            <a:pPr lvl="1"/>
            <a:r>
              <a:rPr lang="en-AU" dirty="0"/>
              <a:t>hormone production</a:t>
            </a:r>
          </a:p>
          <a:p>
            <a:pPr lvl="1"/>
            <a:r>
              <a:rPr lang="en-AU" dirty="0"/>
              <a:t>predisposition to disease</a:t>
            </a:r>
          </a:p>
          <a:p>
            <a:pPr lvl="1"/>
            <a:r>
              <a:rPr lang="en-AU" dirty="0"/>
              <a:t>aspects of personality</a:t>
            </a:r>
          </a:p>
        </p:txBody>
      </p:sp>
      <p:pic>
        <p:nvPicPr>
          <p:cNvPr id="7" name="Picture 6"/>
          <p:cNvPicPr>
            <a:picLocks noChangeAspect="1"/>
          </p:cNvPicPr>
          <p:nvPr/>
        </p:nvPicPr>
        <p:blipFill>
          <a:blip r:embed="rId2"/>
          <a:stretch>
            <a:fillRect/>
          </a:stretch>
        </p:blipFill>
        <p:spPr>
          <a:xfrm>
            <a:off x="6448926" y="3477570"/>
            <a:ext cx="3913121" cy="2823802"/>
          </a:xfrm>
          <a:prstGeom prst="rect">
            <a:avLst/>
          </a:prstGeom>
        </p:spPr>
      </p:pic>
    </p:spTree>
    <p:extLst>
      <p:ext uri="{BB962C8B-B14F-4D97-AF65-F5344CB8AC3E}">
        <p14:creationId xmlns:p14="http://schemas.microsoft.com/office/powerpoint/2010/main" val="324122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Genetics - Sex</a:t>
            </a:r>
            <a:endParaRPr lang="en-AU" dirty="0"/>
          </a:p>
        </p:txBody>
      </p:sp>
      <p:sp>
        <p:nvSpPr>
          <p:cNvPr id="3" name="Content Placeholder 2"/>
          <p:cNvSpPr>
            <a:spLocks noGrp="1"/>
          </p:cNvSpPr>
          <p:nvPr>
            <p:ph idx="1"/>
          </p:nvPr>
        </p:nvSpPr>
        <p:spPr>
          <a:xfrm>
            <a:off x="1066800" y="2334127"/>
            <a:ext cx="10058400" cy="3931920"/>
          </a:xfrm>
        </p:spPr>
        <p:txBody>
          <a:bodyPr/>
          <a:lstStyle/>
          <a:p>
            <a:r>
              <a:rPr lang="en-AU" dirty="0"/>
              <a:t>Certain conditions are either exclusive to males or females or are more common in one of the sexes due to the biological differences between the sexes, which is caused by genetics.</a:t>
            </a:r>
          </a:p>
          <a:p>
            <a:endParaRPr lang="en-US" dirty="0"/>
          </a:p>
          <a:p>
            <a:pPr marL="0" indent="0">
              <a:buNone/>
            </a:pPr>
            <a:r>
              <a:rPr lang="en-US" dirty="0"/>
              <a:t>For Example - </a:t>
            </a:r>
          </a:p>
          <a:p>
            <a:r>
              <a:rPr lang="en-AU" dirty="0"/>
              <a:t>Women can’t get prostate or testicular cancer.</a:t>
            </a:r>
          </a:p>
          <a:p>
            <a:r>
              <a:rPr lang="en-AU" dirty="0"/>
              <a:t>Men can’t get ovarian cancer.</a:t>
            </a:r>
          </a:p>
          <a:p>
            <a:r>
              <a:rPr lang="en-AU" dirty="0"/>
              <a:t>Women are more likely to develop breast cancer (less than one per cent of all breast cancer cases occur in men), largely due to most women having more breast tissue than most men.</a:t>
            </a:r>
          </a:p>
          <a:p>
            <a:endParaRPr lang="en-AU" dirty="0"/>
          </a:p>
        </p:txBody>
      </p:sp>
      <p:pic>
        <p:nvPicPr>
          <p:cNvPr id="4" name="Picture 3"/>
          <p:cNvPicPr>
            <a:picLocks noChangeAspect="1"/>
          </p:cNvPicPr>
          <p:nvPr/>
        </p:nvPicPr>
        <p:blipFill>
          <a:blip r:embed="rId2"/>
          <a:stretch>
            <a:fillRect/>
          </a:stretch>
        </p:blipFill>
        <p:spPr>
          <a:xfrm>
            <a:off x="9366181" y="686462"/>
            <a:ext cx="1565510" cy="1565510"/>
          </a:xfrm>
          <a:prstGeom prst="rect">
            <a:avLst/>
          </a:prstGeom>
        </p:spPr>
      </p:pic>
    </p:spTree>
    <p:extLst>
      <p:ext uri="{BB962C8B-B14F-4D97-AF65-F5344CB8AC3E}">
        <p14:creationId xmlns:p14="http://schemas.microsoft.com/office/powerpoint/2010/main" val="4171379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{AA094E7E-B25E-B842-9E1D-E45C672585BF}tf10001067</Template>
  <TotalTime>159</TotalTime>
  <Words>971</Words>
  <Application>Microsoft Macintosh PowerPoint</Application>
  <PresentationFormat>Widescreen</PresentationFormat>
  <Paragraphs>137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Garamond</vt:lpstr>
      <vt:lpstr>Savon</vt:lpstr>
      <vt:lpstr>BIOLOGICAL FACTORS </vt:lpstr>
      <vt:lpstr>Biological Factors</vt:lpstr>
      <vt:lpstr>Body Weight</vt:lpstr>
      <vt:lpstr>Blood Pressure</vt:lpstr>
      <vt:lpstr>Blood Cholesterol</vt:lpstr>
      <vt:lpstr>Blood Glucose Regulation</vt:lpstr>
      <vt:lpstr>Birth Weight</vt:lpstr>
      <vt:lpstr>Genetics</vt:lpstr>
      <vt:lpstr>Genetics - Sex</vt:lpstr>
      <vt:lpstr>Genetics – Genetic Predisposition</vt:lpstr>
      <vt:lpstr>Genetics -</vt:lpstr>
      <vt:lpstr>Let’s Review</vt:lpstr>
    </vt:vector>
  </TitlesOfParts>
  <Company>humegrammar.vic.edu.au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FACTORS</dc:title>
  <dc:creator>Emma Rivette</dc:creator>
  <cp:lastModifiedBy>Panayiota Matheou</cp:lastModifiedBy>
  <cp:revision>15</cp:revision>
  <dcterms:created xsi:type="dcterms:W3CDTF">2018-03-14T10:09:07Z</dcterms:created>
  <dcterms:modified xsi:type="dcterms:W3CDTF">2022-01-05T07:21:13Z</dcterms:modified>
</cp:coreProperties>
</file>