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63" r:id="rId5"/>
    <p:sldId id="259" r:id="rId6"/>
    <p:sldId id="268" r:id="rId7"/>
    <p:sldId id="270" r:id="rId8"/>
    <p:sldId id="261" r:id="rId9"/>
    <p:sldId id="271"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54" autoAdjust="0"/>
    <p:restoredTop sz="94660"/>
  </p:normalViewPr>
  <p:slideViewPr>
    <p:cSldViewPr snapToGrid="0">
      <p:cViewPr varScale="1">
        <p:scale>
          <a:sx n="87" d="100"/>
          <a:sy n="87" d="100"/>
        </p:scale>
        <p:origin x="21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3FCE02C-6EC6-4E09-BC2C-9FDED4DE236E}" type="datetimeFigureOut">
              <a:rPr lang="en-US" smtClean="0"/>
              <a:t>1/5/22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892845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363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511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D8F36E1-9596-4E98-8786-4A17C5D29C65}" type="datetimeFigureOut">
              <a:rPr lang="en-US" smtClean="0"/>
              <a:pPr/>
              <a:t>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478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E4D1A55-63BC-4BA2-9538-7DDEADA10621}" type="datetimeFigureOut">
              <a:rPr lang="en-US" smtClean="0"/>
              <a:t>1/5/22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72718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578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800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195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1/5/22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804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FA8850A0-01A3-4F4E-AA52-F716A9BFD4EB}" type="datetimeFigureOut">
              <a:rPr lang="en-US" smtClean="0"/>
              <a:pPr/>
              <a:t>1/5/22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153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811CCA-BB49-46C7-A0E2-F42339750F9A}" type="datetimeFigureOut">
              <a:rPr lang="en-US" smtClean="0"/>
              <a:t>1/5/22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576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7205CAA-4E5A-4223-BD55-C5D2841AC9EF}" type="datetimeFigureOut">
              <a:rPr lang="en-US" smtClean="0"/>
              <a:t>1/5/22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734063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FACTORS </a:t>
            </a:r>
            <a:endParaRPr lang="en-AU" dirty="0"/>
          </a:p>
        </p:txBody>
      </p:sp>
      <p:sp>
        <p:nvSpPr>
          <p:cNvPr id="3" name="Subtitle 2"/>
          <p:cNvSpPr>
            <a:spLocks noGrp="1"/>
          </p:cNvSpPr>
          <p:nvPr>
            <p:ph type="subTitle" idx="1"/>
          </p:nvPr>
        </p:nvSpPr>
        <p:spPr/>
        <p:txBody>
          <a:bodyPr/>
          <a:lstStyle/>
          <a:p>
            <a:r>
              <a:rPr lang="en-US" dirty="0"/>
              <a:t>FACTORS THAT CONTRIBUTE TO VARIATIONS IN HEALTH STATUS</a:t>
            </a:r>
            <a:endParaRPr lang="en-AU" dirty="0"/>
          </a:p>
        </p:txBody>
      </p:sp>
    </p:spTree>
    <p:extLst>
      <p:ext uri="{BB962C8B-B14F-4D97-AF65-F5344CB8AC3E}">
        <p14:creationId xmlns:p14="http://schemas.microsoft.com/office/powerpoint/2010/main" val="318829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a:t>
            </a:r>
            <a:endParaRPr lang="en-AU" dirty="0"/>
          </a:p>
        </p:txBody>
      </p:sp>
      <p:sp>
        <p:nvSpPr>
          <p:cNvPr id="3" name="Content Placeholder 2"/>
          <p:cNvSpPr>
            <a:spLocks noGrp="1"/>
          </p:cNvSpPr>
          <p:nvPr>
            <p:ph idx="1"/>
          </p:nvPr>
        </p:nvSpPr>
        <p:spPr/>
        <p:txBody>
          <a:bodyPr/>
          <a:lstStyle/>
          <a:p>
            <a:r>
              <a:rPr lang="en-US" sz="2400" dirty="0"/>
              <a:t>Define the following key terms</a:t>
            </a:r>
          </a:p>
          <a:p>
            <a:pPr lvl="1"/>
            <a:r>
              <a:rPr lang="en-US" sz="2200" dirty="0"/>
              <a:t>Sanitation</a:t>
            </a:r>
          </a:p>
          <a:p>
            <a:pPr lvl="1"/>
            <a:r>
              <a:rPr lang="en-US" sz="2200" dirty="0"/>
              <a:t>Infrastructure</a:t>
            </a:r>
          </a:p>
          <a:p>
            <a:r>
              <a:rPr lang="en-US" sz="2400" dirty="0"/>
              <a:t>Complete Q 1-5, 8-12 &amp; 14 from section 4.4 of the text. </a:t>
            </a:r>
          </a:p>
          <a:p>
            <a:r>
              <a:rPr lang="en-US" sz="2400" dirty="0"/>
              <a:t>Continue working on your ‘Factors Effecting Health Summary Table’.</a:t>
            </a:r>
          </a:p>
          <a:p>
            <a:r>
              <a:rPr lang="en-US" sz="2400" dirty="0"/>
              <a:t>Optional (recommended) - Pre-read sections 4.5 – 4.9 of the text.</a:t>
            </a:r>
            <a:endParaRPr lang="en-US" dirty="0"/>
          </a:p>
          <a:p>
            <a:endParaRPr lang="en-US" dirty="0"/>
          </a:p>
          <a:p>
            <a:endParaRPr lang="en-AU" dirty="0"/>
          </a:p>
        </p:txBody>
      </p:sp>
    </p:spTree>
    <p:extLst>
      <p:ext uri="{BB962C8B-B14F-4D97-AF65-F5344CB8AC3E}">
        <p14:creationId xmlns:p14="http://schemas.microsoft.com/office/powerpoint/2010/main" val="79345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Factors</a:t>
            </a:r>
            <a:endParaRPr lang="en-AU" dirty="0"/>
          </a:p>
        </p:txBody>
      </p:sp>
      <p:sp>
        <p:nvSpPr>
          <p:cNvPr id="3" name="Content Placeholder 2"/>
          <p:cNvSpPr>
            <a:spLocks noGrp="1"/>
          </p:cNvSpPr>
          <p:nvPr>
            <p:ph sz="half" idx="1"/>
          </p:nvPr>
        </p:nvSpPr>
        <p:spPr>
          <a:xfrm>
            <a:off x="1066800" y="1838425"/>
            <a:ext cx="4754880" cy="4466121"/>
          </a:xfrm>
        </p:spPr>
        <p:txBody>
          <a:bodyPr>
            <a:normAutofit/>
          </a:bodyPr>
          <a:lstStyle/>
          <a:p>
            <a:r>
              <a:rPr lang="en-AU" sz="2400" dirty="0"/>
              <a:t>Environmental factors refer to the physical surroundings in which we live, work and play. </a:t>
            </a:r>
          </a:p>
          <a:p>
            <a:r>
              <a:rPr lang="en-AU" sz="2400" dirty="0"/>
              <a:t>Examples include workplaces, housing, climate and climate change, roads and geographical access to resources such as healthcare.</a:t>
            </a:r>
          </a:p>
          <a:p>
            <a:endParaRPr lang="en-AU" sz="2400" dirty="0"/>
          </a:p>
        </p:txBody>
      </p:sp>
      <p:pic>
        <p:nvPicPr>
          <p:cNvPr id="1026" name="Picture 2" descr="http://content.jacplus.com.au/secure/ebooks/07303/0730345203/images/lightwindow/c04f0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789" y="3147005"/>
            <a:ext cx="5532990" cy="304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5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33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720" y="330147"/>
            <a:ext cx="10058400" cy="1153213"/>
          </a:xfrm>
        </p:spPr>
        <p:txBody>
          <a:bodyPr>
            <a:normAutofit/>
          </a:bodyPr>
          <a:lstStyle/>
          <a:p>
            <a:r>
              <a:rPr lang="en-US" dirty="0"/>
              <a:t>Housing</a:t>
            </a:r>
            <a:endParaRPr lang="en-AU" dirty="0"/>
          </a:p>
        </p:txBody>
      </p:sp>
      <p:sp>
        <p:nvSpPr>
          <p:cNvPr id="3" name="Content Placeholder 2"/>
          <p:cNvSpPr>
            <a:spLocks noGrp="1"/>
          </p:cNvSpPr>
          <p:nvPr>
            <p:ph sz="half" idx="1"/>
          </p:nvPr>
        </p:nvSpPr>
        <p:spPr>
          <a:xfrm>
            <a:off x="488148" y="1483360"/>
            <a:ext cx="5628172" cy="5022248"/>
          </a:xfrm>
        </p:spPr>
        <p:txBody>
          <a:bodyPr>
            <a:normAutofit lnSpcReduction="10000"/>
          </a:bodyPr>
          <a:lstStyle/>
          <a:p>
            <a:pPr marL="0" indent="0">
              <a:buNone/>
            </a:pPr>
            <a:r>
              <a:rPr lang="en-AU" sz="1900" dirty="0"/>
              <a:t>People spend a significant amount of time in their homes. Some of the considerations regarding housing that can lead to variations in health status are:</a:t>
            </a:r>
          </a:p>
          <a:p>
            <a:endParaRPr lang="en-US" sz="1900" dirty="0"/>
          </a:p>
          <a:p>
            <a:pPr marL="182563" lvl="1" indent="-182563"/>
            <a:r>
              <a:rPr lang="en-AU" sz="1900" b="1" u="sng" dirty="0"/>
              <a:t>Ventilation &amp; Hygiene </a:t>
            </a:r>
            <a:r>
              <a:rPr lang="en-AU" sz="1900" b="1" dirty="0"/>
              <a:t>-</a:t>
            </a:r>
            <a:r>
              <a:rPr lang="en-AU" sz="1900" dirty="0"/>
              <a:t> Inadequate ventilation has been linked to increased rates of morbidity from infectious and chronic diseases. For example, a house that is damp and has poor ventilation can promote the growth of mould, which can increase the risk of developing respiratory and asthma-related symptoms such as coughing, wheezing and irritation of the upper respiratory tract by 30–50 per cent (AIHW, 2010).</a:t>
            </a:r>
            <a:br>
              <a:rPr lang="en-AU" dirty="0"/>
            </a:br>
            <a:endParaRPr lang="en-US" sz="1800" b="1" dirty="0"/>
          </a:p>
          <a:p>
            <a:pPr marL="182563" lvl="1" indent="-182563"/>
            <a:endParaRPr lang="en-US" sz="1800" dirty="0"/>
          </a:p>
        </p:txBody>
      </p:sp>
      <p:sp>
        <p:nvSpPr>
          <p:cNvPr id="4" name="Content Placeholder 3"/>
          <p:cNvSpPr>
            <a:spLocks noGrp="1"/>
          </p:cNvSpPr>
          <p:nvPr>
            <p:ph sz="half" idx="2"/>
          </p:nvPr>
        </p:nvSpPr>
        <p:spPr>
          <a:xfrm>
            <a:off x="6116320" y="2326640"/>
            <a:ext cx="5547360" cy="4016408"/>
          </a:xfrm>
        </p:spPr>
        <p:txBody>
          <a:bodyPr>
            <a:normAutofit lnSpcReduction="10000"/>
          </a:bodyPr>
          <a:lstStyle/>
          <a:p>
            <a:r>
              <a:rPr lang="en-AU" b="1" u="sng" dirty="0"/>
              <a:t>Design &amp; Safety</a:t>
            </a:r>
            <a:r>
              <a:rPr lang="en-AU" b="1" dirty="0"/>
              <a:t>-</a:t>
            </a:r>
            <a:r>
              <a:rPr lang="en-AU" dirty="0"/>
              <a:t> If not adequately maintained, features of houses such as stairs, floor surfaces (especially those that may become slippery when wet), bodies of water (such as ponds, dams and pools), balconies, electrical wiring and furniture can increase the risk of falls, cuts, drowning and electrocution. Young children and the elderly are often the most at risk of these injuries.</a:t>
            </a:r>
          </a:p>
          <a:p>
            <a:pPr marL="0" indent="0">
              <a:buNone/>
            </a:pPr>
            <a:endParaRPr lang="en-US" dirty="0"/>
          </a:p>
          <a:p>
            <a:r>
              <a:rPr lang="en-AU" b="1" u="sng" dirty="0"/>
              <a:t>Security - </a:t>
            </a:r>
            <a:r>
              <a:rPr lang="en-AU" dirty="0"/>
              <a:t>Having a house that is not seen as secure from the elements and intruders can promote fear among the residents and lead to high levels of stress and anxiety.</a:t>
            </a:r>
          </a:p>
          <a:p>
            <a:endParaRPr lang="en-AU" dirty="0"/>
          </a:p>
        </p:txBody>
      </p:sp>
      <p:pic>
        <p:nvPicPr>
          <p:cNvPr id="5" name="Picture 4"/>
          <p:cNvPicPr>
            <a:picLocks noChangeAspect="1"/>
          </p:cNvPicPr>
          <p:nvPr/>
        </p:nvPicPr>
        <p:blipFill>
          <a:blip r:embed="rId2"/>
          <a:stretch>
            <a:fillRect/>
          </a:stretch>
        </p:blipFill>
        <p:spPr>
          <a:xfrm>
            <a:off x="8351520" y="476758"/>
            <a:ext cx="2554906" cy="1703271"/>
          </a:xfrm>
          <a:prstGeom prst="rect">
            <a:avLst/>
          </a:prstGeom>
        </p:spPr>
      </p:pic>
    </p:spTree>
    <p:extLst>
      <p:ext uri="{BB962C8B-B14F-4D97-AF65-F5344CB8AC3E}">
        <p14:creationId xmlns:p14="http://schemas.microsoft.com/office/powerpoint/2010/main" val="289007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24800" y="406374"/>
            <a:ext cx="3688080" cy="1844040"/>
          </a:xfrm>
          <a:prstGeom prst="rect">
            <a:avLst/>
          </a:prstGeom>
        </p:spPr>
      </p:pic>
      <p:sp>
        <p:nvSpPr>
          <p:cNvPr id="5" name="Title 4"/>
          <p:cNvSpPr>
            <a:spLocks noGrp="1"/>
          </p:cNvSpPr>
          <p:nvPr>
            <p:ph type="title"/>
          </p:nvPr>
        </p:nvSpPr>
        <p:spPr/>
        <p:txBody>
          <a:bodyPr/>
          <a:lstStyle/>
          <a:p>
            <a:r>
              <a:rPr lang="en-US" dirty="0"/>
              <a:t>Housing continued…</a:t>
            </a:r>
            <a:endParaRPr lang="en-AU" dirty="0"/>
          </a:p>
        </p:txBody>
      </p:sp>
      <p:sp>
        <p:nvSpPr>
          <p:cNvPr id="6" name="Content Placeholder 5"/>
          <p:cNvSpPr>
            <a:spLocks noGrp="1"/>
          </p:cNvSpPr>
          <p:nvPr>
            <p:ph idx="1"/>
          </p:nvPr>
        </p:nvSpPr>
        <p:spPr>
          <a:xfrm>
            <a:off x="609600" y="1867301"/>
            <a:ext cx="11003280" cy="4581625"/>
          </a:xfrm>
        </p:spPr>
        <p:txBody>
          <a:bodyPr>
            <a:normAutofit fontScale="92500" lnSpcReduction="10000"/>
          </a:bodyPr>
          <a:lstStyle/>
          <a:p>
            <a:pPr marL="0" indent="0">
              <a:spcBef>
                <a:spcPts val="0"/>
              </a:spcBef>
              <a:buNone/>
            </a:pPr>
            <a:r>
              <a:rPr lang="en-AU" b="1" u="sng" dirty="0">
                <a:effectLst>
                  <a:outerShdw blurRad="38100" dist="38100" dir="2700000" algn="tl">
                    <a:srgbClr val="000000">
                      <a:alpha val="43137"/>
                    </a:srgbClr>
                  </a:outerShdw>
                </a:effectLst>
              </a:rPr>
              <a:t>Overcrowding </a:t>
            </a:r>
            <a:r>
              <a:rPr lang="en-AU" b="1" dirty="0">
                <a:effectLst>
                  <a:outerShdw blurRad="38100" dist="38100" dir="2700000" algn="tl">
                    <a:srgbClr val="000000">
                      <a:alpha val="43137"/>
                    </a:srgbClr>
                  </a:outerShdw>
                </a:effectLst>
              </a:rPr>
              <a:t>- </a:t>
            </a:r>
            <a:r>
              <a:rPr lang="en-AU" dirty="0"/>
              <a:t>Those living in overcrowded housing experience </a:t>
            </a:r>
          </a:p>
          <a:p>
            <a:pPr marL="0" indent="0">
              <a:spcBef>
                <a:spcPts val="0"/>
              </a:spcBef>
              <a:buNone/>
            </a:pPr>
            <a:r>
              <a:rPr lang="en-AU" dirty="0"/>
              <a:t>higher rates of mental health issues because occupants find it </a:t>
            </a:r>
          </a:p>
          <a:p>
            <a:pPr marL="0" indent="0">
              <a:spcBef>
                <a:spcPts val="0"/>
              </a:spcBef>
              <a:buNone/>
            </a:pPr>
            <a:r>
              <a:rPr lang="en-AU" dirty="0"/>
              <a:t>difficult to find their own space. Overcrowded conditions also place added strain on bathroom, kitchen and laundry facilities, which can lead to unsanitary conditions and increases the risk of infectious diseases.</a:t>
            </a:r>
            <a:endParaRPr lang="en-US" dirty="0"/>
          </a:p>
          <a:p>
            <a:pPr marL="0" indent="0">
              <a:buNone/>
            </a:pPr>
            <a:r>
              <a:rPr lang="en-AU" b="1" u="sng" dirty="0"/>
              <a:t>Pollutants-</a:t>
            </a:r>
            <a:r>
              <a:rPr lang="en-AU" dirty="0"/>
              <a:t> Environmental tobacco smoke, asbestos, dust, pet hair and other pollutants in the home can lead to respiratory conditions such as asthma.</a:t>
            </a:r>
          </a:p>
          <a:p>
            <a:pPr marL="0" indent="0">
              <a:buNone/>
            </a:pPr>
            <a:r>
              <a:rPr lang="en-AU" b="1" u="sng" dirty="0"/>
              <a:t>Sleeping conditions </a:t>
            </a:r>
            <a:r>
              <a:rPr lang="en-AU" dirty="0"/>
              <a:t>- Noise and overcrowding can impact on sleeping conditions and contribute to mental health issues.</a:t>
            </a:r>
          </a:p>
          <a:p>
            <a:pPr marL="0" indent="0">
              <a:buNone/>
            </a:pPr>
            <a:r>
              <a:rPr lang="en-AU" b="1" u="sng" dirty="0"/>
              <a:t>Resources conducive to eating a nutritionally sound diet </a:t>
            </a:r>
            <a:r>
              <a:rPr lang="en-AU" b="1" dirty="0"/>
              <a:t>- </a:t>
            </a:r>
            <a:r>
              <a:rPr lang="en-AU" dirty="0"/>
              <a:t>If individuals do not have access to refrigeration and cooking facilities, they may rely on takeaway foods. Such foods may be high in fat and contribute to obesity and related conditions such as cardiovascular disease and type 2 diabetes.</a:t>
            </a:r>
          </a:p>
          <a:p>
            <a:pPr marL="0" indent="0">
              <a:buNone/>
            </a:pPr>
            <a:r>
              <a:rPr lang="en-AU" b="1" u="sng" dirty="0"/>
              <a:t>Access to water and sanitation facilities - </a:t>
            </a:r>
            <a:r>
              <a:rPr lang="en-AU" dirty="0"/>
              <a:t>An adequate water supply and the infrastructure to deliver clean water to homes are required to access clean water, and this decreases the risk of infectious diseases. Sanitation facilities are essential to remove human waste from the immediate environment. This reduces the risk of infectious diseases, such as cholera, that are spread by contact with human waste.</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b="1" u="sng" dirty="0"/>
          </a:p>
        </p:txBody>
      </p:sp>
    </p:spTree>
    <p:extLst>
      <p:ext uri="{BB962C8B-B14F-4D97-AF65-F5344CB8AC3E}">
        <p14:creationId xmlns:p14="http://schemas.microsoft.com/office/powerpoint/2010/main" val="324122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 Environment</a:t>
            </a:r>
            <a:endParaRPr lang="en-AU" b="1" dirty="0"/>
          </a:p>
        </p:txBody>
      </p:sp>
      <p:sp>
        <p:nvSpPr>
          <p:cNvPr id="3" name="Content Placeholder 2"/>
          <p:cNvSpPr>
            <a:spLocks noGrp="1"/>
          </p:cNvSpPr>
          <p:nvPr>
            <p:ph idx="1"/>
          </p:nvPr>
        </p:nvSpPr>
        <p:spPr>
          <a:xfrm>
            <a:off x="790575" y="751840"/>
            <a:ext cx="7562850" cy="5618480"/>
          </a:xfrm>
        </p:spPr>
        <p:txBody>
          <a:bodyPr>
            <a:normAutofit/>
          </a:bodyPr>
          <a:lstStyle/>
          <a:p>
            <a:r>
              <a:rPr lang="en-AU" b="1" u="sng" dirty="0"/>
              <a:t>UV exposure </a:t>
            </a:r>
            <a:r>
              <a:rPr lang="en-AU" dirty="0"/>
              <a:t>- Those working outdoors are more exposed to UV radiation. This can increase the risk of skin cancer among these workers.</a:t>
            </a:r>
          </a:p>
          <a:p>
            <a:r>
              <a:rPr lang="en-AU" b="1" u="sng" dirty="0"/>
              <a:t>Accidents and injuries </a:t>
            </a:r>
            <a:r>
              <a:rPr lang="en-AU" dirty="0"/>
              <a:t>- Many workplaces have risks associated with the specific environment in which the work is carried out. People working on farms and mining operations, for example, often use heavy machinery, which can increase the risk of injuries. Those working in transport, such as truck drivers and taxi drivers, may have an increased risk of road trauma as a result of spending extended periods on the roads. Those working with tools such as sewing machines and saws may have an increased risk of lacerations.</a:t>
            </a:r>
          </a:p>
          <a:p>
            <a:r>
              <a:rPr lang="en-AU" b="1" u="sng" dirty="0"/>
              <a:t>Exposure to hazardous substances </a:t>
            </a:r>
            <a:r>
              <a:rPr lang="en-AU" dirty="0"/>
              <a:t>- Hazardous substances such as paint, asbestos, fuels, gases, acids and corrosive chemicals are used in many workplaces; for example, those used for manufacturing and building. Although the use of protective equipment can reduce the risks associated with handling such substances, they still contribute to morbidity and mortality in the workplace.</a:t>
            </a:r>
          </a:p>
        </p:txBody>
      </p:sp>
      <p:pic>
        <p:nvPicPr>
          <p:cNvPr id="6" name="Picture 5"/>
          <p:cNvPicPr>
            <a:picLocks noChangeAspect="1"/>
          </p:cNvPicPr>
          <p:nvPr/>
        </p:nvPicPr>
        <p:blipFill>
          <a:blip r:embed="rId2"/>
          <a:stretch>
            <a:fillRect/>
          </a:stretch>
        </p:blipFill>
        <p:spPr>
          <a:xfrm>
            <a:off x="9184639" y="2580584"/>
            <a:ext cx="2542541" cy="1696025"/>
          </a:xfrm>
          <a:prstGeom prst="rect">
            <a:avLst/>
          </a:prstGeom>
        </p:spPr>
      </p:pic>
    </p:spTree>
    <p:extLst>
      <p:ext uri="{BB962C8B-B14F-4D97-AF65-F5344CB8AC3E}">
        <p14:creationId xmlns:p14="http://schemas.microsoft.com/office/powerpoint/2010/main" val="39328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Design &amp; Infrastructure</a:t>
            </a:r>
            <a:endParaRPr lang="en-AU" dirty="0"/>
          </a:p>
        </p:txBody>
      </p:sp>
      <p:sp>
        <p:nvSpPr>
          <p:cNvPr id="5" name="Content Placeholder 4"/>
          <p:cNvSpPr>
            <a:spLocks noGrp="1"/>
          </p:cNvSpPr>
          <p:nvPr>
            <p:ph idx="1"/>
          </p:nvPr>
        </p:nvSpPr>
        <p:spPr>
          <a:xfrm>
            <a:off x="1066800" y="2103120"/>
            <a:ext cx="10058400" cy="4185920"/>
          </a:xfrm>
        </p:spPr>
        <p:txBody>
          <a:bodyPr/>
          <a:lstStyle/>
          <a:p>
            <a:r>
              <a:rPr lang="en-AU" dirty="0"/>
              <a:t>Being close to supermarkets, shops and hospitals, and having the means to reach these resources, can decrease morbidity and mortality rates, because people can access the resources required to obtain adequate food and healthcare.</a:t>
            </a:r>
          </a:p>
          <a:p>
            <a:pPr marL="0" indent="0">
              <a:buNone/>
            </a:pPr>
            <a:endParaRPr lang="en-AU" dirty="0"/>
          </a:p>
          <a:p>
            <a:r>
              <a:rPr lang="en-AU" dirty="0"/>
              <a:t>Being in close proximity to fast-food outlets may increase the frequency at which people consume such products. This can increase energy intake and contribute to overweight and obesity. </a:t>
            </a:r>
          </a:p>
          <a:p>
            <a:pPr marL="0" indent="0">
              <a:buNone/>
            </a:pPr>
            <a:endParaRPr lang="en-AU" dirty="0"/>
          </a:p>
          <a:p>
            <a:pPr marL="0">
              <a:spcBef>
                <a:spcPts val="0"/>
              </a:spcBef>
            </a:pPr>
            <a:r>
              <a:rPr lang="en-AU" dirty="0"/>
              <a:t>Industrial sites located in close proximity to residential </a:t>
            </a:r>
          </a:p>
          <a:p>
            <a:pPr marL="0" indent="0">
              <a:spcBef>
                <a:spcPts val="0"/>
              </a:spcBef>
              <a:buNone/>
            </a:pPr>
            <a:r>
              <a:rPr lang="en-AU" dirty="0"/>
              <a:t>   areas may increase noise pollution in the area. This </a:t>
            </a:r>
          </a:p>
          <a:p>
            <a:pPr marL="0" indent="0">
              <a:spcBef>
                <a:spcPts val="0"/>
              </a:spcBef>
              <a:buNone/>
            </a:pPr>
            <a:r>
              <a:rPr lang="en-AU" dirty="0"/>
              <a:t>   can increase the risk of mental health issues.</a:t>
            </a:r>
          </a:p>
        </p:txBody>
      </p:sp>
      <p:sp>
        <p:nvSpPr>
          <p:cNvPr id="4" name="Text Placeholder 3"/>
          <p:cNvSpPr>
            <a:spLocks noGrp="1"/>
          </p:cNvSpPr>
          <p:nvPr>
            <p:ph type="body" idx="4294967295"/>
          </p:nvPr>
        </p:nvSpPr>
        <p:spPr>
          <a:xfrm>
            <a:off x="0" y="1693863"/>
            <a:ext cx="5219700" cy="639762"/>
          </a:xfrm>
        </p:spPr>
        <p:txBody>
          <a:bodyPr/>
          <a:lstStyle/>
          <a:p>
            <a:pPr marL="0" indent="0">
              <a:buNone/>
            </a:pPr>
            <a:r>
              <a:rPr lang="en-US" b="1" dirty="0"/>
              <a:t>Geographic Location of Resources</a:t>
            </a:r>
            <a:endParaRPr lang="en-AU" b="1" dirty="0"/>
          </a:p>
        </p:txBody>
      </p:sp>
      <p:pic>
        <p:nvPicPr>
          <p:cNvPr id="10" name="Picture 9"/>
          <p:cNvPicPr>
            <a:picLocks noChangeAspect="1"/>
          </p:cNvPicPr>
          <p:nvPr/>
        </p:nvPicPr>
        <p:blipFill>
          <a:blip r:embed="rId2"/>
          <a:stretch>
            <a:fillRect/>
          </a:stretch>
        </p:blipFill>
        <p:spPr>
          <a:xfrm>
            <a:off x="7294880" y="4084320"/>
            <a:ext cx="4206240" cy="2367707"/>
          </a:xfrm>
          <a:prstGeom prst="rect">
            <a:avLst/>
          </a:prstGeom>
        </p:spPr>
      </p:pic>
    </p:spTree>
    <p:extLst>
      <p:ext uri="{BB962C8B-B14F-4D97-AF65-F5344CB8AC3E}">
        <p14:creationId xmlns:p14="http://schemas.microsoft.com/office/powerpoint/2010/main" val="171721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185004"/>
            <a:ext cx="10058400" cy="1371600"/>
          </a:xfrm>
        </p:spPr>
        <p:txBody>
          <a:bodyPr/>
          <a:lstStyle/>
          <a:p>
            <a:r>
              <a:rPr lang="en-US" dirty="0"/>
              <a:t>Urban Design &amp; Infrastructure</a:t>
            </a:r>
            <a:endParaRPr lang="en-AU" dirty="0"/>
          </a:p>
        </p:txBody>
      </p:sp>
      <p:sp>
        <p:nvSpPr>
          <p:cNvPr id="5" name="Content Placeholder 4"/>
          <p:cNvSpPr>
            <a:spLocks noGrp="1"/>
          </p:cNvSpPr>
          <p:nvPr>
            <p:ph idx="1"/>
          </p:nvPr>
        </p:nvSpPr>
        <p:spPr>
          <a:xfrm>
            <a:off x="406400" y="1656080"/>
            <a:ext cx="11419840" cy="4947920"/>
          </a:xfrm>
        </p:spPr>
        <p:txBody>
          <a:bodyPr>
            <a:normAutofit fontScale="92500" lnSpcReduction="20000"/>
          </a:bodyPr>
          <a:lstStyle/>
          <a:p>
            <a:r>
              <a:rPr lang="en-AU" sz="1900" b="1" u="sng" dirty="0"/>
              <a:t>Roads</a:t>
            </a:r>
            <a:r>
              <a:rPr lang="en-AU" sz="1900" dirty="0"/>
              <a:t> - Adequately maintained roads and traffic systems such as traffic lights, signage and road lighting can improve safety and decrease the risk of morbidity and mortality from road trauma.</a:t>
            </a:r>
          </a:p>
          <a:p>
            <a:r>
              <a:rPr lang="en-AU" sz="1900" b="1" u="sng" dirty="0"/>
              <a:t>Public transport systems  </a:t>
            </a:r>
            <a:r>
              <a:rPr lang="en-AU" sz="1900" dirty="0"/>
              <a:t>- Public transport can help people to access resources that can promote health status, such as food, employment, healthcare and social interaction. </a:t>
            </a:r>
          </a:p>
          <a:p>
            <a:r>
              <a:rPr lang="en-AU" sz="1900" b="1" u="sng" dirty="0"/>
              <a:t>ICT Resources </a:t>
            </a:r>
            <a:r>
              <a:rPr lang="en-AU" sz="1900" dirty="0"/>
              <a:t>- Information and communication technologies can assist in maintaining social connections, and this promotes mental health and wellbeing and can decrease the risk of mental illness. Internet connections can also promote education for those living outside major cities, and can help people access health information.</a:t>
            </a:r>
          </a:p>
          <a:p>
            <a:r>
              <a:rPr lang="en-AU" sz="1900" b="1" u="sng" dirty="0"/>
              <a:t>Electricity</a:t>
            </a:r>
            <a:r>
              <a:rPr lang="en-AU" sz="1900" dirty="0"/>
              <a:t> - Electricity is required for heating and cooling, cooking and refrigeration, tele-communications and recreation. All of these resources can assist in promoting health status.</a:t>
            </a:r>
          </a:p>
          <a:p>
            <a:r>
              <a:rPr lang="en-US" sz="1900" b="1" u="sng" dirty="0"/>
              <a:t>Water</a:t>
            </a:r>
            <a:r>
              <a:rPr lang="en-US" sz="1900" dirty="0"/>
              <a:t> - </a:t>
            </a:r>
            <a:r>
              <a:rPr lang="en-AU" sz="1900" dirty="0"/>
              <a:t>Water is required for drinking, bathing, cooking and sanitation. Having access to a clean and reliable water supply reduces the risk of infectious diseases.</a:t>
            </a:r>
          </a:p>
          <a:p>
            <a:r>
              <a:rPr lang="en-AU" sz="1900" b="1" u="sng" dirty="0"/>
              <a:t>Adequate sanitation infrastructure</a:t>
            </a:r>
            <a:r>
              <a:rPr lang="en-AU" sz="1900" dirty="0"/>
              <a:t> - Infrastructure such as sewerage systems, eliminates waste from the environment. Removing substances such faeces, solid wastes and domestic wastewater reduces the risk of infectious diseases such as cholera.</a:t>
            </a:r>
          </a:p>
          <a:p>
            <a:r>
              <a:rPr lang="en-AU" sz="1900" b="1" u="sng" dirty="0"/>
              <a:t>Recreation facilities </a:t>
            </a:r>
            <a:r>
              <a:rPr lang="en-AU" sz="1900" dirty="0"/>
              <a:t>- Having access to public spaces such as parks and gardens, walking paths, cycling tracks, basketball and tennis courts, means people are more likely to be physically active. This can reduce the risk of mental health problems and obesity.</a:t>
            </a:r>
          </a:p>
          <a:p>
            <a:endParaRPr lang="en-AU" dirty="0"/>
          </a:p>
          <a:p>
            <a:endParaRPr lang="en-AU" dirty="0"/>
          </a:p>
          <a:p>
            <a:endParaRPr lang="en-AU" dirty="0"/>
          </a:p>
        </p:txBody>
      </p:sp>
      <p:sp>
        <p:nvSpPr>
          <p:cNvPr id="4" name="Text Placeholder 3"/>
          <p:cNvSpPr>
            <a:spLocks noGrp="1"/>
          </p:cNvSpPr>
          <p:nvPr>
            <p:ph type="body" idx="4294967295"/>
          </p:nvPr>
        </p:nvSpPr>
        <p:spPr>
          <a:xfrm>
            <a:off x="0" y="1236663"/>
            <a:ext cx="5219700" cy="639762"/>
          </a:xfrm>
        </p:spPr>
        <p:txBody>
          <a:bodyPr/>
          <a:lstStyle/>
          <a:p>
            <a:pPr marL="0" indent="0">
              <a:buNone/>
            </a:pPr>
            <a:r>
              <a:rPr lang="en-US" b="1" dirty="0"/>
              <a:t>Infrastructure</a:t>
            </a:r>
            <a:endParaRPr lang="en-AU" b="1" dirty="0"/>
          </a:p>
        </p:txBody>
      </p:sp>
    </p:spTree>
    <p:extLst>
      <p:ext uri="{BB962C8B-B14F-4D97-AF65-F5344CB8AC3E}">
        <p14:creationId xmlns:p14="http://schemas.microsoft.com/office/powerpoint/2010/main" val="32760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Climate &amp; Climate Change</a:t>
            </a:r>
            <a:endParaRPr lang="en-AU" dirty="0"/>
          </a:p>
        </p:txBody>
      </p:sp>
      <p:sp>
        <p:nvSpPr>
          <p:cNvPr id="3" name="Content Placeholder 2"/>
          <p:cNvSpPr>
            <a:spLocks noGrp="1"/>
          </p:cNvSpPr>
          <p:nvPr>
            <p:ph sz="half" idx="1"/>
          </p:nvPr>
        </p:nvSpPr>
        <p:spPr>
          <a:xfrm>
            <a:off x="751840" y="2103120"/>
            <a:ext cx="5069840" cy="4196080"/>
          </a:xfrm>
        </p:spPr>
        <p:txBody>
          <a:bodyPr>
            <a:normAutofit lnSpcReduction="10000"/>
          </a:bodyPr>
          <a:lstStyle/>
          <a:p>
            <a:pPr marL="0" indent="0">
              <a:buNone/>
            </a:pPr>
            <a:r>
              <a:rPr lang="en-US" b="1" u="sng" dirty="0"/>
              <a:t>CLIMATE</a:t>
            </a:r>
            <a:endParaRPr lang="en-AU" b="1" u="sng" dirty="0"/>
          </a:p>
          <a:p>
            <a:r>
              <a:rPr lang="en-AU" dirty="0"/>
              <a:t>Australia is the driest inhabited continent on Earth, and is more susceptible to bushfires than many other countries as a result. As well as the loss of human life that occurs with bushfires, houses and infrastructure can also be destroyed. Access to resources such as water, food, electricity and healthcare can all be affected, further increasing morbidity and mortality rates in affected areas.</a:t>
            </a:r>
          </a:p>
          <a:p>
            <a:r>
              <a:rPr lang="en-AU" dirty="0"/>
              <a:t>Ultraviolet radiation levels are comparatively high in Australia, contributing to Australia having the highest rates of skin cancer in the world.</a:t>
            </a:r>
          </a:p>
        </p:txBody>
      </p:sp>
      <p:pic>
        <p:nvPicPr>
          <p:cNvPr id="8" name="Content Placeholder 7"/>
          <p:cNvPicPr>
            <a:picLocks noGrp="1" noChangeAspect="1"/>
          </p:cNvPicPr>
          <p:nvPr>
            <p:ph sz="half" idx="2"/>
          </p:nvPr>
        </p:nvPicPr>
        <p:blipFill>
          <a:blip r:embed="rId2"/>
          <a:stretch>
            <a:fillRect/>
          </a:stretch>
        </p:blipFill>
        <p:spPr>
          <a:xfrm>
            <a:off x="6210046" y="2014194"/>
            <a:ext cx="5250434" cy="2950077"/>
          </a:xfrm>
          <a:prstGeom prst="rect">
            <a:avLst/>
          </a:prstGeom>
        </p:spPr>
      </p:pic>
      <p:sp>
        <p:nvSpPr>
          <p:cNvPr id="9" name="TextBox 8"/>
          <p:cNvSpPr txBox="1"/>
          <p:nvPr/>
        </p:nvSpPr>
        <p:spPr>
          <a:xfrm>
            <a:off x="6522720" y="5098871"/>
            <a:ext cx="4937760" cy="1200329"/>
          </a:xfrm>
          <a:prstGeom prst="rect">
            <a:avLst/>
          </a:prstGeom>
          <a:noFill/>
        </p:spPr>
        <p:txBody>
          <a:bodyPr wrap="square" rtlCol="0">
            <a:spAutoFit/>
          </a:bodyPr>
          <a:lstStyle/>
          <a:p>
            <a:pPr algn="ctr"/>
            <a:r>
              <a:rPr lang="en-US" dirty="0"/>
              <a:t>An image of a power station being burnt during the weekend’s bushfires. What impact could this have on health &amp; wellbeing?</a:t>
            </a:r>
            <a:endParaRPr lang="en-AU" dirty="0"/>
          </a:p>
        </p:txBody>
      </p:sp>
    </p:spTree>
    <p:extLst>
      <p:ext uri="{BB962C8B-B14F-4D97-AF65-F5344CB8AC3E}">
        <p14:creationId xmlns:p14="http://schemas.microsoft.com/office/powerpoint/2010/main" val="415713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&amp; Climate Change</a:t>
            </a:r>
            <a:endParaRPr lang="en-AU" dirty="0"/>
          </a:p>
        </p:txBody>
      </p:sp>
      <p:pic>
        <p:nvPicPr>
          <p:cNvPr id="5" name="Content Placeholder 4"/>
          <p:cNvPicPr>
            <a:picLocks noGrp="1" noChangeAspect="1"/>
          </p:cNvPicPr>
          <p:nvPr>
            <p:ph sz="half" idx="1"/>
          </p:nvPr>
        </p:nvPicPr>
        <p:blipFill>
          <a:blip r:embed="rId2"/>
          <a:stretch>
            <a:fillRect/>
          </a:stretch>
        </p:blipFill>
        <p:spPr>
          <a:xfrm>
            <a:off x="622141" y="2014194"/>
            <a:ext cx="3838099" cy="2224796"/>
          </a:xfrm>
          <a:prstGeom prst="rect">
            <a:avLst/>
          </a:prstGeom>
        </p:spPr>
      </p:pic>
      <p:sp>
        <p:nvSpPr>
          <p:cNvPr id="4" name="Content Placeholder 3"/>
          <p:cNvSpPr>
            <a:spLocks noGrp="1"/>
          </p:cNvSpPr>
          <p:nvPr>
            <p:ph sz="half" idx="2"/>
          </p:nvPr>
        </p:nvSpPr>
        <p:spPr>
          <a:xfrm>
            <a:off x="4704080" y="1808480"/>
            <a:ext cx="6990080" cy="4612640"/>
          </a:xfrm>
        </p:spPr>
        <p:txBody>
          <a:bodyPr>
            <a:normAutofit/>
          </a:bodyPr>
          <a:lstStyle/>
          <a:p>
            <a:r>
              <a:rPr lang="en-AU" sz="2200" dirty="0"/>
              <a:t>Human settlement, industrialisation, land clearing and farming practices all affect environmental systems, including climate systems (AIHW, 2010).</a:t>
            </a:r>
          </a:p>
          <a:p>
            <a:r>
              <a:rPr lang="en-AU" sz="2200" dirty="0"/>
              <a:t>There is increasing concern that changes to the environment are contributing to climate change, resulting in:</a:t>
            </a:r>
          </a:p>
          <a:p>
            <a:pPr lvl="1"/>
            <a:r>
              <a:rPr lang="en-AU" sz="1800" dirty="0"/>
              <a:t>extreme temperatures, </a:t>
            </a:r>
          </a:p>
          <a:p>
            <a:pPr lvl="1"/>
            <a:r>
              <a:rPr lang="en-AU" sz="1800" dirty="0"/>
              <a:t>rising sea levels, </a:t>
            </a:r>
          </a:p>
          <a:p>
            <a:pPr lvl="1"/>
            <a:r>
              <a:rPr lang="en-AU" sz="1800" dirty="0"/>
              <a:t>increases in the occurrence of natural disasters</a:t>
            </a:r>
          </a:p>
          <a:p>
            <a:pPr lvl="1"/>
            <a:r>
              <a:rPr lang="en-AU" sz="1800" dirty="0"/>
              <a:t>the spread of vector-borne diseases such as dengue fever and Ross River fever, which are spread by infected mosquitoes.</a:t>
            </a:r>
          </a:p>
        </p:txBody>
      </p:sp>
      <p:sp>
        <p:nvSpPr>
          <p:cNvPr id="6" name="TextBox 5"/>
          <p:cNvSpPr txBox="1"/>
          <p:nvPr/>
        </p:nvSpPr>
        <p:spPr>
          <a:xfrm>
            <a:off x="701040" y="4511040"/>
            <a:ext cx="3616960" cy="1200329"/>
          </a:xfrm>
          <a:prstGeom prst="rect">
            <a:avLst/>
          </a:prstGeom>
          <a:noFill/>
        </p:spPr>
        <p:txBody>
          <a:bodyPr wrap="square" rtlCol="0">
            <a:spAutoFit/>
          </a:bodyPr>
          <a:lstStyle/>
          <a:p>
            <a:pPr algn="ctr"/>
            <a:r>
              <a:rPr lang="en-US" dirty="0"/>
              <a:t>Which groups of people do you think will be most effected by the impacts of climate change?</a:t>
            </a:r>
            <a:endParaRPr lang="en-AU" dirty="0"/>
          </a:p>
        </p:txBody>
      </p:sp>
    </p:spTree>
    <p:extLst>
      <p:ext uri="{BB962C8B-B14F-4D97-AF65-F5344CB8AC3E}">
        <p14:creationId xmlns:p14="http://schemas.microsoft.com/office/powerpoint/2010/main" val="27718602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{AA094E7E-B25E-B842-9E1D-E45C672585BF}tf10001067</Template>
  <TotalTime>3777</TotalTime>
  <Words>1294</Words>
  <Application>Microsoft Macintosh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Garamond</vt:lpstr>
      <vt:lpstr>Savon</vt:lpstr>
      <vt:lpstr>ENVIRONMENTAL FACTORS </vt:lpstr>
      <vt:lpstr>Environmental Factors</vt:lpstr>
      <vt:lpstr>Housing</vt:lpstr>
      <vt:lpstr>Housing continued…</vt:lpstr>
      <vt:lpstr>Work Environment</vt:lpstr>
      <vt:lpstr>Urban Design &amp; Infrastructure</vt:lpstr>
      <vt:lpstr>Urban Design &amp; Infrastructure</vt:lpstr>
      <vt:lpstr>Climate &amp; Climate Change</vt:lpstr>
      <vt:lpstr>Climate &amp; Climate Change</vt:lpstr>
      <vt:lpstr>Let’s Review</vt:lpstr>
    </vt:vector>
  </TitlesOfParts>
  <Company>humegrammar.vic.edu.au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FACTORS</dc:title>
  <dc:creator>Emma Rivette</dc:creator>
  <cp:lastModifiedBy>Panayiota Matheou</cp:lastModifiedBy>
  <cp:revision>49</cp:revision>
  <cp:lastPrinted>2022-01-05T07:21:21Z</cp:lastPrinted>
  <dcterms:created xsi:type="dcterms:W3CDTF">2018-03-14T10:09:07Z</dcterms:created>
  <dcterms:modified xsi:type="dcterms:W3CDTF">2022-01-05T07:21:28Z</dcterms:modified>
</cp:coreProperties>
</file>