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6" autoAdjust="0"/>
    <p:restoredTop sz="94660"/>
  </p:normalViewPr>
  <p:slideViewPr>
    <p:cSldViewPr snapToGrid="0">
      <p:cViewPr varScale="1">
        <p:scale>
          <a:sx n="112" d="100"/>
          <a:sy n="112" d="100"/>
        </p:scale>
        <p:origin x="4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3FCE02C-6EC6-4E09-BC2C-9FDED4DE236E}" type="datetimeFigureOut">
              <a:rPr lang="en-US" smtClean="0"/>
              <a:t>1/5/22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15159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B075A7A-4A9A-410F-B848-AB998ACC9419}" type="datetimeFigureOut">
              <a:rPr lang="en-US" smtClean="0"/>
              <a:pPr/>
              <a:t>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255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A5F3E88-2D66-4D17-B0FA-EA13CB20B2FF}" type="datetimeFigureOut">
              <a:rPr lang="en-US" smtClean="0"/>
              <a:pPr/>
              <a:t>1/5/22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0772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D8F36E1-9596-4E98-8786-4A17C5D29C65}" type="datetimeFigureOut">
              <a:rPr lang="en-US" smtClean="0"/>
              <a:pPr/>
              <a:t>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734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4D1A55-63BC-4BA2-9538-7DDEADA10621}" type="datetimeFigureOut">
              <a:rPr lang="en-US" smtClean="0"/>
              <a:t>1/5/22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5144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6D01ABB-8821-4BF5-97A9-E1A66ACAEAA9}" type="datetimeFigureOut">
              <a:rPr lang="en-US" smtClean="0"/>
              <a:pPr/>
              <a:t>1/5/22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9236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0C37B1C-D4A1-4A4F-A470-80868146AFC5}" type="datetimeFigureOut">
              <a:rPr lang="en-US" smtClean="0"/>
              <a:pPr/>
              <a:t>1/5/22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894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D31D1B9-F39E-471E-80A9-595CAA5664AD}" type="datetimeFigureOut">
              <a:rPr lang="en-US" smtClean="0"/>
              <a:pPr/>
              <a:t>1/5/22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3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CEABC-E2B9-4606-A74F-CB06AF596887}" type="datetimeFigureOut">
              <a:rPr lang="en-US" smtClean="0"/>
              <a:pPr/>
              <a:t>1/5/22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63375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FA8850A0-01A3-4F4E-AA52-F716A9BFD4EB}" type="datetimeFigureOut">
              <a:rPr lang="en-US" smtClean="0"/>
              <a:pPr/>
              <a:t>1/5/22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958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5811CCA-BB49-46C7-A0E2-F42339750F9A}" type="datetimeFigureOut">
              <a:rPr lang="en-US" smtClean="0"/>
              <a:t>1/5/22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763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7205CAA-4E5A-4223-BD55-C5D2841AC9EF}" type="datetimeFigureOut">
              <a:rPr lang="en-US" smtClean="0"/>
              <a:t>1/5/22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4929577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sbs.com.au/news/dateline/story/obesity-paradise"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SOCIOCULTURAL FACTORS </a:t>
            </a:r>
            <a:endParaRPr lang="en-AU" dirty="0"/>
          </a:p>
        </p:txBody>
      </p:sp>
      <p:sp>
        <p:nvSpPr>
          <p:cNvPr id="3" name="Subtitle 2"/>
          <p:cNvSpPr>
            <a:spLocks noGrp="1"/>
          </p:cNvSpPr>
          <p:nvPr>
            <p:ph type="subTitle" idx="1"/>
          </p:nvPr>
        </p:nvSpPr>
        <p:spPr/>
        <p:txBody>
          <a:bodyPr/>
          <a:lstStyle/>
          <a:p>
            <a:r>
              <a:rPr lang="en-US" dirty="0"/>
              <a:t>FACTORS THAT CONTRIBUTE TO VARIATIONS IN HEALTH STATUS</a:t>
            </a:r>
            <a:endParaRPr lang="en-AU" dirty="0"/>
          </a:p>
        </p:txBody>
      </p:sp>
    </p:spTree>
    <p:extLst>
      <p:ext uri="{BB962C8B-B14F-4D97-AF65-F5344CB8AC3E}">
        <p14:creationId xmlns:p14="http://schemas.microsoft.com/office/powerpoint/2010/main" val="318829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Security</a:t>
            </a:r>
            <a:endParaRPr lang="en-AU" dirty="0"/>
          </a:p>
        </p:txBody>
      </p:sp>
      <p:sp>
        <p:nvSpPr>
          <p:cNvPr id="3" name="Content Placeholder 2"/>
          <p:cNvSpPr>
            <a:spLocks noGrp="1"/>
          </p:cNvSpPr>
          <p:nvPr>
            <p:ph sz="half" idx="1"/>
          </p:nvPr>
        </p:nvSpPr>
        <p:spPr/>
        <p:txBody>
          <a:bodyPr>
            <a:normAutofit/>
          </a:bodyPr>
          <a:lstStyle/>
          <a:p>
            <a:r>
              <a:rPr lang="en-US" dirty="0"/>
              <a:t>Food security </a:t>
            </a:r>
            <a:r>
              <a:rPr lang="en-AU" dirty="0"/>
              <a:t>exists when people can obtain nutritionally adequate, culturally appropriate, safe food regularly through local non-emergency sources.</a:t>
            </a:r>
          </a:p>
          <a:p>
            <a:r>
              <a:rPr lang="en-US" dirty="0"/>
              <a:t>Food insecurity occurs when people cannot access such foods. </a:t>
            </a:r>
          </a:p>
          <a:p>
            <a:r>
              <a:rPr lang="en-US" dirty="0"/>
              <a:t>When food is available in plentiful amounts, people are more likely to overconsume foods and develop conditions associated with overconsumption such as obesity, CVD and Type 2 diabetes. </a:t>
            </a:r>
          </a:p>
          <a:p>
            <a:endParaRPr lang="en-US" dirty="0"/>
          </a:p>
          <a:p>
            <a:endParaRPr lang="en-AU" dirty="0"/>
          </a:p>
        </p:txBody>
      </p:sp>
      <p:sp>
        <p:nvSpPr>
          <p:cNvPr id="8" name="Content Placeholder 7"/>
          <p:cNvSpPr>
            <a:spLocks noGrp="1"/>
          </p:cNvSpPr>
          <p:nvPr>
            <p:ph sz="half" idx="2"/>
          </p:nvPr>
        </p:nvSpPr>
        <p:spPr>
          <a:xfrm>
            <a:off x="6370320" y="1809549"/>
            <a:ext cx="4754880" cy="4042611"/>
          </a:xfrm>
        </p:spPr>
        <p:txBody>
          <a:bodyPr>
            <a:normAutofit/>
          </a:bodyPr>
          <a:lstStyle/>
          <a:p>
            <a:r>
              <a:rPr lang="en-US" dirty="0"/>
              <a:t>When nutritional foods are lacking, people are more likely to develop deficiency diseases such as osteoporosis, anaemia and other vitamin deficiencies. They are more likely to have poor immune system function and be more susceptible to infections and other communicable diseases. </a:t>
            </a:r>
          </a:p>
          <a:p>
            <a:pPr marL="0" indent="0">
              <a:buNone/>
            </a:pPr>
            <a:endParaRPr lang="en-AU" dirty="0"/>
          </a:p>
        </p:txBody>
      </p:sp>
      <p:pic>
        <p:nvPicPr>
          <p:cNvPr id="9" name="Picture 8"/>
          <p:cNvPicPr>
            <a:picLocks noChangeAspect="1"/>
          </p:cNvPicPr>
          <p:nvPr/>
        </p:nvPicPr>
        <p:blipFill>
          <a:blip r:embed="rId2"/>
          <a:stretch>
            <a:fillRect/>
          </a:stretch>
        </p:blipFill>
        <p:spPr>
          <a:xfrm>
            <a:off x="8017843" y="4315514"/>
            <a:ext cx="2953352" cy="1958201"/>
          </a:xfrm>
          <a:prstGeom prst="rect">
            <a:avLst/>
          </a:prstGeom>
        </p:spPr>
      </p:pic>
    </p:spTree>
    <p:extLst>
      <p:ext uri="{BB962C8B-B14F-4D97-AF65-F5344CB8AC3E}">
        <p14:creationId xmlns:p14="http://schemas.microsoft.com/office/powerpoint/2010/main" val="417137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Life Experiences </a:t>
            </a:r>
            <a:endParaRPr lang="en-AU" dirty="0"/>
          </a:p>
        </p:txBody>
      </p:sp>
      <p:sp>
        <p:nvSpPr>
          <p:cNvPr id="3" name="Content Placeholder 2"/>
          <p:cNvSpPr>
            <a:spLocks noGrp="1"/>
          </p:cNvSpPr>
          <p:nvPr>
            <p:ph idx="1"/>
          </p:nvPr>
        </p:nvSpPr>
        <p:spPr>
          <a:xfrm>
            <a:off x="1066800" y="1818639"/>
            <a:ext cx="10058400" cy="4495533"/>
          </a:xfrm>
        </p:spPr>
        <p:txBody>
          <a:bodyPr>
            <a:normAutofit/>
          </a:bodyPr>
          <a:lstStyle/>
          <a:p>
            <a:r>
              <a:rPr lang="en-AU" dirty="0"/>
              <a:t>Every person is, in part, a product of their past experiences.</a:t>
            </a:r>
          </a:p>
          <a:p>
            <a:r>
              <a:rPr lang="en-AU" dirty="0"/>
              <a:t>Behaviours of women while they are pregnant are early life experiences for unborn babies that can contribute to a range of health issues. Maternal tobacco, alcohol and drug use, and maternal nutrition and exposure to certain chemicals, bacteria and viruses during pregnancy, can all have significant impacts on the individual after birth and into adulthood.</a:t>
            </a:r>
          </a:p>
          <a:p>
            <a:r>
              <a:rPr lang="en-AU" dirty="0"/>
              <a:t>Having optimal growth and strong emotional attachment in the early years can assist physical, social, emotional, mental and spiritual health and wellbeing in adulthood.</a:t>
            </a:r>
          </a:p>
          <a:p>
            <a:r>
              <a:rPr lang="en-AU" dirty="0"/>
              <a:t>Infants who have experienced positive emotional stimulation are better prepared to take on the challenges of formal education and to exhibit positive behaviour, and are less likely to be socially excluded in adulthood.</a:t>
            </a:r>
          </a:p>
          <a:p>
            <a:r>
              <a:rPr lang="en-AU" dirty="0"/>
              <a:t>Abuse or neglect during the early years affects brain function and development, and contributes to emotional and behavioural problems later in life, including tobacco and substance use. </a:t>
            </a:r>
          </a:p>
        </p:txBody>
      </p:sp>
    </p:spTree>
    <p:extLst>
      <p:ext uri="{BB962C8B-B14F-4D97-AF65-F5344CB8AC3E}">
        <p14:creationId xmlns:p14="http://schemas.microsoft.com/office/powerpoint/2010/main" val="231982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3" y="604093"/>
            <a:ext cx="10058400" cy="1371600"/>
          </a:xfrm>
        </p:spPr>
        <p:txBody>
          <a:bodyPr/>
          <a:lstStyle/>
          <a:p>
            <a:r>
              <a:rPr lang="en-US" dirty="0"/>
              <a:t>Access to Healthcare</a:t>
            </a:r>
            <a:endParaRPr lang="en-AU" dirty="0"/>
          </a:p>
        </p:txBody>
      </p:sp>
      <p:sp>
        <p:nvSpPr>
          <p:cNvPr id="3" name="Content Placeholder 2"/>
          <p:cNvSpPr>
            <a:spLocks noGrp="1"/>
          </p:cNvSpPr>
          <p:nvPr>
            <p:ph idx="1"/>
          </p:nvPr>
        </p:nvSpPr>
        <p:spPr>
          <a:xfrm>
            <a:off x="712269" y="2271562"/>
            <a:ext cx="10963175" cy="4004110"/>
          </a:xfrm>
        </p:spPr>
        <p:txBody>
          <a:bodyPr/>
          <a:lstStyle/>
          <a:p>
            <a:r>
              <a:rPr lang="en-AU" dirty="0"/>
              <a:t>Healthcare refers to services that promote and preserve health and wellbeing. These services diagnose, treat and/or manage disease and illness. In Australia, these services are carried out by doctors, nurses, scientists, dentists, pharmacists and other health professionals such as physiotherapists and naturopaths.</a:t>
            </a:r>
          </a:p>
          <a:p>
            <a:r>
              <a:rPr lang="en-AU" dirty="0"/>
              <a:t>There are many cultural, financial and other sociocultural barriers that prevent many Australians from accessing services they might otherwise use.</a:t>
            </a:r>
          </a:p>
          <a:p>
            <a:r>
              <a:rPr lang="en-US" dirty="0"/>
              <a:t>Some of the sociocultural reasons that might cause people to not use healthcare includes:</a:t>
            </a:r>
          </a:p>
          <a:p>
            <a:pPr lvl="1"/>
            <a:r>
              <a:rPr lang="en-US" dirty="0"/>
              <a:t>Language barriers</a:t>
            </a:r>
          </a:p>
          <a:p>
            <a:pPr lvl="1"/>
            <a:r>
              <a:rPr lang="en-US" dirty="0"/>
              <a:t>Cultural barriers, such as women from some religions requiring to see a female doctor</a:t>
            </a:r>
          </a:p>
          <a:p>
            <a:pPr lvl="1"/>
            <a:r>
              <a:rPr lang="en-US" dirty="0"/>
              <a:t>Cultural beliefs – Many indigenous Australians prefer to practice traditional medicine, so are reluctant to use Western Medicine. They also associate hospitals with death. </a:t>
            </a:r>
          </a:p>
          <a:p>
            <a:pPr lvl="1"/>
            <a:r>
              <a:rPr lang="en-US" dirty="0"/>
              <a:t>Cost – Patients sometimes have to pay for health services. For people from low socioeconomic status groups, this can be prohibitive. </a:t>
            </a:r>
            <a:endParaRPr lang="en-AU" dirty="0"/>
          </a:p>
          <a:p>
            <a:endParaRPr lang="en-AU" dirty="0"/>
          </a:p>
        </p:txBody>
      </p:sp>
      <p:pic>
        <p:nvPicPr>
          <p:cNvPr id="4" name="Picture 3"/>
          <p:cNvPicPr>
            <a:picLocks noChangeAspect="1"/>
          </p:cNvPicPr>
          <p:nvPr/>
        </p:nvPicPr>
        <p:blipFill>
          <a:blip r:embed="rId2"/>
          <a:stretch>
            <a:fillRect/>
          </a:stretch>
        </p:blipFill>
        <p:spPr>
          <a:xfrm>
            <a:off x="8459624" y="416935"/>
            <a:ext cx="2636700" cy="1854628"/>
          </a:xfrm>
          <a:prstGeom prst="rect">
            <a:avLst/>
          </a:prstGeom>
        </p:spPr>
      </p:pic>
    </p:spTree>
    <p:extLst>
      <p:ext uri="{BB962C8B-B14F-4D97-AF65-F5344CB8AC3E}">
        <p14:creationId xmlns:p14="http://schemas.microsoft.com/office/powerpoint/2010/main" val="269357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a:t>
            </a:r>
            <a:endParaRPr lang="en-AU" dirty="0"/>
          </a:p>
        </p:txBody>
      </p:sp>
      <p:sp>
        <p:nvSpPr>
          <p:cNvPr id="3" name="Content Placeholder 2"/>
          <p:cNvSpPr>
            <a:spLocks noGrp="1"/>
          </p:cNvSpPr>
          <p:nvPr>
            <p:ph idx="1"/>
          </p:nvPr>
        </p:nvSpPr>
        <p:spPr/>
        <p:txBody>
          <a:bodyPr/>
          <a:lstStyle/>
          <a:p>
            <a:r>
              <a:rPr lang="en-US" sz="2400" dirty="0"/>
              <a:t>Complete Q 1-16 from section 4.3 of the text. </a:t>
            </a:r>
          </a:p>
          <a:p>
            <a:r>
              <a:rPr lang="en-US" sz="2400" dirty="0"/>
              <a:t>Pre-read </a:t>
            </a:r>
            <a:r>
              <a:rPr lang="en-US" sz="2400"/>
              <a:t>section 4.4 </a:t>
            </a:r>
            <a:r>
              <a:rPr lang="en-US" sz="2400" dirty="0"/>
              <a:t>of the text.</a:t>
            </a:r>
          </a:p>
          <a:p>
            <a:r>
              <a:rPr lang="en-US" sz="2400" dirty="0"/>
              <a:t>Continue working on your ‘Factors Effecting Health Summary Table’.</a:t>
            </a:r>
          </a:p>
          <a:p>
            <a:endParaRPr lang="en-US" dirty="0"/>
          </a:p>
          <a:p>
            <a:endParaRPr lang="en-AU" dirty="0"/>
          </a:p>
        </p:txBody>
      </p:sp>
    </p:spTree>
    <p:extLst>
      <p:ext uri="{BB962C8B-B14F-4D97-AF65-F5344CB8AC3E}">
        <p14:creationId xmlns:p14="http://schemas.microsoft.com/office/powerpoint/2010/main" val="79345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Sociocultural Factors</a:t>
            </a:r>
            <a:endParaRPr lang="en-AU" dirty="0"/>
          </a:p>
        </p:txBody>
      </p:sp>
      <p:sp>
        <p:nvSpPr>
          <p:cNvPr id="3" name="Content Placeholder 2"/>
          <p:cNvSpPr>
            <a:spLocks noGrp="1"/>
          </p:cNvSpPr>
          <p:nvPr>
            <p:ph sz="half" idx="1"/>
          </p:nvPr>
        </p:nvSpPr>
        <p:spPr>
          <a:xfrm>
            <a:off x="1066800" y="1838425"/>
            <a:ext cx="4754880" cy="4466121"/>
          </a:xfrm>
        </p:spPr>
        <p:txBody>
          <a:bodyPr>
            <a:normAutofit fontScale="92500" lnSpcReduction="20000"/>
          </a:bodyPr>
          <a:lstStyle/>
          <a:p>
            <a:r>
              <a:rPr lang="en-US" sz="2600" dirty="0"/>
              <a:t>Sociocultural Factors are ‘</a:t>
            </a:r>
            <a:r>
              <a:rPr lang="en-AU" sz="2600" dirty="0"/>
              <a:t>the social and cultural conditions into which people are born, grow, live, work and age’.</a:t>
            </a:r>
          </a:p>
          <a:p>
            <a:endParaRPr lang="en-AU" sz="2600" dirty="0"/>
          </a:p>
          <a:p>
            <a:r>
              <a:rPr lang="en-AU" sz="2600" dirty="0"/>
              <a:t>Examples include socioeconomic status, social connections, family influences including culture, lifestyles and values, food security, early life experiences and access to affordable, culturally appropriate healthcare.</a:t>
            </a:r>
          </a:p>
          <a:p>
            <a:endParaRPr lang="en-AU" sz="2400" dirty="0"/>
          </a:p>
        </p:txBody>
      </p:sp>
      <p:pic>
        <p:nvPicPr>
          <p:cNvPr id="4" name="Picture 2" descr="http://content.jacplus.com.au/secure/ebooks/07303/0730345203/images/lightwindow/c04f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994" y="1265820"/>
            <a:ext cx="5238750"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53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33000">
              <a:schemeClr val="accent1">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835" y="632083"/>
            <a:ext cx="10058400" cy="1371600"/>
          </a:xfrm>
        </p:spPr>
        <p:txBody>
          <a:bodyPr>
            <a:normAutofit/>
          </a:bodyPr>
          <a:lstStyle/>
          <a:p>
            <a:r>
              <a:rPr lang="en-US" dirty="0"/>
              <a:t>Socioeconomic Status</a:t>
            </a:r>
            <a:endParaRPr lang="en-AU" dirty="0"/>
          </a:p>
        </p:txBody>
      </p:sp>
      <p:sp>
        <p:nvSpPr>
          <p:cNvPr id="3" name="Content Placeholder 2"/>
          <p:cNvSpPr>
            <a:spLocks noGrp="1"/>
          </p:cNvSpPr>
          <p:nvPr>
            <p:ph idx="1"/>
          </p:nvPr>
        </p:nvSpPr>
        <p:spPr>
          <a:xfrm>
            <a:off x="911225" y="1808403"/>
            <a:ext cx="10058400" cy="4649002"/>
          </a:xfrm>
        </p:spPr>
        <p:txBody>
          <a:bodyPr>
            <a:normAutofit fontScale="85000" lnSpcReduction="10000"/>
          </a:bodyPr>
          <a:lstStyle/>
          <a:p>
            <a:r>
              <a:rPr lang="en-AU" sz="1700" dirty="0"/>
              <a:t>Socioeconomic status (SES) refers to a person’s position in society relative to other people based on three factors: income, occupation and education.</a:t>
            </a:r>
          </a:p>
          <a:p>
            <a:endParaRPr lang="en-US" sz="1700" dirty="0"/>
          </a:p>
          <a:p>
            <a:pPr marL="182563" lvl="1" indent="-182563"/>
            <a:r>
              <a:rPr lang="en-AU" sz="1700" b="1" u="sng" dirty="0"/>
              <a:t>Income </a:t>
            </a:r>
            <a:r>
              <a:rPr lang="en-AU" sz="1700" b="1" dirty="0"/>
              <a:t>-</a:t>
            </a:r>
            <a:r>
              <a:rPr lang="en-AU" sz="1700" dirty="0"/>
              <a:t> can influence people’s ability to access resources such as adequate housing, food, healthcare (including private health insurance), recreation, transport and education.</a:t>
            </a:r>
          </a:p>
          <a:p>
            <a:pPr marL="0" lvl="1" indent="0">
              <a:buNone/>
            </a:pPr>
            <a:endParaRPr lang="en-AU" sz="1700" dirty="0"/>
          </a:p>
          <a:p>
            <a:pPr marL="182563" lvl="1" indent="-182563"/>
            <a:r>
              <a:rPr lang="en-AU" sz="1700" b="1" u="sng" dirty="0"/>
              <a:t>Occupation</a:t>
            </a:r>
            <a:r>
              <a:rPr lang="en-AU" sz="1700" b="1" dirty="0"/>
              <a:t> -</a:t>
            </a:r>
            <a:r>
              <a:rPr lang="en-AU" sz="1700" dirty="0"/>
              <a:t> Some occupations (including many trades) involve manual labour, which can increase the risk of soft tissue injuries and back pain. </a:t>
            </a:r>
          </a:p>
          <a:p>
            <a:pPr marL="182563" lvl="1" indent="-182563"/>
            <a:r>
              <a:rPr lang="en-AU" sz="1700" dirty="0"/>
              <a:t>Other occupations are sedentary in nature (including many administrative roles), which can reduce levels of physical activity and increase the risk of obesity.</a:t>
            </a:r>
          </a:p>
          <a:p>
            <a:r>
              <a:rPr lang="en-AU" sz="1700" dirty="0"/>
              <a:t>Manual workers (such as those working in factories) often come from a lower socioeconomic background and experience more occupational hazards than those in managerial/professional occupations.</a:t>
            </a:r>
          </a:p>
          <a:p>
            <a:pPr marL="0" indent="0">
              <a:buNone/>
            </a:pPr>
            <a:endParaRPr lang="en-AU" sz="1700" dirty="0"/>
          </a:p>
          <a:p>
            <a:r>
              <a:rPr lang="en-AU" sz="1700" b="1" u="sng" dirty="0"/>
              <a:t>Education</a:t>
            </a:r>
            <a:r>
              <a:rPr lang="en-AU" sz="1700" b="1" dirty="0"/>
              <a:t> - </a:t>
            </a:r>
            <a:r>
              <a:rPr lang="en-AU" sz="1700" dirty="0"/>
              <a:t>Those who are more educated are more likely to be health literate. Health literacy describes the degree to which individuals have the capacity to obtain, process, and understand the basic health information and services needed to make appropriate health decisions. </a:t>
            </a:r>
          </a:p>
          <a:p>
            <a:r>
              <a:rPr lang="en-AU" sz="1700" dirty="0"/>
              <a:t>People with low levels of education are more likely to smoke, make poor dietary choices and misuse drugs and alcohol as they don’t understand the health risks attached.</a:t>
            </a:r>
            <a:br>
              <a:rPr lang="en-AU" dirty="0"/>
            </a:br>
            <a:endParaRPr lang="en-US" sz="1800" b="1" dirty="0"/>
          </a:p>
          <a:p>
            <a:pPr marL="182563" lvl="1" indent="-182563"/>
            <a:endParaRPr lang="en-US" sz="1800" dirty="0"/>
          </a:p>
        </p:txBody>
      </p:sp>
      <p:pic>
        <p:nvPicPr>
          <p:cNvPr id="2050" name="Picture 2" descr="http://content.jacplus.com.au/secure/ebooks/07303/0730345203/images/lightwindow/c04f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933" y="927115"/>
            <a:ext cx="4219353" cy="733519"/>
          </a:xfrm>
          <a:prstGeom prst="rect">
            <a:avLst/>
          </a:prstGeom>
          <a:pattFill prst="pct90">
            <a:fgClr>
              <a:schemeClr val="accent1"/>
            </a:fgClr>
            <a:bgClr>
              <a:schemeClr val="bg1"/>
            </a:bgClr>
          </a:pattFill>
        </p:spPr>
      </p:pic>
    </p:spTree>
    <p:extLst>
      <p:ext uri="{BB962C8B-B14F-4D97-AF65-F5344CB8AC3E}">
        <p14:creationId xmlns:p14="http://schemas.microsoft.com/office/powerpoint/2010/main" val="289007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a:t>
            </a:r>
            <a:endParaRPr lang="en-AU" dirty="0"/>
          </a:p>
        </p:txBody>
      </p:sp>
      <p:sp>
        <p:nvSpPr>
          <p:cNvPr id="3" name="Content Placeholder 2"/>
          <p:cNvSpPr>
            <a:spLocks noGrp="1"/>
          </p:cNvSpPr>
          <p:nvPr>
            <p:ph idx="1"/>
          </p:nvPr>
        </p:nvSpPr>
        <p:spPr/>
        <p:txBody>
          <a:bodyPr/>
          <a:lstStyle/>
          <a:p>
            <a:pPr marL="0" indent="0">
              <a:buNone/>
            </a:pPr>
            <a:endParaRPr lang="en-AU" dirty="0"/>
          </a:p>
          <a:p>
            <a:r>
              <a:rPr lang="en-US" dirty="0"/>
              <a:t>There is a strong link between unemployment and poor health.</a:t>
            </a:r>
          </a:p>
          <a:p>
            <a:r>
              <a:rPr lang="en-US" dirty="0"/>
              <a:t>People who are unemployed are more likely to suffer from cardiovascular disease, lung cancer and have higher suicide rates than people who are employed. </a:t>
            </a:r>
          </a:p>
          <a:p>
            <a:r>
              <a:rPr lang="en-US" dirty="0"/>
              <a:t>The effects are even worse if a person is unemployed for a long period of time. This can be because of psychological concerns and financial pressures. </a:t>
            </a:r>
          </a:p>
          <a:p>
            <a:r>
              <a:rPr lang="en-AU" dirty="0"/>
              <a:t>There is a two-way relationship between health status and unemployment. For some it is ill health that causes unemployment (such as an injury or illness), and for others it is unemployment that causes health problems (such as stress and depression).</a:t>
            </a:r>
            <a:endParaRPr lang="en-US" dirty="0"/>
          </a:p>
          <a:p>
            <a:pPr marL="0" indent="0">
              <a:buNone/>
            </a:pPr>
            <a:endParaRPr lang="en-US" dirty="0"/>
          </a:p>
          <a:p>
            <a:pPr marL="0" indent="0">
              <a:buNone/>
            </a:pPr>
            <a:endParaRPr lang="en-US" dirty="0"/>
          </a:p>
          <a:p>
            <a:endParaRPr lang="en-US" dirty="0"/>
          </a:p>
          <a:p>
            <a:endParaRPr lang="en-AU" dirty="0"/>
          </a:p>
        </p:txBody>
      </p:sp>
      <p:pic>
        <p:nvPicPr>
          <p:cNvPr id="5" name="Picture 4"/>
          <p:cNvPicPr>
            <a:picLocks noChangeAspect="1"/>
          </p:cNvPicPr>
          <p:nvPr/>
        </p:nvPicPr>
        <p:blipFill>
          <a:blip r:embed="rId2"/>
          <a:stretch>
            <a:fillRect/>
          </a:stretch>
        </p:blipFill>
        <p:spPr>
          <a:xfrm>
            <a:off x="8434552" y="510408"/>
            <a:ext cx="2987565" cy="2240674"/>
          </a:xfrm>
          <a:prstGeom prst="rect">
            <a:avLst/>
          </a:prstGeom>
        </p:spPr>
      </p:pic>
    </p:spTree>
    <p:extLst>
      <p:ext uri="{BB962C8B-B14F-4D97-AF65-F5344CB8AC3E}">
        <p14:creationId xmlns:p14="http://schemas.microsoft.com/office/powerpoint/2010/main" val="3932864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a:t>
            </a:r>
            <a:endParaRPr lang="en-AU" dirty="0"/>
          </a:p>
        </p:txBody>
      </p:sp>
      <p:pic>
        <p:nvPicPr>
          <p:cNvPr id="3074" name="Picture 2" descr="http://content.jacplus.com.au/secure/ebooks/07303/0730345203/images/lightwindow/c04f01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7856" y="1893645"/>
            <a:ext cx="6810702" cy="44742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24097" y="1893645"/>
            <a:ext cx="6096000" cy="646331"/>
          </a:xfrm>
          <a:prstGeom prst="rect">
            <a:avLst/>
          </a:prstGeom>
        </p:spPr>
        <p:txBody>
          <a:bodyPr>
            <a:spAutoFit/>
          </a:bodyPr>
          <a:lstStyle/>
          <a:p>
            <a:r>
              <a:rPr lang="en-AU" dirty="0">
                <a:latin typeface="Helvetica" panose="020B0604020202020204" pitchFamily="34" charset="0"/>
              </a:rPr>
              <a:t>Some health problems associated with unemployment, compared with employment.</a:t>
            </a:r>
            <a:endParaRPr lang="en-AU" dirty="0"/>
          </a:p>
        </p:txBody>
      </p:sp>
    </p:spTree>
    <p:extLst>
      <p:ext uri="{BB962C8B-B14F-4D97-AF65-F5344CB8AC3E}">
        <p14:creationId xmlns:p14="http://schemas.microsoft.com/office/powerpoint/2010/main" val="171721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573" y="642594"/>
            <a:ext cx="10499834" cy="1371600"/>
          </a:xfrm>
        </p:spPr>
        <p:txBody>
          <a:bodyPr>
            <a:normAutofit fontScale="90000"/>
          </a:bodyPr>
          <a:lstStyle/>
          <a:p>
            <a:r>
              <a:rPr lang="en-US" dirty="0"/>
              <a:t>Social Connections &amp; Social Exclusion</a:t>
            </a:r>
            <a:endParaRPr lang="en-AU" dirty="0"/>
          </a:p>
        </p:txBody>
      </p:sp>
      <p:sp>
        <p:nvSpPr>
          <p:cNvPr id="3" name="Content Placeholder 2"/>
          <p:cNvSpPr>
            <a:spLocks noGrp="1"/>
          </p:cNvSpPr>
          <p:nvPr>
            <p:ph sz="half" idx="1"/>
          </p:nvPr>
        </p:nvSpPr>
        <p:spPr>
          <a:xfrm>
            <a:off x="670034" y="2103119"/>
            <a:ext cx="5151646" cy="4116377"/>
          </a:xfrm>
        </p:spPr>
        <p:txBody>
          <a:bodyPr>
            <a:normAutofit fontScale="62500" lnSpcReduction="20000"/>
          </a:bodyPr>
          <a:lstStyle/>
          <a:p>
            <a:pPr marL="0" indent="0">
              <a:buNone/>
            </a:pPr>
            <a:r>
              <a:rPr lang="en-US" sz="2100" b="1" u="sng" dirty="0"/>
              <a:t>Social Connection</a:t>
            </a:r>
            <a:endParaRPr lang="en-AU" sz="2100" b="1" u="sng" dirty="0"/>
          </a:p>
          <a:p>
            <a:pPr marL="0" indent="0">
              <a:buNone/>
            </a:pPr>
            <a:r>
              <a:rPr lang="en-AU" sz="2100" dirty="0"/>
              <a:t>Social connections relate to the bonds between an individual and their relations, friends and acquaintances and the ability to participate in the society in which they live.</a:t>
            </a:r>
            <a:endParaRPr lang="en-US" sz="2100" dirty="0"/>
          </a:p>
          <a:p>
            <a:pPr marL="0" indent="0">
              <a:buNone/>
            </a:pPr>
            <a:endParaRPr lang="en-US" sz="2100" b="1" u="sng" dirty="0"/>
          </a:p>
          <a:p>
            <a:pPr marL="0" indent="0">
              <a:buNone/>
            </a:pPr>
            <a:r>
              <a:rPr lang="en-US" sz="2100" b="1" u="sng" dirty="0"/>
              <a:t>Social Exclusion</a:t>
            </a:r>
          </a:p>
          <a:p>
            <a:pPr marL="0" indent="0">
              <a:buNone/>
            </a:pPr>
            <a:r>
              <a:rPr lang="en-AU" sz="2100" dirty="0"/>
              <a:t>Social exclusion refers to the segregation that people experience if they are not adequately participating in the society in which they live.</a:t>
            </a:r>
            <a:endParaRPr lang="en-US" sz="2100" dirty="0"/>
          </a:p>
          <a:p>
            <a:pPr marL="274320" lvl="1" indent="0">
              <a:buNone/>
            </a:pPr>
            <a:endParaRPr lang="en-US" sz="2100" dirty="0"/>
          </a:p>
          <a:p>
            <a:pPr marL="0" lvl="2" indent="0">
              <a:buNone/>
            </a:pPr>
            <a:r>
              <a:rPr lang="en-AU" sz="2100" dirty="0"/>
              <a:t>It also includes those who experience feelings of disconnectedness and do not get opportunities to make use of the resources available to them in a society, such as education, employment, housing, healthcare and social security services.</a:t>
            </a:r>
          </a:p>
          <a:p>
            <a:pPr marL="456883" lvl="2" indent="-182563"/>
            <a:endParaRPr lang="en-US" sz="1600" dirty="0"/>
          </a:p>
          <a:p>
            <a:pPr marL="274320" lvl="1" indent="0">
              <a:buNone/>
            </a:pPr>
            <a:endParaRPr lang="en-US" sz="1800" dirty="0"/>
          </a:p>
        </p:txBody>
      </p:sp>
      <p:sp>
        <p:nvSpPr>
          <p:cNvPr id="4" name="Content Placeholder 3"/>
          <p:cNvSpPr>
            <a:spLocks noGrp="1"/>
          </p:cNvSpPr>
          <p:nvPr>
            <p:ph sz="half" idx="2"/>
          </p:nvPr>
        </p:nvSpPr>
        <p:spPr>
          <a:xfrm>
            <a:off x="6203731" y="2103120"/>
            <a:ext cx="5289331" cy="4221480"/>
          </a:xfrm>
        </p:spPr>
        <p:txBody>
          <a:bodyPr>
            <a:normAutofit fontScale="62500" lnSpcReduction="20000"/>
          </a:bodyPr>
          <a:lstStyle/>
          <a:p>
            <a:pPr marL="0" indent="0">
              <a:buNone/>
            </a:pPr>
            <a:r>
              <a:rPr lang="en-US" sz="2000" dirty="0"/>
              <a:t>Causes of social inclusion can include:</a:t>
            </a:r>
          </a:p>
          <a:p>
            <a:pPr lvl="1"/>
            <a:r>
              <a:rPr lang="en-AU" sz="2000" dirty="0"/>
              <a:t>poor physical and mental health and wellbeing</a:t>
            </a:r>
          </a:p>
          <a:p>
            <a:pPr lvl="1"/>
            <a:r>
              <a:rPr lang="en-AU" sz="2000" dirty="0"/>
              <a:t>disability</a:t>
            </a:r>
          </a:p>
          <a:p>
            <a:pPr lvl="1"/>
            <a:r>
              <a:rPr lang="en-AU" sz="2000" dirty="0"/>
              <a:t>inability to access services such as healthcare, education, employment and social security</a:t>
            </a:r>
          </a:p>
          <a:p>
            <a:pPr lvl="1"/>
            <a:r>
              <a:rPr lang="en-AU" sz="2000" dirty="0"/>
              <a:t>family breakdown</a:t>
            </a:r>
          </a:p>
          <a:p>
            <a:pPr lvl="1"/>
            <a:r>
              <a:rPr lang="en-AU" sz="2000" dirty="0"/>
              <a:t>homelessness</a:t>
            </a:r>
          </a:p>
          <a:p>
            <a:pPr lvl="1"/>
            <a:r>
              <a:rPr lang="en-AU" sz="2000" dirty="0"/>
              <a:t>discrimination, including racism</a:t>
            </a:r>
          </a:p>
          <a:p>
            <a:pPr lvl="1"/>
            <a:r>
              <a:rPr lang="en-AU" sz="2000" dirty="0"/>
              <a:t>low income.</a:t>
            </a:r>
          </a:p>
          <a:p>
            <a:pPr marL="0" indent="0">
              <a:buNone/>
            </a:pPr>
            <a:endParaRPr lang="en-US" dirty="0"/>
          </a:p>
          <a:p>
            <a:pPr marL="0" indent="0">
              <a:buNone/>
            </a:pPr>
            <a:endParaRPr lang="en-AU" dirty="0"/>
          </a:p>
          <a:p>
            <a:pPr marL="0" indent="0">
              <a:buNone/>
            </a:pPr>
            <a:endParaRPr lang="en-AU" dirty="0"/>
          </a:p>
          <a:p>
            <a:pPr marL="0" indent="0">
              <a:buNone/>
            </a:pPr>
            <a:endParaRPr lang="en-AU" dirty="0"/>
          </a:p>
          <a:p>
            <a:pPr marL="0" indent="0">
              <a:buNone/>
            </a:pPr>
            <a:r>
              <a:rPr lang="en-AU" sz="2200" dirty="0"/>
              <a:t>Social exclusion can lead to higher levels of psychological distress. This can then lead to an increased rate of risky behaviours such as tobacco and alcohol use, and increase the risk of a range of diseases that may otherwise be preventable, such as cardiovascular disease, respiratory diseases and some cancers.</a:t>
            </a:r>
          </a:p>
        </p:txBody>
      </p:sp>
      <p:pic>
        <p:nvPicPr>
          <p:cNvPr id="4098" name="Picture 2" descr="http://content.jacplus.com.au/secure/ebooks/07303/0730345203/images/lightwindow/c04f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1289" y="3319043"/>
            <a:ext cx="1778767" cy="1684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62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Social Isolation</a:t>
            </a:r>
            <a:endParaRPr lang="en-AU" dirty="0"/>
          </a:p>
        </p:txBody>
      </p:sp>
      <p:sp>
        <p:nvSpPr>
          <p:cNvPr id="3" name="Content Placeholder 2"/>
          <p:cNvSpPr>
            <a:spLocks noGrp="1"/>
          </p:cNvSpPr>
          <p:nvPr>
            <p:ph sz="half" idx="1"/>
          </p:nvPr>
        </p:nvSpPr>
        <p:spPr>
          <a:xfrm>
            <a:off x="1066800" y="2103120"/>
            <a:ext cx="4754880" cy="4008922"/>
          </a:xfrm>
        </p:spPr>
        <p:txBody>
          <a:bodyPr>
            <a:normAutofit/>
          </a:bodyPr>
          <a:lstStyle/>
          <a:p>
            <a:r>
              <a:rPr lang="en-AU" dirty="0"/>
              <a:t>Social isolation refers to individuals who are not in regular contact with others.</a:t>
            </a:r>
          </a:p>
          <a:p>
            <a:r>
              <a:rPr lang="en-AU" dirty="0"/>
              <a:t>Causes of social isolation can include:</a:t>
            </a:r>
          </a:p>
          <a:p>
            <a:pPr lvl="1"/>
            <a:r>
              <a:rPr lang="en-AU" dirty="0"/>
              <a:t>Geographical barriers </a:t>
            </a:r>
          </a:p>
          <a:p>
            <a:pPr lvl="1"/>
            <a:r>
              <a:rPr lang="en-AU" dirty="0"/>
              <a:t>Disability </a:t>
            </a:r>
          </a:p>
          <a:p>
            <a:pPr lvl="1"/>
            <a:r>
              <a:rPr lang="en-AU" dirty="0"/>
              <a:t>Illness</a:t>
            </a:r>
          </a:p>
          <a:p>
            <a:pPr lvl="1"/>
            <a:r>
              <a:rPr lang="en-AU" dirty="0"/>
              <a:t>Lack of transport</a:t>
            </a:r>
          </a:p>
          <a:p>
            <a:pPr lvl="1"/>
            <a:r>
              <a:rPr lang="en-AU" dirty="0"/>
              <a:t>Communication barriers</a:t>
            </a:r>
            <a:endParaRPr lang="en-US" dirty="0"/>
          </a:p>
          <a:p>
            <a:pPr lvl="1"/>
            <a:endParaRPr lang="en-AU" dirty="0"/>
          </a:p>
          <a:p>
            <a:endParaRPr lang="en-AU" dirty="0"/>
          </a:p>
        </p:txBody>
      </p:sp>
      <p:sp>
        <p:nvSpPr>
          <p:cNvPr id="4" name="Content Placeholder 3"/>
          <p:cNvSpPr>
            <a:spLocks noGrp="1"/>
          </p:cNvSpPr>
          <p:nvPr>
            <p:ph sz="half" idx="2"/>
          </p:nvPr>
        </p:nvSpPr>
        <p:spPr>
          <a:xfrm>
            <a:off x="6370320" y="2103120"/>
            <a:ext cx="4754880" cy="4008922"/>
          </a:xfrm>
        </p:spPr>
        <p:txBody>
          <a:bodyPr>
            <a:normAutofit/>
          </a:bodyPr>
          <a:lstStyle/>
          <a:p>
            <a:r>
              <a:rPr lang="en-AU" dirty="0"/>
              <a:t>Regular social contact gives people the opportunity to communicate and socialise, which can promote physical, social, emotional, mental and spiritual health and wellbeing. </a:t>
            </a:r>
          </a:p>
          <a:p>
            <a:pPr marL="0" indent="0">
              <a:buNone/>
            </a:pPr>
            <a:endParaRPr lang="en-AU" dirty="0"/>
          </a:p>
          <a:p>
            <a:r>
              <a:rPr lang="en-AU" dirty="0"/>
              <a:t>In times of difficulty, people who are socially isolated can feel they have no-one to turn to, and this can contribute to a range of mental health problems such as depression and stress.</a:t>
            </a:r>
            <a:endParaRPr lang="en-US" dirty="0"/>
          </a:p>
        </p:txBody>
      </p:sp>
      <p:pic>
        <p:nvPicPr>
          <p:cNvPr id="5" name="Picture 4"/>
          <p:cNvPicPr>
            <a:picLocks noChangeAspect="1"/>
          </p:cNvPicPr>
          <p:nvPr/>
        </p:nvPicPr>
        <p:blipFill>
          <a:blip r:embed="rId2"/>
          <a:stretch>
            <a:fillRect/>
          </a:stretch>
        </p:blipFill>
        <p:spPr>
          <a:xfrm>
            <a:off x="4103370" y="4281788"/>
            <a:ext cx="2266950" cy="2009775"/>
          </a:xfrm>
          <a:prstGeom prst="rect">
            <a:avLst/>
          </a:prstGeom>
        </p:spPr>
      </p:pic>
    </p:spTree>
    <p:extLst>
      <p:ext uri="{BB962C8B-B14F-4D97-AF65-F5344CB8AC3E}">
        <p14:creationId xmlns:p14="http://schemas.microsoft.com/office/powerpoint/2010/main" val="415713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Factors</a:t>
            </a:r>
            <a:endParaRPr lang="en-AU" dirty="0"/>
          </a:p>
        </p:txBody>
      </p:sp>
      <p:sp>
        <p:nvSpPr>
          <p:cNvPr id="3" name="Content Placeholder 2"/>
          <p:cNvSpPr>
            <a:spLocks noGrp="1"/>
          </p:cNvSpPr>
          <p:nvPr>
            <p:ph sz="half" idx="1"/>
          </p:nvPr>
        </p:nvSpPr>
        <p:spPr>
          <a:xfrm>
            <a:off x="654517" y="1809549"/>
            <a:ext cx="5128661" cy="4485373"/>
          </a:xfrm>
        </p:spPr>
        <p:txBody>
          <a:bodyPr>
            <a:normAutofit fontScale="92500" lnSpcReduction="20000"/>
          </a:bodyPr>
          <a:lstStyle/>
          <a:p>
            <a:pPr marL="182563" lvl="2" indent="-182563"/>
            <a:r>
              <a:rPr lang="en-AU" sz="1800" dirty="0"/>
              <a:t>Cultural influences relate to customs, ideas, values, and traditions of a particular society that are passed through generations.</a:t>
            </a:r>
          </a:p>
          <a:p>
            <a:r>
              <a:rPr lang="en-AU" dirty="0"/>
              <a:t>Cultural influences that impact health status include gender stereotypes, food intake, attitudes and beliefs.</a:t>
            </a:r>
          </a:p>
          <a:p>
            <a:endParaRPr lang="en-US" dirty="0"/>
          </a:p>
          <a:p>
            <a:pPr marL="0" indent="0">
              <a:buNone/>
            </a:pPr>
            <a:r>
              <a:rPr lang="en-US" b="1" u="sng" dirty="0"/>
              <a:t>Gender Stereotypes</a:t>
            </a:r>
            <a:endParaRPr lang="en-AU" b="1" u="sng" dirty="0"/>
          </a:p>
          <a:p>
            <a:r>
              <a:rPr lang="en-AU" dirty="0"/>
              <a:t>Gender stereotypes relate to behaviours that are culturally acceptable for males and females. </a:t>
            </a:r>
          </a:p>
          <a:p>
            <a:pPr marL="0" indent="0">
              <a:buNone/>
            </a:pPr>
            <a:r>
              <a:rPr lang="en-US" dirty="0"/>
              <a:t>For example:</a:t>
            </a:r>
            <a:endParaRPr lang="en-AU" dirty="0"/>
          </a:p>
          <a:p>
            <a:r>
              <a:rPr lang="en-AU" dirty="0"/>
              <a:t>Males being ‘macho’ and needing to feel strong.</a:t>
            </a:r>
          </a:p>
          <a:p>
            <a:r>
              <a:rPr lang="en-AU" dirty="0"/>
              <a:t>Males working and females staying at home to look after the children.</a:t>
            </a:r>
            <a:endParaRPr lang="en-US" sz="1800" dirty="0"/>
          </a:p>
          <a:p>
            <a:pPr marL="182563" lvl="1" indent="-182563"/>
            <a:endParaRPr lang="en-AU" sz="1800" dirty="0"/>
          </a:p>
          <a:p>
            <a:pPr marL="274320" lvl="1" indent="0">
              <a:buNone/>
            </a:pPr>
            <a:endParaRPr lang="en-AU" dirty="0"/>
          </a:p>
          <a:p>
            <a:endParaRPr lang="en-AU" dirty="0"/>
          </a:p>
        </p:txBody>
      </p:sp>
      <p:sp>
        <p:nvSpPr>
          <p:cNvPr id="4" name="Content Placeholder 3"/>
          <p:cNvSpPr>
            <a:spLocks noGrp="1"/>
          </p:cNvSpPr>
          <p:nvPr>
            <p:ph sz="half" idx="2"/>
          </p:nvPr>
        </p:nvSpPr>
        <p:spPr>
          <a:xfrm>
            <a:off x="5970872" y="1409032"/>
            <a:ext cx="5566611" cy="4450080"/>
          </a:xfrm>
        </p:spPr>
        <p:txBody>
          <a:bodyPr>
            <a:normAutofit fontScale="92500" lnSpcReduction="20000"/>
          </a:bodyPr>
          <a:lstStyle/>
          <a:p>
            <a:pPr marL="0" indent="0">
              <a:buNone/>
            </a:pPr>
            <a:r>
              <a:rPr lang="en-US" b="1" u="sng" dirty="0"/>
              <a:t>Dietary Intake</a:t>
            </a:r>
          </a:p>
          <a:p>
            <a:r>
              <a:rPr lang="en-AU" dirty="0"/>
              <a:t>The dietary intake of cultural groups often evolves over a long period of time and influences the sorts of foods people consume.</a:t>
            </a:r>
          </a:p>
          <a:p>
            <a:r>
              <a:rPr lang="en-US" dirty="0"/>
              <a:t>Some cultural groups are more likely to have healthier diets than others. </a:t>
            </a:r>
          </a:p>
          <a:p>
            <a:endParaRPr lang="en-US" dirty="0"/>
          </a:p>
          <a:p>
            <a:pPr marL="0" indent="0">
              <a:buNone/>
            </a:pPr>
            <a:endParaRPr lang="en-US" dirty="0"/>
          </a:p>
        </p:txBody>
      </p:sp>
      <p:pic>
        <p:nvPicPr>
          <p:cNvPr id="5" name="Picture 4"/>
          <p:cNvPicPr>
            <a:picLocks noChangeAspect="1"/>
          </p:cNvPicPr>
          <p:nvPr/>
        </p:nvPicPr>
        <p:blipFill>
          <a:blip r:embed="rId2"/>
          <a:stretch>
            <a:fillRect/>
          </a:stretch>
        </p:blipFill>
        <p:spPr>
          <a:xfrm>
            <a:off x="6258560" y="3138787"/>
            <a:ext cx="3247814" cy="1826896"/>
          </a:xfrm>
          <a:prstGeom prst="rect">
            <a:avLst/>
          </a:prstGeom>
        </p:spPr>
      </p:pic>
      <p:sp>
        <p:nvSpPr>
          <p:cNvPr id="6" name="TextBox 5"/>
          <p:cNvSpPr txBox="1"/>
          <p:nvPr/>
        </p:nvSpPr>
        <p:spPr>
          <a:xfrm>
            <a:off x="6096000" y="5040590"/>
            <a:ext cx="5303520" cy="1354217"/>
          </a:xfrm>
          <a:prstGeom prst="rect">
            <a:avLst/>
          </a:prstGeom>
          <a:noFill/>
        </p:spPr>
        <p:txBody>
          <a:bodyPr wrap="square" rtlCol="0">
            <a:spAutoFit/>
          </a:bodyPr>
          <a:lstStyle/>
          <a:p>
            <a:r>
              <a:rPr lang="en-US" dirty="0"/>
              <a:t>Samoa has some of the highest obesity rates in the world. Their dietary choices play a large part in this.  Watch the following video if interested to learn more….</a:t>
            </a:r>
          </a:p>
          <a:p>
            <a:r>
              <a:rPr lang="en-AU" sz="1000" dirty="0">
                <a:hlinkClick r:id="rId3"/>
              </a:rPr>
              <a:t>https://www.sbs.com.au/news/dateline/story/obesity-paradise</a:t>
            </a:r>
            <a:r>
              <a:rPr lang="en-AU" sz="1000" dirty="0"/>
              <a:t> </a:t>
            </a:r>
          </a:p>
        </p:txBody>
      </p:sp>
    </p:spTree>
    <p:extLst>
      <p:ext uri="{BB962C8B-B14F-4D97-AF65-F5344CB8AC3E}">
        <p14:creationId xmlns:p14="http://schemas.microsoft.com/office/powerpoint/2010/main" val="402909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Cultural Factors continued…</a:t>
            </a:r>
            <a:endParaRPr lang="en-AU" dirty="0"/>
          </a:p>
        </p:txBody>
      </p:sp>
      <p:sp>
        <p:nvSpPr>
          <p:cNvPr id="6" name="Content Placeholder 5"/>
          <p:cNvSpPr>
            <a:spLocks noGrp="1"/>
          </p:cNvSpPr>
          <p:nvPr>
            <p:ph idx="1"/>
          </p:nvPr>
        </p:nvSpPr>
        <p:spPr>
          <a:xfrm>
            <a:off x="1066800" y="2103120"/>
            <a:ext cx="10058400" cy="3980046"/>
          </a:xfrm>
        </p:spPr>
        <p:txBody>
          <a:bodyPr/>
          <a:lstStyle/>
          <a:p>
            <a:pPr marL="0" indent="0">
              <a:buNone/>
            </a:pPr>
            <a:r>
              <a:rPr lang="en-US" b="1" u="sng" dirty="0"/>
              <a:t>Attitudes</a:t>
            </a:r>
          </a:p>
          <a:p>
            <a:r>
              <a:rPr lang="en-AU" dirty="0"/>
              <a:t>Attitudes towards education and employment, recreation including substance use such as alcohol consumption, health and healthcare including traditional medicine, all affect health status. </a:t>
            </a:r>
          </a:p>
          <a:p>
            <a:pPr marL="0" indent="0">
              <a:buNone/>
            </a:pPr>
            <a:r>
              <a:rPr lang="en-US" b="1" u="sng" dirty="0"/>
              <a:t>Acceptance of Alcohol</a:t>
            </a:r>
          </a:p>
          <a:p>
            <a:r>
              <a:rPr lang="en-AU" dirty="0"/>
              <a:t>Alcohol consumption is an accepted part of life for many Australians. </a:t>
            </a:r>
          </a:p>
          <a:p>
            <a:r>
              <a:rPr lang="en-AU" dirty="0"/>
              <a:t>This contributes to a range of negative health outcomes for many, especially males, who typically consume more alcohol than females.</a:t>
            </a:r>
            <a:endParaRPr lang="en-AU" b="1" u="sng" dirty="0"/>
          </a:p>
        </p:txBody>
      </p:sp>
      <p:pic>
        <p:nvPicPr>
          <p:cNvPr id="2" name="Picture 1"/>
          <p:cNvPicPr>
            <a:picLocks noChangeAspect="1"/>
          </p:cNvPicPr>
          <p:nvPr/>
        </p:nvPicPr>
        <p:blipFill>
          <a:blip r:embed="rId2"/>
          <a:stretch>
            <a:fillRect/>
          </a:stretch>
        </p:blipFill>
        <p:spPr>
          <a:xfrm>
            <a:off x="8137525" y="4693920"/>
            <a:ext cx="2724150" cy="1676400"/>
          </a:xfrm>
          <a:prstGeom prst="rect">
            <a:avLst/>
          </a:prstGeom>
        </p:spPr>
      </p:pic>
    </p:spTree>
    <p:extLst>
      <p:ext uri="{BB962C8B-B14F-4D97-AF65-F5344CB8AC3E}">
        <p14:creationId xmlns:p14="http://schemas.microsoft.com/office/powerpoint/2010/main" val="3241229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{AA094E7E-B25E-B842-9E1D-E45C672585BF}tf10001067</Template>
  <TotalTime>315</TotalTime>
  <Words>1411</Words>
  <Application>Microsoft Macintosh PowerPoint</Application>
  <PresentationFormat>Widescreen</PresentationFormat>
  <Paragraphs>103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Century Gothic</vt:lpstr>
      <vt:lpstr>Garamond</vt:lpstr>
      <vt:lpstr>Helvetica</vt:lpstr>
      <vt:lpstr>Savon</vt:lpstr>
      <vt:lpstr>SOCIOCULTURAL FACTORS </vt:lpstr>
      <vt:lpstr>Sociocultural Factors</vt:lpstr>
      <vt:lpstr>Socioeconomic Status</vt:lpstr>
      <vt:lpstr>Unemployment</vt:lpstr>
      <vt:lpstr>Unemployment</vt:lpstr>
      <vt:lpstr>Social Connections &amp; Social Exclusion</vt:lpstr>
      <vt:lpstr>Social Isolation</vt:lpstr>
      <vt:lpstr>Cultural Factors</vt:lpstr>
      <vt:lpstr>Cultural Factors continued…</vt:lpstr>
      <vt:lpstr>Food Security</vt:lpstr>
      <vt:lpstr>Early Life Experiences </vt:lpstr>
      <vt:lpstr>Access to Healthcare</vt:lpstr>
      <vt:lpstr>Let’s Review</vt:lpstr>
    </vt:vector>
  </TitlesOfParts>
  <Company>humegrammar.vic.edu.au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FACTORS</dc:title>
  <dc:creator>Emma Rivette</dc:creator>
  <cp:lastModifiedBy>Panayiota Matheou</cp:lastModifiedBy>
  <cp:revision>32</cp:revision>
  <dcterms:created xsi:type="dcterms:W3CDTF">2018-03-14T10:09:07Z</dcterms:created>
  <dcterms:modified xsi:type="dcterms:W3CDTF">2022-01-05T07:21:36Z</dcterms:modified>
</cp:coreProperties>
</file>