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73" r:id="rId4"/>
    <p:sldId id="274" r:id="rId5"/>
    <p:sldId id="275" r:id="rId6"/>
    <p:sldId id="276" r:id="rId7"/>
    <p:sldId id="277" r:id="rId8"/>
    <p:sldId id="278" r:id="rId9"/>
    <p:sldId id="289" r:id="rId10"/>
    <p:sldId id="279" r:id="rId11"/>
    <p:sldId id="280" r:id="rId12"/>
    <p:sldId id="281" r:id="rId13"/>
    <p:sldId id="282" r:id="rId14"/>
    <p:sldId id="283" r:id="rId15"/>
    <p:sldId id="288" r:id="rId16"/>
    <p:sldId id="284" r:id="rId17"/>
    <p:sldId id="285" r:id="rId18"/>
    <p:sldId id="286" r:id="rId19"/>
    <p:sldId id="287"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AA24F-8D51-4041-8E45-0BD864C3F1FD}" v="5" dt="2021-02-08T01:27:26.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884"/>
  </p:normalViewPr>
  <p:slideViewPr>
    <p:cSldViewPr snapToGrid="0">
      <p:cViewPr varScale="1">
        <p:scale>
          <a:sx n="109" d="100"/>
          <a:sy n="109" d="100"/>
        </p:scale>
        <p:origin x="656" y="17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yiota Matheou" userId="85a3b0c8-c36b-427c-b1f8-e2136010714e" providerId="ADAL" clId="{54EAA24F-8D51-4041-8E45-0BD864C3F1FD}"/>
    <pc:docChg chg="custSel modSld">
      <pc:chgData name="Panayiota Matheou" userId="85a3b0c8-c36b-427c-b1f8-e2136010714e" providerId="ADAL" clId="{54EAA24F-8D51-4041-8E45-0BD864C3F1FD}" dt="2021-02-08T01:29:52.541" v="648"/>
      <pc:docMkLst>
        <pc:docMk/>
      </pc:docMkLst>
      <pc:sldChg chg="addSp delSp modSp mod modNotesTx">
        <pc:chgData name="Panayiota Matheou" userId="85a3b0c8-c36b-427c-b1f8-e2136010714e" providerId="ADAL" clId="{54EAA24F-8D51-4041-8E45-0BD864C3F1FD}" dt="2021-02-08T01:29:52.541" v="648"/>
        <pc:sldMkLst>
          <pc:docMk/>
          <pc:sldMk cId="1629254960" sldId="276"/>
        </pc:sldMkLst>
        <pc:spChg chg="mod">
          <ac:chgData name="Panayiota Matheou" userId="85a3b0c8-c36b-427c-b1f8-e2136010714e" providerId="ADAL" clId="{54EAA24F-8D51-4041-8E45-0BD864C3F1FD}" dt="2021-02-08T01:29:50.251" v="646" actId="1076"/>
          <ac:spMkLst>
            <pc:docMk/>
            <pc:sldMk cId="1629254960" sldId="276"/>
            <ac:spMk id="2" creationId="{00000000-0000-0000-0000-000000000000}"/>
          </ac:spMkLst>
        </pc:spChg>
        <pc:spChg chg="add mod">
          <ac:chgData name="Panayiota Matheou" userId="85a3b0c8-c36b-427c-b1f8-e2136010714e" providerId="ADAL" clId="{54EAA24F-8D51-4041-8E45-0BD864C3F1FD}" dt="2021-02-08T01:29:43.811" v="644" actId="20577"/>
          <ac:spMkLst>
            <pc:docMk/>
            <pc:sldMk cId="1629254960" sldId="276"/>
            <ac:spMk id="3" creationId="{747B0057-6362-924F-B7B1-2CE258A73303}"/>
          </ac:spMkLst>
        </pc:spChg>
        <pc:spChg chg="del mod">
          <ac:chgData name="Panayiota Matheou" userId="85a3b0c8-c36b-427c-b1f8-e2136010714e" providerId="ADAL" clId="{54EAA24F-8D51-4041-8E45-0BD864C3F1FD}" dt="2021-02-08T01:22:04.510" v="107"/>
          <ac:spMkLst>
            <pc:docMk/>
            <pc:sldMk cId="1629254960" sldId="276"/>
            <ac:spMk id="5" creationId="{00000000-0000-0000-0000-000000000000}"/>
          </ac:spMkLst>
        </pc:spChg>
        <pc:spChg chg="add del mod">
          <ac:chgData name="Panayiota Matheou" userId="85a3b0c8-c36b-427c-b1f8-e2136010714e" providerId="ADAL" clId="{54EAA24F-8D51-4041-8E45-0BD864C3F1FD}" dt="2021-02-08T01:29:52.541" v="648"/>
          <ac:spMkLst>
            <pc:docMk/>
            <pc:sldMk cId="1629254960" sldId="276"/>
            <ac:spMk id="6" creationId="{BA6F20B6-267D-E44E-9D77-8168E81C1B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E9B65-7D5B-ED49-A89F-857D7EE2846E}" type="datetimeFigureOut">
              <a:rPr lang="en-US" smtClean="0"/>
              <a:t>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64CB7-50AE-BE40-9589-2C0805B8B798}" type="slidenum">
              <a:rPr lang="en-US" smtClean="0"/>
              <a:t>‹#›</a:t>
            </a:fld>
            <a:endParaRPr lang="en-US"/>
          </a:p>
        </p:txBody>
      </p:sp>
    </p:spTree>
    <p:extLst>
      <p:ext uri="{BB962C8B-B14F-4D97-AF65-F5344CB8AC3E}">
        <p14:creationId xmlns:p14="http://schemas.microsoft.com/office/powerpoint/2010/main" val="81701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64CB7-50AE-BE40-9589-2C0805B8B798}" type="slidenum">
              <a:rPr lang="en-US" smtClean="0"/>
              <a:t>6</a:t>
            </a:fld>
            <a:endParaRPr lang="en-US"/>
          </a:p>
        </p:txBody>
      </p:sp>
    </p:spTree>
    <p:extLst>
      <p:ext uri="{BB962C8B-B14F-4D97-AF65-F5344CB8AC3E}">
        <p14:creationId xmlns:p14="http://schemas.microsoft.com/office/powerpoint/2010/main" val="224606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2/8/21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2/8/21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2/8/21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2/8/21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althknowledge.org.uk/e-learning/health-information/population-health-specialists/lifetables-hales-dalys-pyl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www.ncbi.nlm.nih.gov/pubmed/25306406" TargetMode="External"/><Relationship Id="rId1" Type="http://schemas.openxmlformats.org/officeDocument/2006/relationships/slideLayout" Target="../slideLayouts/slideLayout2.xml"/><Relationship Id="rId4" Type="http://schemas.openxmlformats.org/officeDocument/2006/relationships/hyperlink" Target="http://www.abs.gov.au/ausstats/abs@.nsf/Lookup/by%20Subject/4338.0~2011-13~Main%20Features~Self-assessed%20health%20status~100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regnancy" TargetMode="External"/><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Measurements of health status</a:t>
            </a:r>
          </a:p>
        </p:txBody>
      </p:sp>
      <p:sp>
        <p:nvSpPr>
          <p:cNvPr id="3" name="Subtitle 2"/>
          <p:cNvSpPr>
            <a:spLocks noGrp="1"/>
          </p:cNvSpPr>
          <p:nvPr>
            <p:ph type="subTitle" idx="1"/>
          </p:nvPr>
        </p:nvSpPr>
        <p:spPr/>
        <p:txBody>
          <a:bodyPr/>
          <a:lstStyle/>
          <a:p>
            <a:r>
              <a:rPr lang="en-AU" dirty="0"/>
              <a:t>Unit 3 Health and Human Development</a:t>
            </a:r>
          </a:p>
        </p:txBody>
      </p:sp>
    </p:spTree>
    <p:extLst>
      <p:ext uri="{BB962C8B-B14F-4D97-AF65-F5344CB8AC3E}">
        <p14:creationId xmlns:p14="http://schemas.microsoft.com/office/powerpoint/2010/main" val="1252582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INCIDENCE</a:t>
            </a:r>
          </a:p>
        </p:txBody>
      </p:sp>
      <p:sp>
        <p:nvSpPr>
          <p:cNvPr id="3" name="Content Placeholder 2"/>
          <p:cNvSpPr>
            <a:spLocks noGrp="1"/>
          </p:cNvSpPr>
          <p:nvPr>
            <p:ph idx="1"/>
          </p:nvPr>
        </p:nvSpPr>
        <p:spPr>
          <a:xfrm>
            <a:off x="461818" y="2011680"/>
            <a:ext cx="3685309" cy="4206240"/>
          </a:xfrm>
        </p:spPr>
        <p:txBody>
          <a:bodyPr/>
          <a:lstStyle/>
          <a:p>
            <a:pPr marL="0" indent="0">
              <a:buNone/>
            </a:pPr>
            <a:r>
              <a:rPr lang="en-AU" sz="2400" dirty="0">
                <a:latin typeface="Microsoft PhagsPa" panose="020B0502040204020203" pitchFamily="34" charset="0"/>
              </a:rPr>
              <a:t>The numbers of new cases of a condition in a given period of time (usually 12 months)</a:t>
            </a:r>
          </a:p>
          <a:p>
            <a:pPr marL="0" indent="0">
              <a:buNone/>
            </a:pPr>
            <a:endParaRPr lang="en-AU" sz="2400" dirty="0">
              <a:latin typeface="Microsoft PhagsPa" panose="020B0502040204020203" pitchFamily="34" charset="0"/>
            </a:endParaRPr>
          </a:p>
          <a:p>
            <a:pPr marL="0" indent="0">
              <a:buNone/>
            </a:pPr>
            <a:r>
              <a:rPr lang="en-AU" sz="2400" dirty="0" err="1">
                <a:latin typeface="Microsoft PhagsPa" panose="020B0502040204020203" pitchFamily="34" charset="0"/>
              </a:rPr>
              <a:t>Qn</a:t>
            </a:r>
            <a:endParaRPr lang="en-AU" sz="2400" dirty="0">
              <a:latin typeface="Microsoft PhagsPa" panose="020B0502040204020203" pitchFamily="34" charset="0"/>
            </a:endParaRPr>
          </a:p>
          <a:p>
            <a:pPr marL="0" indent="0">
              <a:buNone/>
            </a:pPr>
            <a:r>
              <a:rPr lang="en-AU" sz="2400" i="1" dirty="0">
                <a:latin typeface="Microsoft PhagsPa" panose="020B0502040204020203" pitchFamily="34" charset="0"/>
              </a:rPr>
              <a:t>Write </a:t>
            </a:r>
            <a:r>
              <a:rPr lang="en-AU" sz="2400" dirty="0">
                <a:latin typeface="Microsoft PhagsPa" panose="020B0502040204020203" pitchFamily="34" charset="0"/>
              </a:rPr>
              <a:t>a sentence that shows two trends from this table</a:t>
            </a:r>
            <a:endParaRPr lang="en-AU" sz="2400" i="1" dirty="0">
              <a:latin typeface="Microsoft PhagsPa" panose="020B0502040204020203" pitchFamily="34" charset="0"/>
            </a:endParaRPr>
          </a:p>
          <a:p>
            <a:endParaRPr lang="en-AU" sz="2400" dirty="0">
              <a:latin typeface="Microsoft PhagsPa" panose="020B0502040204020203" pitchFamily="34" charset="0"/>
            </a:endParaRPr>
          </a:p>
          <a:p>
            <a:endParaRPr lang="en-A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042" y="2017395"/>
            <a:ext cx="70580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2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prevalence</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0765" y="2179204"/>
            <a:ext cx="6428436" cy="406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7382" y="2152073"/>
            <a:ext cx="4054763" cy="4801314"/>
          </a:xfrm>
          <a:prstGeom prst="rect">
            <a:avLst/>
          </a:prstGeom>
          <a:noFill/>
        </p:spPr>
        <p:txBody>
          <a:bodyPr wrap="square" rtlCol="0">
            <a:spAutoFit/>
          </a:bodyPr>
          <a:lstStyle/>
          <a:p>
            <a:r>
              <a:rPr lang="en-AU" sz="2800" dirty="0">
                <a:latin typeface="Microsoft PhagsPa" panose="020B0502040204020203" pitchFamily="34" charset="0"/>
              </a:rPr>
              <a:t>The total number of cases of a condition at a given time</a:t>
            </a:r>
          </a:p>
          <a:p>
            <a:endParaRPr lang="en-AU" sz="2800" dirty="0">
              <a:latin typeface="Microsoft PhagsPa" panose="020B0502040204020203" pitchFamily="34" charset="0"/>
            </a:endParaRPr>
          </a:p>
          <a:p>
            <a:endParaRPr lang="en-AU" sz="2800" dirty="0">
              <a:latin typeface="Microsoft PhagsPa" panose="020B0502040204020203" pitchFamily="34" charset="0"/>
            </a:endParaRPr>
          </a:p>
          <a:p>
            <a:r>
              <a:rPr lang="en-AU" sz="2800" dirty="0" err="1">
                <a:latin typeface="Microsoft PhagsPa" panose="020B0502040204020203" pitchFamily="34" charset="0"/>
              </a:rPr>
              <a:t>Qn</a:t>
            </a:r>
            <a:endParaRPr lang="en-AU" sz="2800" dirty="0">
              <a:latin typeface="Microsoft PhagsPa" panose="020B0502040204020203" pitchFamily="34" charset="0"/>
            </a:endParaRPr>
          </a:p>
          <a:p>
            <a:r>
              <a:rPr lang="en-AU" sz="2800" i="1" dirty="0">
                <a:latin typeface="Microsoft PhagsPa" panose="020B0502040204020203" pitchFamily="34" charset="0"/>
              </a:rPr>
              <a:t>Write </a:t>
            </a:r>
            <a:r>
              <a:rPr lang="en-AU" sz="2800" dirty="0">
                <a:latin typeface="Microsoft PhagsPa" panose="020B0502040204020203" pitchFamily="34" charset="0"/>
              </a:rPr>
              <a:t>a sentence that shows two trends from this table</a:t>
            </a:r>
            <a:endParaRPr lang="en-AU" sz="2800" i="1" dirty="0">
              <a:latin typeface="Microsoft PhagsPa" panose="020B0502040204020203" pitchFamily="34" charset="0"/>
            </a:endParaRPr>
          </a:p>
          <a:p>
            <a:endParaRPr lang="en-AU" dirty="0">
              <a:latin typeface="Microsoft PhagsPa" panose="020B0502040204020203" pitchFamily="34" charset="0"/>
            </a:endParaRPr>
          </a:p>
          <a:p>
            <a:endParaRPr lang="en-AU" dirty="0">
              <a:latin typeface="Microsoft PhagsPa" panose="020B0502040204020203" pitchFamily="34" charset="0"/>
            </a:endParaRPr>
          </a:p>
          <a:p>
            <a:endParaRPr lang="en-AU" dirty="0"/>
          </a:p>
        </p:txBody>
      </p:sp>
    </p:spTree>
    <p:extLst>
      <p:ext uri="{BB962C8B-B14F-4D97-AF65-F5344CB8AC3E}">
        <p14:creationId xmlns:p14="http://schemas.microsoft.com/office/powerpoint/2010/main" val="15035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84176"/>
            <a:ext cx="11277600" cy="1508760"/>
          </a:xfrm>
        </p:spPr>
        <p:txBody>
          <a:bodyPr>
            <a:normAutofit fontScale="90000"/>
          </a:bodyPr>
          <a:lstStyle/>
          <a:p>
            <a:r>
              <a:rPr lang="en-AU" sz="5400" b="1" dirty="0">
                <a:solidFill>
                  <a:schemeClr val="tx1"/>
                </a:solidFill>
                <a:latin typeface="Microsoft PhagsPa" panose="020B0502040204020203" pitchFamily="34" charset="0"/>
              </a:rPr>
              <a:t>YLD – </a:t>
            </a:r>
            <a:r>
              <a:rPr lang="en-AU" b="1" dirty="0">
                <a:solidFill>
                  <a:schemeClr val="tx1"/>
                </a:solidFill>
                <a:latin typeface="Microsoft PhagsPa" panose="020B0502040204020203" pitchFamily="34" charset="0"/>
              </a:rPr>
              <a:t>YEARS OF LIFE LOST DUE TO DISABILITY</a:t>
            </a:r>
            <a:br>
              <a:rPr lang="en-AU" b="1" dirty="0">
                <a:solidFill>
                  <a:schemeClr val="accent5">
                    <a:lumMod val="60000"/>
                    <a:lumOff val="40000"/>
                  </a:schemeClr>
                </a:solidFill>
                <a:latin typeface="Microsoft PhagsPa" panose="020B0502040204020203" pitchFamily="34" charset="0"/>
              </a:rPr>
            </a:br>
            <a:endParaRPr lang="en-AU" dirty="0"/>
          </a:p>
        </p:txBody>
      </p:sp>
      <p:sp>
        <p:nvSpPr>
          <p:cNvPr id="3" name="Content Placeholder 2"/>
          <p:cNvSpPr>
            <a:spLocks noGrp="1"/>
          </p:cNvSpPr>
          <p:nvPr>
            <p:ph idx="1"/>
          </p:nvPr>
        </p:nvSpPr>
        <p:spPr/>
        <p:txBody>
          <a:bodyPr/>
          <a:lstStyle/>
          <a:p>
            <a:r>
              <a:rPr lang="en-AU" sz="2400" dirty="0">
                <a:latin typeface="Microsoft PhagsPa" panose="020B0502040204020203" pitchFamily="34" charset="0"/>
              </a:rPr>
              <a:t>The number of </a:t>
            </a:r>
            <a:r>
              <a:rPr lang="en-AU" sz="2400" b="1" dirty="0">
                <a:latin typeface="Microsoft PhagsPa" panose="020B0502040204020203" pitchFamily="34" charset="0"/>
              </a:rPr>
              <a:t>healthy</a:t>
            </a:r>
            <a:r>
              <a:rPr lang="en-AU" sz="2400" dirty="0">
                <a:latin typeface="Microsoft PhagsPa" panose="020B0502040204020203" pitchFamily="34" charset="0"/>
              </a:rPr>
              <a:t> years lost due to disease, illness or injury. A measure of the impact of morbidity.</a:t>
            </a:r>
          </a:p>
          <a:p>
            <a:r>
              <a:rPr lang="en-AU" sz="2400" dirty="0">
                <a:latin typeface="Microsoft PhagsPa" panose="020B0502040204020203" pitchFamily="34" charset="0"/>
              </a:rPr>
              <a:t>The WHO developed a system to calculate YLDs that allows comparison between such conditions: disability weights</a:t>
            </a:r>
          </a:p>
          <a:p>
            <a:endParaRPr lang="en-AU" sz="2400" dirty="0">
              <a:latin typeface="Microsoft PhagsPa" panose="020B0502040204020203" pitchFamily="34" charset="0"/>
            </a:endParaRPr>
          </a:p>
          <a:p>
            <a:pPr algn="ctr">
              <a:buNone/>
            </a:pPr>
            <a:r>
              <a:rPr lang="en-AU" sz="2400" i="1" dirty="0">
                <a:latin typeface="Microsoft PhagsPa" panose="020B0502040204020203" pitchFamily="34" charset="0"/>
              </a:rPr>
              <a:t>Disability weights: a scale ranging from 0-1 that reflects the severity of a range of conditions. </a:t>
            </a:r>
          </a:p>
          <a:p>
            <a:pPr algn="ctr">
              <a:buNone/>
            </a:pPr>
            <a:r>
              <a:rPr lang="en-AU" sz="2400" i="1" dirty="0">
                <a:latin typeface="Microsoft PhagsPa" panose="020B0502040204020203" pitchFamily="34" charset="0"/>
              </a:rPr>
              <a:t>0 = no impact</a:t>
            </a:r>
          </a:p>
          <a:p>
            <a:pPr algn="ctr">
              <a:buNone/>
            </a:pPr>
            <a:r>
              <a:rPr lang="en-AU" sz="2400" i="1" dirty="0">
                <a:latin typeface="Microsoft PhagsPa" panose="020B0502040204020203" pitchFamily="34" charset="0"/>
              </a:rPr>
              <a:t>1 = death</a:t>
            </a:r>
          </a:p>
          <a:p>
            <a:endParaRPr lang="en-AU" sz="2400" dirty="0">
              <a:latin typeface="Microsoft PhagsPa" panose="020B0502040204020203" pitchFamily="34" charset="0"/>
            </a:endParaRPr>
          </a:p>
          <a:p>
            <a:endParaRPr lang="en-AU" dirty="0"/>
          </a:p>
        </p:txBody>
      </p:sp>
    </p:spTree>
    <p:extLst>
      <p:ext uri="{BB962C8B-B14F-4D97-AF65-F5344CB8AC3E}">
        <p14:creationId xmlns:p14="http://schemas.microsoft.com/office/powerpoint/2010/main" val="122792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84176"/>
            <a:ext cx="10709908" cy="1508760"/>
          </a:xfrm>
        </p:spPr>
        <p:txBody>
          <a:bodyPr>
            <a:normAutofit fontScale="90000"/>
          </a:bodyPr>
          <a:lstStyle/>
          <a:p>
            <a:r>
              <a:rPr lang="en-AU" sz="5400" b="1" dirty="0">
                <a:solidFill>
                  <a:schemeClr val="tx1"/>
                </a:solidFill>
                <a:latin typeface="Microsoft PhagsPa" panose="020B0502040204020203" pitchFamily="34" charset="0"/>
              </a:rPr>
              <a:t>YLD – </a:t>
            </a:r>
            <a:r>
              <a:rPr lang="en-AU" b="1" dirty="0">
                <a:solidFill>
                  <a:schemeClr val="tx1"/>
                </a:solidFill>
                <a:latin typeface="Microsoft PhagsPa" panose="020B0502040204020203" pitchFamily="34" charset="0"/>
              </a:rPr>
              <a:t>YEARS OF LIFE LOST DUE TO DISABILITY</a:t>
            </a:r>
            <a:br>
              <a:rPr lang="en-AU" b="1" dirty="0">
                <a:solidFill>
                  <a:schemeClr val="accent5">
                    <a:lumMod val="60000"/>
                    <a:lumOff val="40000"/>
                  </a:schemeClr>
                </a:solidFill>
                <a:latin typeface="Microsoft PhagsPa" panose="020B0502040204020203" pitchFamily="34" charset="0"/>
              </a:rPr>
            </a:br>
            <a:endParaRPr lang="en-AU"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5817" y="2019587"/>
            <a:ext cx="5163055" cy="197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9674" y="4128655"/>
            <a:ext cx="10464800" cy="2954655"/>
          </a:xfrm>
          <a:prstGeom prst="rect">
            <a:avLst/>
          </a:prstGeom>
          <a:noFill/>
        </p:spPr>
        <p:txBody>
          <a:bodyPr wrap="square" rtlCol="0">
            <a:spAutoFit/>
          </a:bodyPr>
          <a:lstStyle/>
          <a:p>
            <a:pPr algn="ctr"/>
            <a:r>
              <a:rPr lang="en-AU" sz="2400" dirty="0">
                <a:latin typeface="Microsoft PhagsPa" panose="020B0502040204020203" pitchFamily="34" charset="0"/>
              </a:rPr>
              <a:t>YLD  = number of  years a person suffers from a condition x the disability weight</a:t>
            </a:r>
          </a:p>
          <a:p>
            <a:pPr algn="ctr"/>
            <a:endParaRPr lang="en-AU" sz="2400" dirty="0">
              <a:latin typeface="Microsoft PhagsPa" panose="020B0502040204020203" pitchFamily="34" charset="0"/>
            </a:endParaRPr>
          </a:p>
          <a:p>
            <a:pPr>
              <a:buNone/>
            </a:pPr>
            <a:r>
              <a:rPr lang="en-AU" sz="2400" dirty="0"/>
              <a:t>Example: </a:t>
            </a:r>
          </a:p>
          <a:p>
            <a:pPr>
              <a:buNone/>
            </a:pPr>
            <a:r>
              <a:rPr lang="en-AU" sz="2400" dirty="0">
                <a:latin typeface="Microsoft PhagsPa" panose="020B0502040204020203" pitchFamily="34" charset="0"/>
              </a:rPr>
              <a:t>If a person had asthma for 5 years, the ‘YLD’ for the condition would be:</a:t>
            </a:r>
          </a:p>
          <a:p>
            <a:pPr>
              <a:buNone/>
            </a:pPr>
            <a:r>
              <a:rPr lang="en-AU" sz="2400" dirty="0">
                <a:latin typeface="Microsoft PhagsPa" panose="020B0502040204020203" pitchFamily="34" charset="0"/>
              </a:rPr>
              <a:t>	YLD = 5 year  x  0.43</a:t>
            </a:r>
          </a:p>
          <a:p>
            <a:pPr>
              <a:buNone/>
            </a:pPr>
            <a:r>
              <a:rPr lang="en-AU" sz="2400" dirty="0">
                <a:latin typeface="Microsoft PhagsPa" panose="020B0502040204020203" pitchFamily="34" charset="0"/>
              </a:rPr>
              <a:t> 		= 0.215 of a year of ‘healthy’ life lost</a:t>
            </a:r>
          </a:p>
          <a:p>
            <a:pPr algn="ctr"/>
            <a:endParaRPr lang="en-AU" dirty="0">
              <a:latin typeface="Microsoft PhagsPa" panose="020B0502040204020203" pitchFamily="34" charset="0"/>
            </a:endParaRPr>
          </a:p>
        </p:txBody>
      </p:sp>
    </p:spTree>
    <p:extLst>
      <p:ext uri="{BB962C8B-B14F-4D97-AF65-F5344CB8AC3E}">
        <p14:creationId xmlns:p14="http://schemas.microsoft.com/office/powerpoint/2010/main" val="33625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YLD </a:t>
            </a:r>
            <a:r>
              <a:rPr lang="en-AU" dirty="0" err="1"/>
              <a:t>con’td</a:t>
            </a:r>
            <a:endParaRPr lang="en-AU"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45395" b="7373"/>
          <a:stretch/>
        </p:blipFill>
        <p:spPr bwMode="auto">
          <a:xfrm>
            <a:off x="835267" y="1484891"/>
            <a:ext cx="2905459" cy="430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62" r="12228" b="8515"/>
          <a:stretch/>
        </p:blipFill>
        <p:spPr bwMode="auto">
          <a:xfrm>
            <a:off x="5539757" y="1484891"/>
            <a:ext cx="3023420" cy="430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127" y="6107653"/>
            <a:ext cx="5033818" cy="646331"/>
          </a:xfrm>
          <a:prstGeom prst="rect">
            <a:avLst/>
          </a:prstGeom>
        </p:spPr>
        <p:txBody>
          <a:bodyPr wrap="square">
            <a:spAutoFit/>
          </a:bodyPr>
          <a:lstStyle/>
          <a:p>
            <a:r>
              <a:rPr lang="en-AU" dirty="0"/>
              <a:t>Proportion of YLDs attributed to selected causes, males  aged 10-19, 2003</a:t>
            </a:r>
          </a:p>
        </p:txBody>
      </p:sp>
      <p:sp>
        <p:nvSpPr>
          <p:cNvPr id="7" name="Rectangle 6"/>
          <p:cNvSpPr/>
          <p:nvPr/>
        </p:nvSpPr>
        <p:spPr>
          <a:xfrm>
            <a:off x="5661891" y="6107652"/>
            <a:ext cx="6096000" cy="646331"/>
          </a:xfrm>
          <a:prstGeom prst="rect">
            <a:avLst/>
          </a:prstGeom>
        </p:spPr>
        <p:txBody>
          <a:bodyPr>
            <a:spAutoFit/>
          </a:bodyPr>
          <a:lstStyle/>
          <a:p>
            <a:r>
              <a:rPr lang="en-AU" dirty="0"/>
              <a:t>Proportion of YLDs attributed to selected causes, </a:t>
            </a:r>
          </a:p>
          <a:p>
            <a:r>
              <a:rPr lang="en-AU" dirty="0"/>
              <a:t>females  aged 10-19, 2003</a:t>
            </a:r>
          </a:p>
        </p:txBody>
      </p:sp>
    </p:spTree>
    <p:extLst>
      <p:ext uri="{BB962C8B-B14F-4D97-AF65-F5344CB8AC3E}">
        <p14:creationId xmlns:p14="http://schemas.microsoft.com/office/powerpoint/2010/main" val="4423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8" y="284176"/>
            <a:ext cx="10222463" cy="1508760"/>
          </a:xfrm>
        </p:spPr>
        <p:txBody>
          <a:bodyPr/>
          <a:lstStyle/>
          <a:p>
            <a:r>
              <a:rPr lang="en-AU" dirty="0"/>
              <a:t>Health-adjusted life expectancy (HALE)</a:t>
            </a:r>
          </a:p>
        </p:txBody>
      </p:sp>
      <p:sp>
        <p:nvSpPr>
          <p:cNvPr id="3" name="Content Placeholder 2"/>
          <p:cNvSpPr>
            <a:spLocks noGrp="1"/>
          </p:cNvSpPr>
          <p:nvPr>
            <p:ph idx="1"/>
          </p:nvPr>
        </p:nvSpPr>
        <p:spPr>
          <a:xfrm>
            <a:off x="0" y="2011680"/>
            <a:ext cx="11259127" cy="4206240"/>
          </a:xfrm>
        </p:spPr>
        <p:txBody>
          <a:bodyPr>
            <a:normAutofit lnSpcReduction="10000"/>
          </a:bodyPr>
          <a:lstStyle/>
          <a:p>
            <a:r>
              <a:rPr lang="en-US" b="1" dirty="0"/>
              <a:t>HALE</a:t>
            </a:r>
            <a:r>
              <a:rPr lang="en-US" dirty="0"/>
              <a:t> is a measure of population </a:t>
            </a:r>
            <a:r>
              <a:rPr lang="en-US" b="1" dirty="0"/>
              <a:t>health</a:t>
            </a:r>
            <a:r>
              <a:rPr lang="en-US" dirty="0"/>
              <a:t> that takes into account </a:t>
            </a:r>
            <a:r>
              <a:rPr lang="en-US" b="1" dirty="0"/>
              <a:t>mortality </a:t>
            </a:r>
            <a:r>
              <a:rPr lang="en-US" dirty="0"/>
              <a:t>and </a:t>
            </a:r>
            <a:r>
              <a:rPr lang="en-US" b="1" dirty="0"/>
              <a:t>morbidity</a:t>
            </a:r>
            <a:r>
              <a:rPr lang="en-US" dirty="0"/>
              <a:t>. It adjusts overall </a:t>
            </a:r>
            <a:r>
              <a:rPr lang="en-US" b="1" dirty="0"/>
              <a:t>life expectancy</a:t>
            </a:r>
            <a:r>
              <a:rPr lang="en-US" dirty="0"/>
              <a:t> by the amount of time lived in less than perfect </a:t>
            </a:r>
            <a:r>
              <a:rPr lang="en-US" b="1" dirty="0"/>
              <a:t>health</a:t>
            </a:r>
            <a:r>
              <a:rPr lang="en-US" dirty="0"/>
              <a:t>.</a:t>
            </a:r>
          </a:p>
          <a:p>
            <a:pPr marL="0" indent="0">
              <a:buNone/>
            </a:pPr>
            <a:r>
              <a:rPr lang="en-US" dirty="0"/>
              <a:t>Source: </a:t>
            </a:r>
            <a:r>
              <a:rPr lang="en-US" dirty="0">
                <a:hlinkClick r:id="rId2"/>
              </a:rPr>
              <a:t>https://www.healthknowledge.org.uk/e-learning/health-information/population-health-specialists/lifetables-hales-dalys-pylls</a:t>
            </a:r>
            <a:r>
              <a:rPr lang="en-US" dirty="0"/>
              <a:t> </a:t>
            </a:r>
          </a:p>
          <a:p>
            <a:r>
              <a:rPr lang="en-US" dirty="0"/>
              <a:t>If:</a:t>
            </a:r>
          </a:p>
          <a:p>
            <a:r>
              <a:rPr lang="en-US" dirty="0"/>
              <a:t>A = years lived healthily</a:t>
            </a:r>
            <a:br>
              <a:rPr lang="en-US" dirty="0"/>
            </a:br>
            <a:r>
              <a:rPr lang="en-US" dirty="0"/>
              <a:t>B = years lived with disability</a:t>
            </a:r>
          </a:p>
          <a:p>
            <a:r>
              <a:rPr lang="en-US" dirty="0"/>
              <a:t>A+B = life expectancy</a:t>
            </a:r>
          </a:p>
          <a:p>
            <a:r>
              <a:rPr lang="en-US" dirty="0" err="1"/>
              <a:t>A+</a:t>
            </a:r>
            <a:r>
              <a:rPr lang="en-US" dirty="0" err="1">
                <a:solidFill>
                  <a:srgbClr val="FF0000"/>
                </a:solidFill>
              </a:rPr>
              <a:t>f</a:t>
            </a:r>
            <a:r>
              <a:rPr lang="en-US" dirty="0" err="1"/>
              <a:t>B</a:t>
            </a:r>
            <a:r>
              <a:rPr lang="en-US" dirty="0"/>
              <a:t> = healthy life expectancy, where </a:t>
            </a:r>
            <a:r>
              <a:rPr lang="en-US" dirty="0">
                <a:solidFill>
                  <a:srgbClr val="FF0000"/>
                </a:solidFill>
              </a:rPr>
              <a:t>f</a:t>
            </a:r>
            <a:r>
              <a:rPr lang="en-US" dirty="0"/>
              <a:t> is a weighting to reflect disability level.</a:t>
            </a:r>
          </a:p>
          <a:p>
            <a:r>
              <a:rPr lang="en-US" dirty="0"/>
              <a:t>N.B. This raises many moral questions about who defines and measures disability level and how they do it.</a:t>
            </a:r>
          </a:p>
          <a:p>
            <a:pPr marL="0" indent="0">
              <a:buNone/>
            </a:pPr>
            <a:endParaRPr lang="en-AU" dirty="0"/>
          </a:p>
        </p:txBody>
      </p:sp>
    </p:spTree>
    <p:extLst>
      <p:ext uri="{BB962C8B-B14F-4D97-AF65-F5344CB8AC3E}">
        <p14:creationId xmlns:p14="http://schemas.microsoft.com/office/powerpoint/2010/main" val="120559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BURDEN OF DISEASE</a:t>
            </a:r>
          </a:p>
        </p:txBody>
      </p:sp>
      <p:sp>
        <p:nvSpPr>
          <p:cNvPr id="3" name="Content Placeholder 2"/>
          <p:cNvSpPr>
            <a:spLocks noGrp="1"/>
          </p:cNvSpPr>
          <p:nvPr>
            <p:ph idx="1"/>
          </p:nvPr>
        </p:nvSpPr>
        <p:spPr>
          <a:xfrm>
            <a:off x="1202918" y="2011680"/>
            <a:ext cx="10333299" cy="4206240"/>
          </a:xfrm>
        </p:spPr>
        <p:txBody>
          <a:bodyPr/>
          <a:lstStyle/>
          <a:p>
            <a:r>
              <a:rPr lang="en-AU" sz="2800" dirty="0">
                <a:latin typeface="Microsoft PhagsPa" panose="020B0502040204020203" pitchFamily="34" charset="0"/>
              </a:rPr>
              <a:t>A measure of the impact of diseases and injuries, specifically it measures the gap between current health status and an ideal situation where everyone lives to an old age free of disease and disability. Burden of disease is measured in a unit called the DALY (Disability Adjusted Life Years).</a:t>
            </a:r>
          </a:p>
          <a:p>
            <a:endParaRPr lang="en-AU" dirty="0"/>
          </a:p>
          <a:p>
            <a:endParaRPr lang="en-A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077072"/>
            <a:ext cx="6123916" cy="22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7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Burden of disease</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25090" y="2189018"/>
            <a:ext cx="8410053" cy="37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7090" y="3124308"/>
            <a:ext cx="2484583" cy="2677656"/>
          </a:xfrm>
          <a:prstGeom prst="rect">
            <a:avLst/>
          </a:prstGeom>
        </p:spPr>
        <p:txBody>
          <a:bodyPr wrap="square">
            <a:spAutoFit/>
          </a:bodyPr>
          <a:lstStyle/>
          <a:p>
            <a:r>
              <a:rPr lang="en-AU" sz="2800" dirty="0" err="1">
                <a:latin typeface="Microsoft PhagsPa" panose="020B0502040204020203" pitchFamily="34" charset="0"/>
              </a:rPr>
              <a:t>Qn</a:t>
            </a:r>
            <a:endParaRPr lang="en-AU" sz="2800" dirty="0">
              <a:latin typeface="Microsoft PhagsPa" panose="020B0502040204020203" pitchFamily="34" charset="0"/>
            </a:endParaRPr>
          </a:p>
          <a:p>
            <a:r>
              <a:rPr lang="en-AU" sz="2800" i="1" dirty="0">
                <a:latin typeface="Microsoft PhagsPa" panose="020B0502040204020203" pitchFamily="34" charset="0"/>
              </a:rPr>
              <a:t>Write </a:t>
            </a:r>
            <a:r>
              <a:rPr lang="en-AU" sz="2800" dirty="0">
                <a:latin typeface="Microsoft PhagsPa" panose="020B0502040204020203" pitchFamily="34" charset="0"/>
              </a:rPr>
              <a:t>a sentence that shows two trends from this table</a:t>
            </a:r>
            <a:endParaRPr lang="en-AU" sz="2800" i="1" dirty="0">
              <a:latin typeface="Microsoft PhagsPa" panose="020B0502040204020203" pitchFamily="34" charset="0"/>
            </a:endParaRPr>
          </a:p>
        </p:txBody>
      </p:sp>
    </p:spTree>
    <p:extLst>
      <p:ext uri="{BB962C8B-B14F-4D97-AF65-F5344CB8AC3E}">
        <p14:creationId xmlns:p14="http://schemas.microsoft.com/office/powerpoint/2010/main" val="122506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Burden of disease</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3787"/>
          <a:stretch/>
        </p:blipFill>
        <p:spPr bwMode="auto">
          <a:xfrm>
            <a:off x="3767477" y="2244436"/>
            <a:ext cx="6521832" cy="38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94327" y="2874926"/>
            <a:ext cx="2078182" cy="3108543"/>
          </a:xfrm>
          <a:prstGeom prst="rect">
            <a:avLst/>
          </a:prstGeom>
        </p:spPr>
        <p:txBody>
          <a:bodyPr wrap="square">
            <a:spAutoFit/>
          </a:bodyPr>
          <a:lstStyle/>
          <a:p>
            <a:r>
              <a:rPr lang="en-AU" sz="2800" dirty="0" err="1">
                <a:latin typeface="Microsoft PhagsPa" panose="020B0502040204020203" pitchFamily="34" charset="0"/>
              </a:rPr>
              <a:t>Qn</a:t>
            </a:r>
            <a:endParaRPr lang="en-AU" sz="2800" dirty="0">
              <a:latin typeface="Microsoft PhagsPa" panose="020B0502040204020203" pitchFamily="34" charset="0"/>
            </a:endParaRPr>
          </a:p>
          <a:p>
            <a:r>
              <a:rPr lang="en-AU" sz="2800" i="1" dirty="0">
                <a:latin typeface="Microsoft PhagsPa" panose="020B0502040204020203" pitchFamily="34" charset="0"/>
              </a:rPr>
              <a:t>Write </a:t>
            </a:r>
            <a:r>
              <a:rPr lang="en-AU" sz="2800" dirty="0">
                <a:latin typeface="Microsoft PhagsPa" panose="020B0502040204020203" pitchFamily="34" charset="0"/>
              </a:rPr>
              <a:t>a sentence that shows two trends from this table</a:t>
            </a:r>
            <a:endParaRPr lang="en-AU" sz="2800" i="1" dirty="0">
              <a:latin typeface="Microsoft PhagsPa" panose="020B0502040204020203" pitchFamily="34" charset="0"/>
            </a:endParaRPr>
          </a:p>
        </p:txBody>
      </p:sp>
    </p:spTree>
    <p:extLst>
      <p:ext uri="{BB962C8B-B14F-4D97-AF65-F5344CB8AC3E}">
        <p14:creationId xmlns:p14="http://schemas.microsoft.com/office/powerpoint/2010/main" val="396101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Burden of disease</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59564" y="2152073"/>
            <a:ext cx="6363854" cy="438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75854" y="2320744"/>
            <a:ext cx="2281382" cy="3108543"/>
          </a:xfrm>
          <a:prstGeom prst="rect">
            <a:avLst/>
          </a:prstGeom>
        </p:spPr>
        <p:txBody>
          <a:bodyPr wrap="square">
            <a:spAutoFit/>
          </a:bodyPr>
          <a:lstStyle/>
          <a:p>
            <a:r>
              <a:rPr lang="en-AU" sz="2800" dirty="0" err="1">
                <a:latin typeface="Microsoft PhagsPa" panose="020B0502040204020203" pitchFamily="34" charset="0"/>
              </a:rPr>
              <a:t>Qn</a:t>
            </a:r>
            <a:endParaRPr lang="en-AU" sz="2800" dirty="0">
              <a:latin typeface="Microsoft PhagsPa" panose="020B0502040204020203" pitchFamily="34" charset="0"/>
            </a:endParaRPr>
          </a:p>
          <a:p>
            <a:r>
              <a:rPr lang="en-AU" sz="2800" i="1" dirty="0">
                <a:latin typeface="Microsoft PhagsPa" panose="020B0502040204020203" pitchFamily="34" charset="0"/>
              </a:rPr>
              <a:t>Write </a:t>
            </a:r>
            <a:r>
              <a:rPr lang="en-AU" sz="2800" dirty="0">
                <a:latin typeface="Microsoft PhagsPa" panose="020B0502040204020203" pitchFamily="34" charset="0"/>
              </a:rPr>
              <a:t>a sentence that shows two trends from this table</a:t>
            </a:r>
            <a:endParaRPr lang="en-AU" sz="2800" i="1" dirty="0">
              <a:latin typeface="Microsoft PhagsPa" panose="020B0502040204020203" pitchFamily="34" charset="0"/>
            </a:endParaRPr>
          </a:p>
        </p:txBody>
      </p:sp>
    </p:spTree>
    <p:extLst>
      <p:ext uri="{BB962C8B-B14F-4D97-AF65-F5344CB8AC3E}">
        <p14:creationId xmlns:p14="http://schemas.microsoft.com/office/powerpoint/2010/main" val="7104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health status?</a:t>
            </a:r>
          </a:p>
        </p:txBody>
      </p:sp>
      <p:sp>
        <p:nvSpPr>
          <p:cNvPr id="3" name="Content Placeholder 2"/>
          <p:cNvSpPr>
            <a:spLocks noGrp="1"/>
          </p:cNvSpPr>
          <p:nvPr>
            <p:ph idx="1"/>
          </p:nvPr>
        </p:nvSpPr>
        <p:spPr>
          <a:xfrm>
            <a:off x="1207007" y="2120054"/>
            <a:ext cx="9779991" cy="4123728"/>
          </a:xfrm>
        </p:spPr>
        <p:txBody>
          <a:bodyPr>
            <a:normAutofit fontScale="55000" lnSpcReduction="20000"/>
          </a:bodyPr>
          <a:lstStyle/>
          <a:p>
            <a:r>
              <a:rPr lang="en-AU" sz="6000" dirty="0">
                <a:latin typeface="Microsoft PhagsPa" panose="020B0502040204020203" pitchFamily="34" charset="0"/>
              </a:rPr>
              <a:t>The level of health being experienced by an individual or a population after taking into account factors such as life expectancy, disability rates and risk of disease</a:t>
            </a:r>
          </a:p>
          <a:p>
            <a:endParaRPr lang="en-AU" sz="6000" dirty="0">
              <a:latin typeface="Microsoft PhagsPa" panose="020B0502040204020203" pitchFamily="34" charset="0"/>
            </a:endParaRPr>
          </a:p>
          <a:p>
            <a:pPr marL="0" indent="0">
              <a:buNone/>
            </a:pPr>
            <a:r>
              <a:rPr lang="en-AU" sz="6000" dirty="0">
                <a:solidFill>
                  <a:srgbClr val="FF0000"/>
                </a:solidFill>
                <a:latin typeface="Microsoft PhagsPa" panose="020B0502040204020203" pitchFamily="34" charset="0"/>
              </a:rPr>
              <a:t>Health indicators</a:t>
            </a:r>
          </a:p>
          <a:p>
            <a:pPr marL="0" indent="0">
              <a:buNone/>
            </a:pPr>
            <a:r>
              <a:rPr lang="en-AU" sz="6000" dirty="0">
                <a:latin typeface="Microsoft PhagsPa" panose="020B0502040204020203" pitchFamily="34" charset="0"/>
              </a:rPr>
              <a:t>The collective term given to the variety of ways of measuring health status  </a:t>
            </a:r>
            <a:r>
              <a:rPr lang="en-AU" sz="6000" dirty="0" err="1">
                <a:latin typeface="Microsoft PhagsPa" panose="020B0502040204020203" pitchFamily="34" charset="0"/>
              </a:rPr>
              <a:t>eg</a:t>
            </a:r>
            <a:r>
              <a:rPr lang="en-AU" sz="6000" dirty="0">
                <a:latin typeface="Microsoft PhagsPa" panose="020B0502040204020203" pitchFamily="34" charset="0"/>
              </a:rPr>
              <a:t> life expectancy, morbidity, mortality, burden of disease.</a:t>
            </a:r>
          </a:p>
          <a:p>
            <a:pPr marL="0" indent="0">
              <a:buNone/>
            </a:pPr>
            <a:endParaRPr lang="en-AU" dirty="0">
              <a:latin typeface="Microsoft PhagsPa" panose="020B0502040204020203" pitchFamily="34" charset="0"/>
            </a:endParaRPr>
          </a:p>
          <a:p>
            <a:pPr marL="0" indent="0">
              <a:buNone/>
            </a:pPr>
            <a:endParaRPr lang="en-AU" dirty="0">
              <a:latin typeface="Microsoft PhagsPa" panose="020B0502040204020203" pitchFamily="34" charset="0"/>
            </a:endParaRPr>
          </a:p>
          <a:p>
            <a:endParaRPr lang="en-AU" dirty="0"/>
          </a:p>
        </p:txBody>
      </p:sp>
    </p:spTree>
    <p:extLst>
      <p:ext uri="{BB962C8B-B14F-4D97-AF65-F5344CB8AC3E}">
        <p14:creationId xmlns:p14="http://schemas.microsoft.com/office/powerpoint/2010/main" val="313048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Self-assessed health status</a:t>
            </a:r>
          </a:p>
        </p:txBody>
      </p:sp>
      <p:sp>
        <p:nvSpPr>
          <p:cNvPr id="3" name="Content Placeholder 2"/>
          <p:cNvSpPr>
            <a:spLocks noGrp="1"/>
          </p:cNvSpPr>
          <p:nvPr>
            <p:ph idx="1"/>
          </p:nvPr>
        </p:nvSpPr>
        <p:spPr>
          <a:xfrm>
            <a:off x="378690" y="2011680"/>
            <a:ext cx="4498110" cy="4206240"/>
          </a:xfrm>
        </p:spPr>
        <p:txBody>
          <a:bodyPr>
            <a:normAutofit fontScale="92500"/>
          </a:bodyPr>
          <a:lstStyle/>
          <a:p>
            <a:r>
              <a:rPr lang="en-US" sz="2400" dirty="0">
                <a:solidFill>
                  <a:srgbClr val="FF0000"/>
                </a:solidFill>
              </a:rPr>
              <a:t>Self-assessed health status</a:t>
            </a:r>
            <a:r>
              <a:rPr lang="en-US" sz="2400" dirty="0"/>
              <a:t> is a commonly used measure of overall </a:t>
            </a:r>
            <a:r>
              <a:rPr lang="en-US" sz="2400" b="1" dirty="0"/>
              <a:t>health</a:t>
            </a:r>
            <a:r>
              <a:rPr lang="en-US" sz="2400" dirty="0"/>
              <a:t> which reflects a person's perception of his or her own </a:t>
            </a:r>
            <a:r>
              <a:rPr lang="en-US" sz="2400" b="1" dirty="0"/>
              <a:t>health</a:t>
            </a:r>
            <a:r>
              <a:rPr lang="en-US" sz="2400" dirty="0"/>
              <a:t> at a given point in time. It is a useful measure of a person's current </a:t>
            </a:r>
            <a:r>
              <a:rPr lang="en-US" sz="2400" b="1" dirty="0"/>
              <a:t>health status</a:t>
            </a:r>
            <a:r>
              <a:rPr lang="en-US" sz="2400" dirty="0"/>
              <a:t>, as well as providing a broad picture of a population's overall </a:t>
            </a:r>
            <a:r>
              <a:rPr lang="en-US" sz="2400" b="1" dirty="0"/>
              <a:t>health</a:t>
            </a:r>
            <a:r>
              <a:rPr lang="en-US" sz="2400" dirty="0"/>
              <a:t>.</a:t>
            </a:r>
          </a:p>
          <a:p>
            <a:r>
              <a:rPr lang="en-US" dirty="0" err="1"/>
              <a:t>Qn</a:t>
            </a:r>
            <a:r>
              <a:rPr lang="en-US" dirty="0"/>
              <a:t> </a:t>
            </a:r>
            <a:r>
              <a:rPr lang="en-AU" sz="2400" i="1" dirty="0">
                <a:latin typeface="Microsoft PhagsPa" panose="020B0502040204020203" pitchFamily="34" charset="0"/>
              </a:rPr>
              <a:t>Write </a:t>
            </a:r>
            <a:r>
              <a:rPr lang="en-AU" sz="2400" dirty="0">
                <a:latin typeface="Microsoft PhagsPa" panose="020B0502040204020203" pitchFamily="34" charset="0"/>
              </a:rPr>
              <a:t>a sentence that shows two trends from this table</a:t>
            </a:r>
          </a:p>
          <a:p>
            <a:r>
              <a:rPr lang="en-AU" sz="2400" i="1" dirty="0">
                <a:latin typeface="Microsoft PhagsPa" panose="020B0502040204020203" pitchFamily="34" charset="0"/>
              </a:rPr>
              <a:t>Is SAHS an </a:t>
            </a:r>
            <a:r>
              <a:rPr lang="en-AU" sz="2400" i="1" dirty="0">
                <a:latin typeface="Microsoft PhagsPa" panose="020B0502040204020203" pitchFamily="34" charset="0"/>
                <a:hlinkClick r:id="rId2"/>
              </a:rPr>
              <a:t>accurate measure?</a:t>
            </a:r>
            <a:endParaRPr lang="en-AU" sz="2400" i="1" dirty="0">
              <a:latin typeface="Microsoft PhagsPa" panose="020B0502040204020203" pitchFamily="34" charset="0"/>
            </a:endParaRPr>
          </a:p>
          <a:p>
            <a:endParaRPr lang="en-US" dirty="0"/>
          </a:p>
          <a:p>
            <a:endParaRPr lang="en-US"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2" y="1540625"/>
            <a:ext cx="6363278" cy="4545199"/>
          </a:xfrm>
          <a:prstGeom prst="rect">
            <a:avLst/>
          </a:prstGeom>
        </p:spPr>
      </p:pic>
      <p:sp>
        <p:nvSpPr>
          <p:cNvPr id="5" name="TextBox 4"/>
          <p:cNvSpPr txBox="1"/>
          <p:nvPr/>
        </p:nvSpPr>
        <p:spPr>
          <a:xfrm>
            <a:off x="5301673" y="6428509"/>
            <a:ext cx="5597236" cy="369332"/>
          </a:xfrm>
          <a:prstGeom prst="rect">
            <a:avLst/>
          </a:prstGeom>
          <a:noFill/>
        </p:spPr>
        <p:txBody>
          <a:bodyPr wrap="square" rtlCol="0">
            <a:spAutoFit/>
          </a:bodyPr>
          <a:lstStyle/>
          <a:p>
            <a:r>
              <a:rPr lang="en-AU" dirty="0"/>
              <a:t>Source: </a:t>
            </a:r>
            <a:r>
              <a:rPr lang="en-AU" dirty="0">
                <a:hlinkClick r:id="rId4"/>
              </a:rPr>
              <a:t>ABS</a:t>
            </a:r>
            <a:endParaRPr lang="en-AU" dirty="0"/>
          </a:p>
        </p:txBody>
      </p:sp>
    </p:spTree>
    <p:extLst>
      <p:ext uri="{BB962C8B-B14F-4D97-AF65-F5344CB8AC3E}">
        <p14:creationId xmlns:p14="http://schemas.microsoft.com/office/powerpoint/2010/main" val="210306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LIFE expectancy</a:t>
            </a:r>
          </a:p>
        </p:txBody>
      </p:sp>
      <p:sp>
        <p:nvSpPr>
          <p:cNvPr id="3" name="Content Placeholder 2"/>
          <p:cNvSpPr>
            <a:spLocks noGrp="1"/>
          </p:cNvSpPr>
          <p:nvPr>
            <p:ph idx="1"/>
          </p:nvPr>
        </p:nvSpPr>
        <p:spPr/>
        <p:txBody>
          <a:bodyPr/>
          <a:lstStyle/>
          <a:p>
            <a:r>
              <a:rPr lang="en-AU" sz="2400" dirty="0">
                <a:latin typeface="Microsoft PhagsPa" panose="020B0502040204020203" pitchFamily="34" charset="0"/>
              </a:rPr>
              <a:t>An indication of how long a person can expect to live if the current death rates stay the same</a:t>
            </a:r>
          </a:p>
          <a:p>
            <a:r>
              <a:rPr lang="en-AU" sz="2400" dirty="0" err="1">
                <a:latin typeface="Microsoft PhagsPa" panose="020B0502040204020203" pitchFamily="34" charset="0"/>
              </a:rPr>
              <a:t>Qn</a:t>
            </a:r>
            <a:r>
              <a:rPr lang="en-AU" sz="2400" dirty="0">
                <a:latin typeface="Microsoft PhagsPa" panose="020B0502040204020203" pitchFamily="34" charset="0"/>
              </a:rPr>
              <a:t>? </a:t>
            </a:r>
            <a:r>
              <a:rPr lang="en-AU" sz="2400" i="1" dirty="0">
                <a:latin typeface="Microsoft PhagsPa" panose="020B0502040204020203" pitchFamily="34" charset="0"/>
              </a:rPr>
              <a:t>Why </a:t>
            </a:r>
            <a:r>
              <a:rPr lang="en-AU" sz="2400" dirty="0">
                <a:latin typeface="Microsoft PhagsPa" panose="020B0502040204020203" pitchFamily="34" charset="0"/>
              </a:rPr>
              <a:t>does Life Expectancy increase as age increase?</a:t>
            </a:r>
          </a:p>
          <a:p>
            <a:pPr marL="0" indent="0">
              <a:buNone/>
            </a:pPr>
            <a:endParaRPr lang="en-A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38" y="3369938"/>
            <a:ext cx="8144281" cy="344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7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mortality</a:t>
            </a:r>
          </a:p>
        </p:txBody>
      </p:sp>
      <p:sp>
        <p:nvSpPr>
          <p:cNvPr id="3" name="Content Placeholder 2"/>
          <p:cNvSpPr>
            <a:spLocks noGrp="1"/>
          </p:cNvSpPr>
          <p:nvPr>
            <p:ph idx="1"/>
          </p:nvPr>
        </p:nvSpPr>
        <p:spPr/>
        <p:txBody>
          <a:bodyPr/>
          <a:lstStyle/>
          <a:p>
            <a:endParaRPr lang="en-AU"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58"/>
          <a:stretch/>
        </p:blipFill>
        <p:spPr bwMode="auto">
          <a:xfrm>
            <a:off x="6331096" y="959406"/>
            <a:ext cx="5663402" cy="577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81532" y="2465722"/>
            <a:ext cx="4095631" cy="3939540"/>
          </a:xfrm>
          <a:prstGeom prst="rect">
            <a:avLst/>
          </a:prstGeom>
          <a:noFill/>
        </p:spPr>
        <p:txBody>
          <a:bodyPr wrap="square" rtlCol="0">
            <a:spAutoFit/>
          </a:bodyPr>
          <a:lstStyle/>
          <a:p>
            <a:r>
              <a:rPr lang="en-AU" sz="2500" b="1" dirty="0">
                <a:solidFill>
                  <a:srgbClr val="FF0000"/>
                </a:solidFill>
                <a:latin typeface="Microsoft PhagsPa" panose="020B0502040204020203" pitchFamily="34" charset="0"/>
              </a:rPr>
              <a:t>MORTALITY</a:t>
            </a:r>
            <a:r>
              <a:rPr lang="en-AU" sz="2500" dirty="0">
                <a:latin typeface="Microsoft PhagsPa" panose="020B0502040204020203" pitchFamily="34" charset="0"/>
              </a:rPr>
              <a:t> Deaths in a population</a:t>
            </a:r>
          </a:p>
          <a:p>
            <a:endParaRPr lang="en-AU" sz="2500" dirty="0">
              <a:latin typeface="Microsoft PhagsPa" panose="020B0502040204020203" pitchFamily="34" charset="0"/>
            </a:endParaRPr>
          </a:p>
          <a:p>
            <a:r>
              <a:rPr lang="en-AU" sz="2500" b="1" dirty="0">
                <a:solidFill>
                  <a:srgbClr val="FF0000"/>
                </a:solidFill>
                <a:latin typeface="Microsoft PhagsPa" panose="020B0502040204020203" pitchFamily="34" charset="0"/>
              </a:rPr>
              <a:t>MORTALITY RATE</a:t>
            </a:r>
          </a:p>
          <a:p>
            <a:r>
              <a:rPr lang="en-AU" sz="2500" dirty="0">
                <a:latin typeface="Microsoft PhagsPa" panose="020B0502040204020203" pitchFamily="34" charset="0"/>
              </a:rPr>
              <a:t>Indication of how many deaths occurred in a population in a given period of time for a specific cause/all causes</a:t>
            </a:r>
          </a:p>
          <a:p>
            <a:endParaRPr lang="en-AU" sz="2500" b="1" dirty="0">
              <a:solidFill>
                <a:srgbClr val="FF0000"/>
              </a:solidFill>
              <a:latin typeface="Microsoft PhagsPa" panose="020B0502040204020203" pitchFamily="34" charset="0"/>
            </a:endParaRPr>
          </a:p>
        </p:txBody>
      </p:sp>
    </p:spTree>
    <p:extLst>
      <p:ext uri="{BB962C8B-B14F-4D97-AF65-F5344CB8AC3E}">
        <p14:creationId xmlns:p14="http://schemas.microsoft.com/office/powerpoint/2010/main" val="17380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MORTALITY RATES</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7672" y="1884219"/>
            <a:ext cx="8266545" cy="419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982" y="2235200"/>
            <a:ext cx="2687782" cy="5016758"/>
          </a:xfrm>
          <a:prstGeom prst="rect">
            <a:avLst/>
          </a:prstGeom>
          <a:noFill/>
        </p:spPr>
        <p:txBody>
          <a:bodyPr wrap="square" rtlCol="0">
            <a:spAutoFit/>
          </a:bodyPr>
          <a:lstStyle/>
          <a:p>
            <a:r>
              <a:rPr lang="en-AU" sz="3200" i="1" dirty="0"/>
              <a:t>Write</a:t>
            </a:r>
            <a:r>
              <a:rPr lang="en-AU" sz="3200" dirty="0"/>
              <a:t> a sentence that shows two trends in this graph</a:t>
            </a:r>
          </a:p>
          <a:p>
            <a:r>
              <a:rPr lang="en-AU" sz="3200" b="1" dirty="0">
                <a:solidFill>
                  <a:srgbClr val="FF0000"/>
                </a:solidFill>
              </a:rPr>
              <a:t>TREND</a:t>
            </a:r>
          </a:p>
          <a:p>
            <a:r>
              <a:rPr lang="en-AU" sz="3200" dirty="0">
                <a:latin typeface="Microsoft PhagsPa" panose="020B0502040204020203" pitchFamily="34" charset="0"/>
              </a:rPr>
              <a:t>A general movement or pattern</a:t>
            </a:r>
          </a:p>
          <a:p>
            <a:endParaRPr lang="en-AU" sz="3200" dirty="0"/>
          </a:p>
        </p:txBody>
      </p:sp>
    </p:spTree>
    <p:extLst>
      <p:ext uri="{BB962C8B-B14F-4D97-AF65-F5344CB8AC3E}">
        <p14:creationId xmlns:p14="http://schemas.microsoft.com/office/powerpoint/2010/main" val="20642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135882"/>
            <a:ext cx="9784080" cy="1508760"/>
          </a:xfrm>
        </p:spPr>
        <p:txBody>
          <a:bodyPr/>
          <a:lstStyle/>
          <a:p>
            <a:r>
              <a:rPr lang="en-AU" dirty="0"/>
              <a:t>MORTALITY RATES</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7854" y="2270847"/>
            <a:ext cx="69532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47B0057-6362-924F-B7B1-2CE258A73303}"/>
              </a:ext>
            </a:extLst>
          </p:cNvPr>
          <p:cNvSpPr txBox="1"/>
          <p:nvPr/>
        </p:nvSpPr>
        <p:spPr>
          <a:xfrm>
            <a:off x="1" y="1985971"/>
            <a:ext cx="3957854" cy="2585323"/>
          </a:xfrm>
          <a:prstGeom prst="rect">
            <a:avLst/>
          </a:prstGeom>
          <a:noFill/>
        </p:spPr>
        <p:txBody>
          <a:bodyPr wrap="square" rtlCol="0">
            <a:spAutoFit/>
          </a:bodyPr>
          <a:lstStyle/>
          <a:p>
            <a:r>
              <a:rPr lang="en-US" dirty="0"/>
              <a:t>there is an unsteady decrease in the death rates per 100 000 from years 1970 until 2009 for australians aged 15-19 years old. from 1970, death rates for this age group were significantly higher highlighting a rate of 150 deaths, compared the death rate in 2009 which only had 40 deaths, 110 less from 1970.</a:t>
            </a:r>
          </a:p>
          <a:p>
            <a:endParaRPr lang="en-US" dirty="0"/>
          </a:p>
        </p:txBody>
      </p:sp>
    </p:spTree>
    <p:extLst>
      <p:ext uri="{BB962C8B-B14F-4D97-AF65-F5344CB8AC3E}">
        <p14:creationId xmlns:p14="http://schemas.microsoft.com/office/powerpoint/2010/main" val="16292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202919" y="763480"/>
            <a:ext cx="9784080" cy="550151"/>
          </a:xfrm>
          <a:prstGeom prst="rect">
            <a:avLst/>
          </a:prstGeom>
          <a:noFill/>
        </p:spPr>
        <p:txBody>
          <a:bodyPr wrap="square" rtlCol="0">
            <a:spAutoFit/>
          </a:bodyPr>
          <a:lstStyle/>
          <a:p>
            <a:r>
              <a:rPr lang="en-AU" sz="3500" b="1" dirty="0">
                <a:solidFill>
                  <a:schemeClr val="tx1"/>
                </a:solidFill>
                <a:latin typeface="Microsoft PhagsPa" panose="020B0502040204020203" pitchFamily="34" charset="0"/>
              </a:rPr>
              <a:t>YLL – YEARS OF LIFE LOST</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01309" y="1976882"/>
            <a:ext cx="6577297" cy="388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6321" y="2105504"/>
            <a:ext cx="2408552" cy="1815882"/>
          </a:xfrm>
          <a:prstGeom prst="rect">
            <a:avLst/>
          </a:prstGeom>
          <a:noFill/>
        </p:spPr>
        <p:txBody>
          <a:bodyPr wrap="square" rtlCol="0">
            <a:spAutoFit/>
          </a:bodyPr>
          <a:lstStyle/>
          <a:p>
            <a:r>
              <a:rPr lang="en-AU" sz="2800" dirty="0">
                <a:latin typeface="Microsoft PhagsPa" panose="020B0502040204020203" pitchFamily="34" charset="0"/>
              </a:rPr>
              <a:t>Years of life lost due to premature death</a:t>
            </a:r>
          </a:p>
        </p:txBody>
      </p:sp>
      <p:sp>
        <p:nvSpPr>
          <p:cNvPr id="8" name="Rectangle 7"/>
          <p:cNvSpPr/>
          <p:nvPr/>
        </p:nvSpPr>
        <p:spPr>
          <a:xfrm>
            <a:off x="83127" y="5826766"/>
            <a:ext cx="6096000" cy="830997"/>
          </a:xfrm>
          <a:prstGeom prst="rect">
            <a:avLst/>
          </a:prstGeom>
        </p:spPr>
        <p:txBody>
          <a:bodyPr>
            <a:spAutoFit/>
          </a:bodyPr>
          <a:lstStyle/>
          <a:p>
            <a:r>
              <a:rPr lang="en-AU" sz="2400" dirty="0">
                <a:latin typeface="Microsoft PhagsPa" panose="020B0502040204020203" pitchFamily="34" charset="0"/>
              </a:rPr>
              <a:t>Life expectancy minus age at death </a:t>
            </a:r>
          </a:p>
          <a:p>
            <a:r>
              <a:rPr lang="en-AU" sz="2400" dirty="0" err="1">
                <a:latin typeface="Microsoft PhagsPa" panose="020B0502040204020203" pitchFamily="34" charset="0"/>
              </a:rPr>
              <a:t>Eg</a:t>
            </a:r>
            <a:r>
              <a:rPr lang="en-AU" sz="2400" dirty="0">
                <a:latin typeface="Microsoft PhagsPa" panose="020B0502040204020203" pitchFamily="34" charset="0"/>
              </a:rPr>
              <a:t> 80.6-63.6 = 17 YLL</a:t>
            </a:r>
          </a:p>
        </p:txBody>
      </p:sp>
    </p:spTree>
    <p:extLst>
      <p:ext uri="{BB962C8B-B14F-4D97-AF65-F5344CB8AC3E}">
        <p14:creationId xmlns:p14="http://schemas.microsoft.com/office/powerpoint/2010/main" val="38937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MORBIDITY AND MORBIDITY RATE</a:t>
            </a:r>
          </a:p>
        </p:txBody>
      </p:sp>
      <p:sp>
        <p:nvSpPr>
          <p:cNvPr id="3" name="Content Placeholder 2"/>
          <p:cNvSpPr>
            <a:spLocks noGrp="1"/>
          </p:cNvSpPr>
          <p:nvPr>
            <p:ph idx="1"/>
          </p:nvPr>
        </p:nvSpPr>
        <p:spPr/>
        <p:txBody>
          <a:bodyPr>
            <a:normAutofit fontScale="92500" lnSpcReduction="20000"/>
          </a:bodyPr>
          <a:lstStyle/>
          <a:p>
            <a:pPr marL="0" indent="0">
              <a:buNone/>
            </a:pPr>
            <a:r>
              <a:rPr lang="en-AU" sz="3200" b="1" dirty="0">
                <a:solidFill>
                  <a:srgbClr val="FF0000"/>
                </a:solidFill>
                <a:latin typeface="Microsoft PhagsPa" panose="020B0502040204020203" pitchFamily="34" charset="0"/>
              </a:rPr>
              <a:t>MORBIDITY</a:t>
            </a:r>
          </a:p>
          <a:p>
            <a:pPr marL="0" indent="0">
              <a:buNone/>
            </a:pPr>
            <a:r>
              <a:rPr lang="en-AU" sz="3200" dirty="0">
                <a:latin typeface="Microsoft PhagsPa" panose="020B0502040204020203" pitchFamily="34" charset="0"/>
              </a:rPr>
              <a:t>The ill-health in an individual or the level of ill-health in a population or group. It includes disease, injury and disability.</a:t>
            </a:r>
          </a:p>
          <a:p>
            <a:pPr marL="0" indent="0">
              <a:buNone/>
            </a:pPr>
            <a:endParaRPr lang="en-AU" sz="3200" dirty="0">
              <a:latin typeface="Microsoft PhagsPa" panose="020B0502040204020203" pitchFamily="34" charset="0"/>
            </a:endParaRPr>
          </a:p>
          <a:p>
            <a:pPr marL="0" indent="0">
              <a:buNone/>
            </a:pPr>
            <a:endParaRPr lang="en-AU" sz="3200" dirty="0">
              <a:latin typeface="Microsoft PhagsPa" panose="020B0502040204020203" pitchFamily="34" charset="0"/>
            </a:endParaRPr>
          </a:p>
          <a:p>
            <a:pPr marL="0" indent="0">
              <a:buNone/>
            </a:pPr>
            <a:r>
              <a:rPr lang="en-AU" sz="3200" b="1" dirty="0">
                <a:solidFill>
                  <a:srgbClr val="FF0000"/>
                </a:solidFill>
                <a:latin typeface="Microsoft PhagsPa" panose="020B0502040204020203" pitchFamily="34" charset="0"/>
              </a:rPr>
              <a:t>MORBIDITY RATE</a:t>
            </a:r>
          </a:p>
          <a:p>
            <a:pPr marL="0" indent="0">
              <a:buNone/>
            </a:pPr>
            <a:r>
              <a:rPr lang="en-AU" sz="3200" dirty="0">
                <a:latin typeface="Microsoft PhagsPa" panose="020B0502040204020203" pitchFamily="34" charset="0"/>
              </a:rPr>
              <a:t>Rate of ill-health in a population at in a given period of time</a:t>
            </a:r>
          </a:p>
          <a:p>
            <a:pPr marL="0" indent="0">
              <a:buNone/>
            </a:pPr>
            <a:endParaRPr lang="en-AU" sz="2400" dirty="0">
              <a:latin typeface="Microsoft PhagsPa" panose="020B0502040204020203" pitchFamily="34" charset="0"/>
            </a:endParaRPr>
          </a:p>
          <a:p>
            <a:endParaRPr lang="en-AU" dirty="0"/>
          </a:p>
        </p:txBody>
      </p:sp>
    </p:spTree>
    <p:extLst>
      <p:ext uri="{BB962C8B-B14F-4D97-AF65-F5344CB8AC3E}">
        <p14:creationId xmlns:p14="http://schemas.microsoft.com/office/powerpoint/2010/main" val="339847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Mortality rates </a:t>
            </a:r>
          </a:p>
        </p:txBody>
      </p:sp>
      <p:sp>
        <p:nvSpPr>
          <p:cNvPr id="3" name="Content Placeholder 2"/>
          <p:cNvSpPr>
            <a:spLocks noGrp="1"/>
          </p:cNvSpPr>
          <p:nvPr>
            <p:ph idx="1"/>
          </p:nvPr>
        </p:nvSpPr>
        <p:spPr>
          <a:xfrm>
            <a:off x="203200" y="1792936"/>
            <a:ext cx="11628582" cy="5065064"/>
          </a:xfrm>
        </p:spPr>
        <p:txBody>
          <a:bodyPr>
            <a:normAutofit fontScale="92500" lnSpcReduction="20000"/>
          </a:bodyPr>
          <a:lstStyle/>
          <a:p>
            <a:endParaRPr lang="en-AU" sz="2600" b="1" dirty="0">
              <a:solidFill>
                <a:srgbClr val="FF0000"/>
              </a:solidFill>
            </a:endParaRPr>
          </a:p>
          <a:p>
            <a:r>
              <a:rPr lang="en-AU" sz="2800" b="1" dirty="0">
                <a:solidFill>
                  <a:srgbClr val="FF0000"/>
                </a:solidFill>
              </a:rPr>
              <a:t>Under 5 Mortality Rate</a:t>
            </a:r>
            <a:r>
              <a:rPr lang="en-AU" sz="2800" dirty="0"/>
              <a:t>: </a:t>
            </a:r>
            <a:r>
              <a:rPr lang="en-US" sz="2800" dirty="0"/>
              <a:t>‘The number of deaths of children under five years of age</a:t>
            </a:r>
          </a:p>
          <a:p>
            <a:pPr marL="0" indent="0">
              <a:buNone/>
            </a:pPr>
            <a:r>
              <a:rPr lang="en-US" sz="2800" dirty="0"/>
              <a:t>per 1000 live births.’ (WHO, 2008)</a:t>
            </a:r>
          </a:p>
          <a:p>
            <a:pPr marL="0" indent="0">
              <a:buNone/>
            </a:pPr>
            <a:endParaRPr lang="en-US" sz="2800" dirty="0"/>
          </a:p>
          <a:p>
            <a:r>
              <a:rPr lang="en-US" sz="2800" b="1" dirty="0">
                <a:solidFill>
                  <a:srgbClr val="FF0000"/>
                </a:solidFill>
              </a:rPr>
              <a:t>Infant death </a:t>
            </a:r>
            <a:r>
              <a:rPr lang="en-US" sz="2800" dirty="0"/>
              <a:t>refers to deaths of young children, typically those less than one year of age. It is measured by the infant mortality rate (IMR), which is the number of deaths of children under one year of age per 1000 live births</a:t>
            </a:r>
            <a:endParaRPr lang="en-US" sz="2800" b="1" dirty="0">
              <a:solidFill>
                <a:srgbClr val="FF0000"/>
              </a:solidFill>
            </a:endParaRPr>
          </a:p>
          <a:p>
            <a:pPr marL="0" indent="0">
              <a:buNone/>
            </a:pPr>
            <a:endParaRPr lang="en-US" sz="2800" dirty="0"/>
          </a:p>
          <a:p>
            <a:r>
              <a:rPr lang="en-US" sz="2800" b="1" dirty="0">
                <a:solidFill>
                  <a:srgbClr val="FF0000"/>
                </a:solidFill>
              </a:rPr>
              <a:t>Maternal death</a:t>
            </a:r>
            <a:r>
              <a:rPr lang="en-US" sz="2800" dirty="0"/>
              <a:t> or</a:t>
            </a:r>
            <a:r>
              <a:rPr lang="en-US" sz="2800" b="1" dirty="0">
                <a:solidFill>
                  <a:srgbClr val="FF0000"/>
                </a:solidFill>
              </a:rPr>
              <a:t> maternal mortality</a:t>
            </a:r>
            <a:r>
              <a:rPr lang="en-US" sz="2800" dirty="0"/>
              <a:t> is defined by the </a:t>
            </a:r>
            <a:r>
              <a:rPr lang="en-US" sz="2800" dirty="0">
                <a:hlinkClick r:id="rId2" tooltip="World Health Organization"/>
              </a:rPr>
              <a:t>World Health Organization</a:t>
            </a:r>
            <a:r>
              <a:rPr lang="en-US" sz="2800" dirty="0"/>
              <a:t> (WHO) as "the death of a woman while pregnant or within 42 days of termination of </a:t>
            </a:r>
            <a:r>
              <a:rPr lang="en-US" sz="2800" dirty="0">
                <a:hlinkClick r:id="rId3" tooltip="Pregnancy"/>
              </a:rPr>
              <a:t>pregnancy</a:t>
            </a:r>
            <a:r>
              <a:rPr lang="en-US" sz="2800" dirty="0"/>
              <a:t>, irrespective of the duration and site of the pregnancy, from any cause related to or aggravated </a:t>
            </a:r>
            <a:r>
              <a:rPr lang="en-US" sz="2600" dirty="0"/>
              <a:t>by the pregnancy or its management but not from accidental or incidental cause</a:t>
            </a:r>
          </a:p>
          <a:p>
            <a:endParaRPr lang="en-AU" dirty="0"/>
          </a:p>
        </p:txBody>
      </p:sp>
    </p:spTree>
    <p:extLst>
      <p:ext uri="{BB962C8B-B14F-4D97-AF65-F5344CB8AC3E}">
        <p14:creationId xmlns:p14="http://schemas.microsoft.com/office/powerpoint/2010/main" val="1084531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1544</TotalTime>
  <Words>936</Words>
  <Application>Microsoft Macintosh PowerPoint</Application>
  <PresentationFormat>Widescreen</PresentationFormat>
  <Paragraphs>97</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Corbel</vt:lpstr>
      <vt:lpstr>Microsoft PhagsPa</vt:lpstr>
      <vt:lpstr>Wingdings</vt:lpstr>
      <vt:lpstr>Banded</vt:lpstr>
      <vt:lpstr>Measurements of health status</vt:lpstr>
      <vt:lpstr>What is health status?</vt:lpstr>
      <vt:lpstr>LIFE expectancy</vt:lpstr>
      <vt:lpstr>mortality</vt:lpstr>
      <vt:lpstr>MORTALITY RATES</vt:lpstr>
      <vt:lpstr>MORTALITY RATES</vt:lpstr>
      <vt:lpstr>YLL – YEARS OF LIFE LOST</vt:lpstr>
      <vt:lpstr>MORBIDITY AND MORBIDITY RATE</vt:lpstr>
      <vt:lpstr>Mortality rates </vt:lpstr>
      <vt:lpstr>INCIDENCE</vt:lpstr>
      <vt:lpstr>prevalence</vt:lpstr>
      <vt:lpstr>YLD – YEARS OF LIFE LOST DUE TO DISABILITY </vt:lpstr>
      <vt:lpstr>YLD – YEARS OF LIFE LOST DUE TO DISABILITY </vt:lpstr>
      <vt:lpstr>YLD con’td</vt:lpstr>
      <vt:lpstr>Health-adjusted life expectancy (HALE)</vt:lpstr>
      <vt:lpstr>BURDEN OF DISEASE</vt:lpstr>
      <vt:lpstr>Burden of disease</vt:lpstr>
      <vt:lpstr>Burden of disease</vt:lpstr>
      <vt:lpstr>Burden of disease</vt:lpstr>
      <vt:lpstr>Self-assessed health status</vt:lpstr>
    </vt:vector>
  </TitlesOfParts>
  <Company>Mentone Girls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health and wellbeing</dc:title>
  <dc:creator>Sandra Fordyce-Voorham</dc:creator>
  <cp:lastModifiedBy>Panayiota Matheou</cp:lastModifiedBy>
  <cp:revision>24</cp:revision>
  <dcterms:created xsi:type="dcterms:W3CDTF">2017-11-29T01:02:27Z</dcterms:created>
  <dcterms:modified xsi:type="dcterms:W3CDTF">2021-02-08T01:29:56Z</dcterms:modified>
</cp:coreProperties>
</file>