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6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4" r:id="rId62"/>
  </p:sldIdLst>
  <p:sldSz cx="9144000" cy="5143500" type="screen16x9"/>
  <p:notesSz cx="6858000" cy="9144000"/>
  <p:embeddedFontLst>
    <p:embeddedFont>
      <p:font typeface="Verdana" panose="020B0604030504040204" pitchFamily="34" charset="0"/>
      <p:regular r:id="rId64"/>
      <p:bold r:id="rId65"/>
      <p:italic r:id="rId66"/>
      <p:boldItalic r:id="rId67"/>
    </p:embeddedFont>
    <p:embeddedFont>
      <p:font typeface="Roboto" panose="020B0604020202020204" charset="0"/>
      <p:regular r:id="rId68"/>
      <p:bold r:id="rId69"/>
      <p:italic r:id="rId70"/>
      <p:boldItalic r:id="rId71"/>
    </p:embeddedFont>
    <p:embeddedFont>
      <p:font typeface="Roboto Thin" panose="020B0604020202020204" charset="0"/>
      <p:regular r:id="rId72"/>
      <p:bold r:id="rId73"/>
      <p:italic r:id="rId74"/>
      <p:boldItalic r:id="rId75"/>
    </p:embeddedFont>
    <p:embeddedFont>
      <p:font typeface="Caveat" panose="020B0604020202020204" charset="0"/>
      <p:regular r:id="rId76"/>
      <p:bold r:id="rId77"/>
    </p:embeddedFont>
    <p:embeddedFont>
      <p:font typeface="Georgia" panose="02040502050405020303" pitchFamily="18" charset="0"/>
      <p:regular r:id="rId78"/>
      <p:bold r:id="rId79"/>
      <p:italic r:id="rId80"/>
      <p:boldItalic r:id="rId81"/>
    </p:embeddedFont>
    <p:embeddedFont>
      <p:font typeface="Comic Sans MS" panose="030F0702030302020204" pitchFamily="66" charset="0"/>
      <p:regular r:id="rId82"/>
      <p:bold r:id="rId83"/>
      <p:italic r:id="rId84"/>
      <p:boldItalic r:id="rId85"/>
    </p:embeddedFont>
    <p:embeddedFont>
      <p:font typeface="Roboto Medium" panose="020B0604020202020204"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Alfa Slab One" panose="020B0604020202020204" charset="0"/>
      <p:regular r:id="rId94"/>
    </p:embeddedFont>
    <p:embeddedFont>
      <p:font typeface="Source Code Pro" panose="020B0509030403020204" pitchFamily="49" charset="0"/>
      <p:regular r:id="rId95"/>
      <p:bold r:id="rId96"/>
    </p:embeddedFont>
    <p:embeddedFont>
      <p:font typeface="Amatic SC" panose="020B0604020202020204" charset="-79"/>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35FC6A-C9FC-4083-984E-6E5A649FEBE2}">
  <a:tblStyle styleId="{1235FC6A-C9FC-4083-984E-6E5A649FEB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4368BB-D9E6-4721-ACB7-CD4982ED6EF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97" Type="http://schemas.openxmlformats.org/officeDocument/2006/relationships/font" Target="fonts/font34.fntdata"/><Relationship Id="rId7" Type="http://schemas.openxmlformats.org/officeDocument/2006/relationships/slide" Target="slides/slide3.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9.fntdata"/><Relationship Id="rId90" Type="http://schemas.openxmlformats.org/officeDocument/2006/relationships/font" Target="fonts/font27.fntdata"/><Relationship Id="rId95" Type="http://schemas.openxmlformats.org/officeDocument/2006/relationships/font" Target="fonts/font3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I_o_wkr7N8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Jt5u1lX9yZ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pabor5Gd7y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orIFs72HGm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ateraid.org/us/media/1-in-3-women-lack-safe-toile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_5r4loXPyx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vebelowtheline.com.au"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ctforpeace.rationchallenge.org.au"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4KIoYPyCJMo"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zolabo.com/projects/hdi/"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KFZz6ICzpjI"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ho.int/features/2003/11/en/"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6f5903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c6f5903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b07aa66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b07aa661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b="1" i="1">
                <a:solidFill>
                  <a:srgbClr val="0070C0"/>
                </a:solidFill>
                <a:latin typeface="Calibri"/>
                <a:ea typeface="Calibri"/>
                <a:cs typeface="Calibri"/>
                <a:sym typeface="Calibri"/>
              </a:rPr>
              <a:t>Activity answers that could be included. </a:t>
            </a:r>
            <a:endParaRPr b="1" i="1">
              <a:solidFill>
                <a:srgbClr val="0070C0"/>
              </a:solidFill>
              <a:latin typeface="Calibri"/>
              <a:ea typeface="Calibri"/>
              <a:cs typeface="Calibri"/>
              <a:sym typeface="Calibri"/>
            </a:endParaRPr>
          </a:p>
          <a:p>
            <a:pPr marL="0" lvl="0" indent="0" algn="l" rtl="0">
              <a:spcBef>
                <a:spcPts val="300"/>
              </a:spcBef>
              <a:spcAft>
                <a:spcPts val="0"/>
              </a:spcAft>
              <a:buNone/>
            </a:pPr>
            <a:endParaRPr b="1" i="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Social characteristics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Higher levels of gender equality — women have similar opportunities to men in high-income countries, whereas women in low- and middle-income countries often lack the opportunities available to males.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birth and population growth rates — high-income countries often have a lower rate of population growth than low- and middle-income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High levels of employment — employment rates and choices in relation to employment are often greater in high-income countries than in low- and middle-income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High levels of education — education systems are often more developed in high-income countries than in low- and middle-income countries.</a:t>
            </a:r>
            <a:endParaRPr>
              <a:latin typeface="Calibri"/>
              <a:ea typeface="Calibri"/>
              <a:cs typeface="Calibri"/>
              <a:sym typeface="Calibri"/>
            </a:endParaRPr>
          </a:p>
          <a:p>
            <a:pPr marL="226695" lvl="0" indent="-457200" algn="l" rtl="0">
              <a:spcBef>
                <a:spcPts val="300"/>
              </a:spcBef>
              <a:spcAft>
                <a:spcPts val="0"/>
              </a:spcAft>
              <a:buNone/>
            </a:pPr>
            <a:r>
              <a:rPr lang="en">
                <a:latin typeface="Calibri"/>
                <a:ea typeface="Calibri"/>
                <a:cs typeface="Calibri"/>
                <a:sym typeface="Calibri"/>
              </a:rPr>
              <a:t>Environmental characteristics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Safe water and sanitation — those in high-income countries often have greater access to clean water and adequate sanitation than those in low- and middle-income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Access to food — those in high-income countries often have greater access to a reliable food supply than those in low- and middle-income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Adequate housing — those in high-income countries often have higher quality housing than those in low- and middle-income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Adequate infrastructure — infrastructure such as roads, electricity grids and telecommunications systems is often more developed in high-income countries than that in low- and middle-income countries.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TYK answers: </a:t>
            </a:r>
            <a:endParaRPr b="1">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2. </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Gender equality exists when males and females have the same opportunities in society in relation to the goods and services available.</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If women can be educated and can work in productive employment, average incomes increase and governments have more money (through taxation) to provide goods and services to the people. This helps reduce poverty.</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3. Technology can be used to assist countries in developing their economies, building trade opportunities, furthering education and treating ill health. This increases average incomes and can contribute to a country transitioning from being low-income to middle-income.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4. Access to contraception, choice in family planning, career choices, education and culture contribute to differences in birth rates.</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c147aec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c147aec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as a group :</a:t>
            </a:r>
            <a:endParaRPr/>
          </a:p>
          <a:p>
            <a:pPr marL="0" lvl="0" indent="0" algn="l" rtl="0">
              <a:spcBef>
                <a:spcPts val="0"/>
              </a:spcBef>
              <a:spcAft>
                <a:spcPts val="0"/>
              </a:spcAft>
              <a:buNone/>
            </a:pPr>
            <a:r>
              <a:rPr lang="en"/>
              <a:t>: what would you predict the health status of a high, middle and low country would be? (use health status indicators in your discussion)</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b07aa66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b07aa661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BOARD NOTES: - copy into your books</a:t>
            </a:r>
            <a:endParaRPr/>
          </a:p>
          <a:p>
            <a:pPr marL="457200" lvl="0" indent="-317500" algn="l" rtl="0">
              <a:spcBef>
                <a:spcPts val="0"/>
              </a:spcBef>
              <a:spcAft>
                <a:spcPts val="0"/>
              </a:spcAft>
              <a:buSzPts val="1400"/>
              <a:buChar char="-"/>
            </a:pPr>
            <a:r>
              <a:rPr lang="en"/>
              <a:t>Life expectancy - </a:t>
            </a:r>
            <a:r>
              <a:rPr lang="en" sz="1150">
                <a:highlight>
                  <a:srgbClr val="FFFFFF"/>
                </a:highlight>
              </a:rPr>
              <a:t>There are occasionally fluctuations in life expectancy within countries, however, Low- and middle-income countries are more susceptible to fluctuations in life expectancy issues due to war, conflict and the spread of infectious diseases in a relatively short period of time.</a:t>
            </a:r>
            <a:endParaRPr sz="1150">
              <a:highlight>
                <a:srgbClr val="FFFFFF"/>
              </a:highlight>
            </a:endParaRPr>
          </a:p>
          <a:p>
            <a:pPr marL="0" lvl="0" indent="0" algn="l" rtl="0">
              <a:spcBef>
                <a:spcPts val="0"/>
              </a:spcBef>
              <a:spcAft>
                <a:spcPts val="0"/>
              </a:spcAft>
              <a:buNone/>
            </a:pPr>
            <a:endParaRPr sz="1150">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b07aa661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b07aa661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13 Student activities: </a:t>
            </a:r>
            <a:endParaRPr/>
          </a:p>
          <a:p>
            <a:pPr marL="457200" lvl="0" indent="-317500" algn="l" rtl="0">
              <a:spcBef>
                <a:spcPts val="0"/>
              </a:spcBef>
              <a:spcAft>
                <a:spcPts val="0"/>
              </a:spcAft>
              <a:buSzPts val="1400"/>
              <a:buChar char="-"/>
            </a:pPr>
            <a:r>
              <a:rPr lang="en"/>
              <a:t>Copy key point into your text-book </a:t>
            </a:r>
            <a:endParaRPr/>
          </a:p>
          <a:p>
            <a:pPr marL="457200" lvl="0" indent="-317500" algn="l" rtl="0">
              <a:spcBef>
                <a:spcPts val="0"/>
              </a:spcBef>
              <a:spcAft>
                <a:spcPts val="0"/>
              </a:spcAft>
              <a:buSzPts val="1400"/>
              <a:buChar char="-"/>
            </a:pPr>
            <a:r>
              <a:rPr lang="en"/>
              <a:t>Identify 1 trend represented in Figure 8.19 Pg.303</a:t>
            </a:r>
            <a:endParaRPr/>
          </a:p>
          <a:p>
            <a:pPr marL="457200" lvl="0" indent="-317500" algn="l" rtl="0">
              <a:spcBef>
                <a:spcPts val="0"/>
              </a:spcBef>
              <a:spcAft>
                <a:spcPts val="0"/>
              </a:spcAft>
              <a:buSzPts val="1400"/>
              <a:buChar char="-"/>
            </a:pPr>
            <a:r>
              <a:rPr lang="en"/>
              <a:t>Answer question from the yellow box into your book </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b07aa661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b07aa661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14 student work</a:t>
            </a:r>
            <a:endParaRPr/>
          </a:p>
          <a:p>
            <a:pPr marL="457200" lvl="0" indent="-292100" algn="l" rtl="0">
              <a:spcBef>
                <a:spcPts val="0"/>
              </a:spcBef>
              <a:spcAft>
                <a:spcPts val="0"/>
              </a:spcAft>
              <a:buSzPts val="1000"/>
              <a:buChar char="-"/>
            </a:pPr>
            <a:r>
              <a:rPr lang="en" sz="1000"/>
              <a:t>Read red box on the slide and write as notes into your book</a:t>
            </a:r>
            <a:endParaRPr sz="1000"/>
          </a:p>
          <a:p>
            <a:pPr marL="457200" lvl="0" indent="-292100" algn="l" rtl="0">
              <a:spcBef>
                <a:spcPts val="0"/>
              </a:spcBef>
              <a:spcAft>
                <a:spcPts val="0"/>
              </a:spcAft>
              <a:buSzPts val="1000"/>
              <a:buChar char="-"/>
            </a:pPr>
            <a:r>
              <a:rPr lang="en" sz="1000"/>
              <a:t>Discuss the graph and identify what you can see is the major trend (answer in insert below graph)</a:t>
            </a:r>
            <a:endParaRPr sz="1000"/>
          </a:p>
          <a:p>
            <a:pPr marL="457200" lvl="0" indent="-292100" algn="l" rtl="0">
              <a:spcBef>
                <a:spcPts val="0"/>
              </a:spcBef>
              <a:spcAft>
                <a:spcPts val="0"/>
              </a:spcAft>
              <a:buSzPts val="1000"/>
              <a:buChar char="-"/>
            </a:pPr>
            <a:r>
              <a:rPr lang="en" sz="1000"/>
              <a:t>Complete red solid box activity: Read pg. 305 and find out what a “DOUBLE BURDEN OF DISEASE IS”</a:t>
            </a:r>
            <a:endParaRPr sz="1000"/>
          </a:p>
          <a:p>
            <a:pPr marL="457200" lvl="0" indent="-292100" algn="l" rtl="0">
              <a:spcBef>
                <a:spcPts val="0"/>
              </a:spcBef>
              <a:spcAft>
                <a:spcPts val="0"/>
              </a:spcAft>
              <a:buSzPts val="1000"/>
              <a:buChar char="-"/>
            </a:pPr>
            <a:r>
              <a:rPr lang="en" sz="1000"/>
              <a:t>Answer question: What are women in low and middle income countries dying from and why?</a:t>
            </a:r>
            <a:endParaRPr sz="1000"/>
          </a:p>
          <a:p>
            <a:pPr marL="457200" lvl="0" indent="-292100" algn="l" rtl="0">
              <a:spcBef>
                <a:spcPts val="0"/>
              </a:spcBef>
              <a:spcAft>
                <a:spcPts val="0"/>
              </a:spcAft>
              <a:buSzPts val="1000"/>
              <a:buChar char="-"/>
            </a:pPr>
            <a:r>
              <a:rPr lang="en" sz="1000"/>
              <a:t>Watch: </a:t>
            </a:r>
            <a:r>
              <a:rPr lang="en" sz="1000" u="sng">
                <a:solidFill>
                  <a:schemeClr val="hlink"/>
                </a:solidFill>
                <a:hlinkClick r:id="rId3"/>
              </a:rPr>
              <a:t>https://www.youtube.com/watch?v=I_o_wkr7N8A</a:t>
            </a:r>
            <a:r>
              <a:rPr lang="en" sz="1000"/>
              <a:t> Take notes about Access the </a:t>
            </a:r>
            <a:r>
              <a:rPr lang="en" sz="1000" b="1"/>
              <a:t>HIV/AIDS </a:t>
            </a:r>
            <a:r>
              <a:rPr lang="en" sz="1000"/>
              <a:t>weblink in the Resources tab in your eBookPLUS to watch a video about HIV/AIDS.</a:t>
            </a:r>
            <a:endParaRPr sz="1000"/>
          </a:p>
          <a:p>
            <a:pPr marL="457200" lvl="0" indent="-292100" algn="l" rtl="0">
              <a:lnSpc>
                <a:spcPct val="115000"/>
              </a:lnSpc>
              <a:spcBef>
                <a:spcPts val="0"/>
              </a:spcBef>
              <a:spcAft>
                <a:spcPts val="0"/>
              </a:spcAft>
              <a:buSzPts val="1000"/>
              <a:buAutoNum type="arabicPeriod"/>
            </a:pPr>
            <a:r>
              <a:rPr lang="en" sz="1000"/>
              <a:t>How widespread is HIV?</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What kind of infection is HIV?</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Is there a cure for HIV?</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Explain the difference between HIV and AIDs.</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How do people become infected with HIV?</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Can HIV be spread by kissing? Explain.</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Is there a cure for HIV?</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Can HIV be treated? Explain.</a:t>
            </a:r>
            <a:r>
              <a:rPr lang="en" sz="1000" u="sng">
                <a:solidFill>
                  <a:srgbClr val="0070C0"/>
                </a:solidFill>
              </a:rPr>
              <a:t> </a:t>
            </a:r>
            <a:endParaRPr sz="1000" u="sng">
              <a:solidFill>
                <a:srgbClr val="0070C0"/>
              </a:solidFill>
            </a:endParaRPr>
          </a:p>
          <a:p>
            <a:pPr marL="457200" lvl="0" indent="-292100" algn="l" rtl="0">
              <a:lnSpc>
                <a:spcPct val="115000"/>
              </a:lnSpc>
              <a:spcBef>
                <a:spcPts val="0"/>
              </a:spcBef>
              <a:spcAft>
                <a:spcPts val="0"/>
              </a:spcAft>
              <a:buSzPts val="1000"/>
              <a:buAutoNum type="arabicPeriod"/>
            </a:pPr>
            <a:r>
              <a:rPr lang="en" sz="1000"/>
              <a:t>How can HIV transmission be avoided?</a:t>
            </a:r>
            <a:endParaRPr sz="1000"/>
          </a:p>
          <a:p>
            <a:pPr marL="0" lvl="0" indent="0" algn="l" rtl="0">
              <a:spcBef>
                <a:spcPts val="600"/>
              </a:spcBef>
              <a:spcAft>
                <a:spcPts val="0"/>
              </a:spcAft>
              <a:buNone/>
            </a:pP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07aa661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b07aa661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Slide 15 work </a:t>
            </a:r>
            <a:endParaRPr sz="1000"/>
          </a:p>
          <a:p>
            <a:pPr marL="457200" lvl="0" indent="-292100" algn="l" rtl="0">
              <a:spcBef>
                <a:spcPts val="0"/>
              </a:spcBef>
              <a:spcAft>
                <a:spcPts val="0"/>
              </a:spcAft>
              <a:buSzPts val="1000"/>
              <a:buChar char="-"/>
            </a:pPr>
            <a:r>
              <a:rPr lang="en" sz="1000"/>
              <a:t>Copy notes on left that include exam answers highlighted in red and yellow</a:t>
            </a:r>
            <a:endParaRPr sz="1000"/>
          </a:p>
          <a:p>
            <a:pPr marL="457200" lvl="0" indent="-292100" algn="l" rtl="0">
              <a:spcBef>
                <a:spcPts val="0"/>
              </a:spcBef>
              <a:spcAft>
                <a:spcPts val="0"/>
              </a:spcAft>
              <a:buSzPts val="1000"/>
              <a:buChar char="-"/>
            </a:pPr>
            <a:r>
              <a:rPr lang="en" sz="1000"/>
              <a:t>Complete red box activity: Identify and write the trend you can see in Figure 8.26 relating to YLL rates in selected groups compared to AUstralia.  </a:t>
            </a:r>
            <a:r>
              <a:rPr lang="en" sz="1000" b="1">
                <a:solidFill>
                  <a:srgbClr val="34A2BE"/>
                </a:solidFill>
              </a:rPr>
              <a:t>FIGURE 8.26</a:t>
            </a:r>
            <a:r>
              <a:rPr lang="en" sz="1000"/>
              <a:t> YLL rate in selected groups and Australia due to selected causes, 2015</a:t>
            </a:r>
            <a:endParaRPr sz="1000"/>
          </a:p>
          <a:p>
            <a:pPr marL="0" lvl="0" indent="0" algn="l" rtl="0">
              <a:spcBef>
                <a:spcPts val="0"/>
              </a:spcBef>
              <a:spcAft>
                <a:spcPts val="0"/>
              </a:spcAft>
              <a:buNone/>
            </a:pPr>
            <a:endParaRPr sz="1150"/>
          </a:p>
          <a:p>
            <a:pPr marL="0" lvl="0" indent="0" algn="l" rtl="0">
              <a:spcBef>
                <a:spcPts val="0"/>
              </a:spcBef>
              <a:spcAft>
                <a:spcPts val="0"/>
              </a:spcAft>
              <a:buNone/>
            </a:pPr>
            <a:endParaRPr sz="1150"/>
          </a:p>
          <a:p>
            <a:pPr marL="0" lvl="0" indent="0" algn="l" rtl="0">
              <a:spcBef>
                <a:spcPts val="0"/>
              </a:spcBef>
              <a:spcAft>
                <a:spcPts val="0"/>
              </a:spcAft>
              <a:buNone/>
            </a:pPr>
            <a:endParaRPr sz="1150"/>
          </a:p>
          <a:p>
            <a:pPr marL="0" lvl="0" indent="0" algn="l" rtl="0">
              <a:spcBef>
                <a:spcPts val="0"/>
              </a:spcBef>
              <a:spcAft>
                <a:spcPts val="0"/>
              </a:spcAft>
              <a:buNone/>
            </a:pPr>
            <a:r>
              <a:rPr lang="en" sz="1150"/>
              <a:t>Answer to trend question: </a:t>
            </a:r>
            <a:r>
              <a:rPr lang="en" sz="1150">
                <a:highlight>
                  <a:srgbClr val="FFFFFF"/>
                </a:highlight>
              </a:rPr>
              <a:t>When examining the proportion of total YLL contributed by non-communicable diseases such as cancer and cardiovascular disease, it can be seen that these conditions cause a higher proportion of YLL in Australia than in low-income countries (see figure 8.27).</a:t>
            </a:r>
            <a:endParaRPr sz="115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b07aa661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b07aa661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16 work</a:t>
            </a:r>
            <a:endParaRPr/>
          </a:p>
          <a:p>
            <a:pPr marL="457200" lvl="0" indent="-304800" algn="l" rtl="0">
              <a:spcBef>
                <a:spcPts val="0"/>
              </a:spcBef>
              <a:spcAft>
                <a:spcPts val="0"/>
              </a:spcAft>
              <a:buSzPts val="1200"/>
              <a:buChar char="-"/>
            </a:pPr>
            <a:r>
              <a:rPr lang="en" sz="1200">
                <a:highlight>
                  <a:srgbClr val="FFFFFF"/>
                </a:highlight>
              </a:rPr>
              <a:t>Complete Apply your understanding question Pg.309 10, 11, 15 and 16</a:t>
            </a:r>
            <a:endParaRPr sz="1200">
              <a:highlight>
                <a:srgbClr val="FFFFFF"/>
              </a:highlight>
            </a:endParaRPr>
          </a:p>
          <a:p>
            <a:pPr marL="457200" lvl="0" indent="-304800" algn="l" rtl="0">
              <a:spcBef>
                <a:spcPts val="0"/>
              </a:spcBef>
              <a:spcAft>
                <a:spcPts val="0"/>
              </a:spcAft>
              <a:buSzPts val="1200"/>
              <a:buChar char="-"/>
            </a:pPr>
            <a:r>
              <a:rPr lang="en" sz="1200">
                <a:highlight>
                  <a:srgbClr val="FFFFFF"/>
                </a:highlight>
              </a:rPr>
              <a:t>Watch </a:t>
            </a:r>
            <a:r>
              <a:rPr lang="en" sz="1200" u="sng">
                <a:highlight>
                  <a:srgbClr val="FFFFFF"/>
                </a:highlight>
                <a:hlinkClick r:id="rId3"/>
              </a:rPr>
              <a:t>https://www.youtube.com/watch?v=Jt5u1lX9yZI</a:t>
            </a:r>
            <a:r>
              <a:rPr lang="en" sz="1200">
                <a:highlight>
                  <a:srgbClr val="FFFFFF"/>
                </a:highlight>
              </a:rPr>
              <a:t> and complete questions a-f </a:t>
            </a:r>
            <a:endParaRPr sz="1200">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Answers: </a:t>
            </a:r>
            <a:endParaRPr/>
          </a:p>
          <a:p>
            <a:pPr marL="0" lvl="0" indent="0" algn="l" rtl="0">
              <a:spcBef>
                <a:spcPts val="0"/>
              </a:spcBef>
              <a:spcAft>
                <a:spcPts val="0"/>
              </a:spcAft>
              <a:buNone/>
            </a:pPr>
            <a:r>
              <a:rPr lang="en"/>
              <a:t>10. </a:t>
            </a:r>
            <a:r>
              <a:rPr lang="en">
                <a:latin typeface="Calibri"/>
                <a:ea typeface="Calibri"/>
                <a:cs typeface="Calibri"/>
                <a:sym typeface="Calibri"/>
              </a:rPr>
              <a:t>Reasons that non-communicable diseases don’t receive a lot of attention in low-income countries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Even though they have higher rates of non-communicable diseases than Australia, low- and middle-income countries often have even higher rates of communicable diseases.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Communicable diseases often kill children and vulnerable groups, whereas non-communicable diseases may be more likely to affect older people.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Governments may prioritise the health of children as they have not yet lived a life.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11. Reasons that communicable diseases spread further in low- and middle-income countries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and middle-income countries have lower levels of education.</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There is more public health awareness in high-income countries such as Australia.</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Governments in developed countries may take swift action by implementing measures such as quarantine.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Media such as television, radio and internet make it easier to broadcast health messages in developed countries.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15 Similarities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Injuries contribute a similar proportion of deaths in Australia and low-income countries.</a:t>
            </a:r>
            <a:endParaRPr>
              <a:latin typeface="Calibri"/>
              <a:ea typeface="Calibri"/>
              <a:cs typeface="Calibri"/>
              <a:sym typeface="Calibri"/>
            </a:endParaRPr>
          </a:p>
          <a:p>
            <a:pPr marL="450215" lvl="0" indent="-298450" algn="l" rtl="0">
              <a:spcBef>
                <a:spcPts val="0"/>
              </a:spcBef>
              <a:spcAft>
                <a:spcPts val="0"/>
              </a:spcAft>
              <a:buSzPts val="1100"/>
              <a:buFont typeface="Noto Sans Symbols"/>
              <a:buChar char="●"/>
            </a:pPr>
            <a:r>
              <a:rPr lang="en">
                <a:latin typeface="Calibri"/>
                <a:ea typeface="Calibri"/>
                <a:cs typeface="Calibri"/>
                <a:sym typeface="Calibri"/>
              </a:rPr>
              <a:t>Non-communicable diseases have the highest proportion of YLL in both Australia and low-income countries.</a:t>
            </a:r>
            <a:endParaRPr>
              <a:latin typeface="Calibri"/>
              <a:ea typeface="Calibri"/>
              <a:cs typeface="Calibri"/>
              <a:sym typeface="Calibri"/>
            </a:endParaRPr>
          </a:p>
          <a:p>
            <a:pPr marL="226695" lvl="0" indent="0" algn="l" rtl="0">
              <a:spcBef>
                <a:spcPts val="0"/>
              </a:spcBef>
              <a:spcAft>
                <a:spcPts val="0"/>
              </a:spcAft>
              <a:buNone/>
            </a:pPr>
            <a:r>
              <a:rPr lang="en">
                <a:latin typeface="Calibri"/>
                <a:ea typeface="Calibri"/>
                <a:cs typeface="Calibri"/>
                <a:sym typeface="Calibri"/>
              </a:rPr>
              <a:t>Differences include:</a:t>
            </a:r>
            <a:endParaRPr>
              <a:latin typeface="Calibri"/>
              <a:ea typeface="Calibri"/>
              <a:cs typeface="Calibri"/>
              <a:sym typeface="Calibri"/>
            </a:endParaRPr>
          </a:p>
          <a:p>
            <a:pPr marL="453390" lvl="0" indent="-296545" algn="l" rtl="0">
              <a:spcBef>
                <a:spcPts val="0"/>
              </a:spcBef>
              <a:spcAft>
                <a:spcPts val="0"/>
              </a:spcAft>
              <a:buSzPts val="1100"/>
              <a:buFont typeface="Noto Sans Symbols"/>
              <a:buChar char="●"/>
            </a:pPr>
            <a:r>
              <a:rPr lang="en">
                <a:latin typeface="Calibri"/>
                <a:ea typeface="Calibri"/>
                <a:cs typeface="Calibri"/>
                <a:sym typeface="Calibri"/>
              </a:rPr>
              <a:t>Communicable disease cause a much greater proportion of YLL in low-income countries compared to Australia.</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Non-communicable diseases account for a greater proportion of YLL in Australia compared to low-income countries.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16 Reasons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This could be because life expectancy is higher in Australia compared to upper middle-income countries. Therefore as people get older, they are more likely to get sick from a range of conditions.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Healthcare may be more accessible in Australia than upper middle-income countries, which can mean that conditions are more likely to be diagnosed and data collected.</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Because of greater access to healthcare in Australia, people may be more likely to survive with a condition rather than dying from it, so YLD rates may be higher in Australia than upper middle-income countries.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b07aa661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b07aa661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17 Student activities: </a:t>
            </a:r>
            <a:endParaRPr/>
          </a:p>
          <a:p>
            <a:pPr marL="457200" lvl="0" indent="-317500" algn="l" rtl="0">
              <a:spcBef>
                <a:spcPts val="0"/>
              </a:spcBef>
              <a:spcAft>
                <a:spcPts val="0"/>
              </a:spcAft>
              <a:buSzPts val="1400"/>
              <a:buChar char="-"/>
            </a:pPr>
            <a:r>
              <a:rPr lang="en"/>
              <a:t>Watch </a:t>
            </a:r>
            <a:r>
              <a:rPr lang="en" u="sng">
                <a:solidFill>
                  <a:srgbClr val="0000FF"/>
                </a:solidFill>
                <a:latin typeface="Calibri"/>
                <a:ea typeface="Calibri"/>
                <a:cs typeface="Calibri"/>
                <a:sym typeface="Calibri"/>
                <a:hlinkClick r:id="rId3"/>
              </a:rPr>
              <a:t>https://www.youtube.com/watch?v=pabor5Gd7yM</a:t>
            </a:r>
            <a:endParaRPr/>
          </a:p>
          <a:p>
            <a:pPr marL="457200" lvl="0" indent="-317500" algn="l" rtl="0">
              <a:spcBef>
                <a:spcPts val="0"/>
              </a:spcBef>
              <a:spcAft>
                <a:spcPts val="0"/>
              </a:spcAft>
              <a:buSzPts val="1400"/>
              <a:buChar char="-"/>
            </a:pPr>
            <a:r>
              <a:rPr lang="en">
                <a:latin typeface="Calibri"/>
                <a:ea typeface="Calibri"/>
                <a:cs typeface="Calibri"/>
                <a:sym typeface="Calibri"/>
              </a:rPr>
              <a:t>Discuss what water is required for in daily life.</a:t>
            </a:r>
            <a:endParaRPr/>
          </a:p>
          <a:p>
            <a:pPr marL="457200" lvl="0" indent="-317500" algn="l" rtl="0">
              <a:spcBef>
                <a:spcPts val="0"/>
              </a:spcBef>
              <a:spcAft>
                <a:spcPts val="0"/>
              </a:spcAft>
              <a:buSzPts val="1400"/>
              <a:buChar char="-"/>
            </a:pPr>
            <a:r>
              <a:rPr lang="en"/>
              <a:t>Notes: What are the 5 factors that contribute to similarities and differences in health status and burden of disease globally?</a:t>
            </a:r>
            <a:endParaRPr/>
          </a:p>
          <a:p>
            <a:pPr marL="457200" lvl="0" indent="-317500" algn="l" rtl="0">
              <a:spcBef>
                <a:spcPts val="0"/>
              </a:spcBef>
              <a:spcAft>
                <a:spcPts val="0"/>
              </a:spcAft>
              <a:buSzPts val="1400"/>
              <a:buChar char="-"/>
            </a:pPr>
            <a:r>
              <a:rPr lang="en"/>
              <a:t>Write into book definition: safe water</a:t>
            </a:r>
            <a:endParaRPr/>
          </a:p>
          <a:p>
            <a:pPr marL="457200" lvl="0" indent="-317500" algn="l" rtl="0">
              <a:spcBef>
                <a:spcPts val="0"/>
              </a:spcBef>
              <a:spcAft>
                <a:spcPts val="0"/>
              </a:spcAft>
              <a:buSzPts val="1400"/>
              <a:buChar char="-"/>
            </a:pPr>
            <a:r>
              <a:rPr lang="en"/>
              <a:t>Copy the why water is important as notes into your book.</a:t>
            </a:r>
            <a:endParaRPr/>
          </a:p>
          <a:p>
            <a:pPr marL="457200" lvl="0" indent="-317500" algn="l" rtl="0">
              <a:spcBef>
                <a:spcPts val="0"/>
              </a:spcBef>
              <a:spcAft>
                <a:spcPts val="0"/>
              </a:spcAft>
              <a:buSzPts val="1400"/>
              <a:buChar char="-"/>
            </a:pPr>
            <a:r>
              <a:rPr lang="en" sz="1800">
                <a:latin typeface="Amatic SC"/>
                <a:ea typeface="Amatic SC"/>
                <a:cs typeface="Amatic SC"/>
                <a:sym typeface="Amatic SC"/>
              </a:rPr>
              <a:t>What diseases and illnesses does a lack of access to “safe water” cause? Pg.312</a:t>
            </a:r>
            <a:endParaRPr/>
          </a:p>
          <a:p>
            <a:pPr marL="0" lvl="0" indent="0" algn="l" rtl="0">
              <a:spcBef>
                <a:spcPts val="0"/>
              </a:spcBef>
              <a:spcAft>
                <a:spcPts val="0"/>
              </a:spcAft>
              <a:buNone/>
            </a:pPr>
            <a:endParaRPr/>
          </a:p>
          <a:p>
            <a:pPr marL="0" lvl="0" indent="0" algn="l" rtl="0">
              <a:spcBef>
                <a:spcPts val="0"/>
              </a:spcBef>
              <a:spcAft>
                <a:spcPts val="0"/>
              </a:spcAft>
              <a:buNone/>
            </a:pPr>
            <a:r>
              <a:rPr lang="en"/>
              <a:t>Answer to question: </a:t>
            </a:r>
            <a:endParaRPr/>
          </a:p>
          <a:p>
            <a:pPr marL="457200" lvl="0" indent="-317500" algn="l" rtl="0">
              <a:spcBef>
                <a:spcPts val="0"/>
              </a:spcBef>
              <a:spcAft>
                <a:spcPts val="0"/>
              </a:spcAft>
              <a:buSzPts val="1400"/>
              <a:buChar char="-"/>
            </a:pPr>
            <a:r>
              <a:rPr lang="en"/>
              <a:t>Figure 8.29 - access to safe water, sanitation, poverty, global distribution and marketing of tobacco, alchol and processed foods and inequality and discrimination.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c147aec6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c147aec6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18 Activities</a:t>
            </a:r>
            <a:endParaRPr/>
          </a:p>
          <a:p>
            <a:pPr marL="457200" lvl="0" indent="-317500" algn="l" rtl="0">
              <a:spcBef>
                <a:spcPts val="0"/>
              </a:spcBef>
              <a:spcAft>
                <a:spcPts val="0"/>
              </a:spcAft>
              <a:buSzPts val="1400"/>
              <a:buChar char="-"/>
            </a:pPr>
            <a:r>
              <a:rPr lang="en"/>
              <a:t>Definition: Sanitation </a:t>
            </a:r>
            <a:endParaRPr/>
          </a:p>
          <a:p>
            <a:pPr marL="457200" lvl="0" indent="-317500" algn="l" rtl="0">
              <a:spcBef>
                <a:spcPts val="0"/>
              </a:spcBef>
              <a:spcAft>
                <a:spcPts val="0"/>
              </a:spcAft>
              <a:buSzPts val="1400"/>
              <a:buChar char="-"/>
            </a:pPr>
            <a:r>
              <a:rPr lang="en"/>
              <a:t>Watch </a:t>
            </a:r>
            <a:r>
              <a:rPr lang="en" u="sng">
                <a:solidFill>
                  <a:schemeClr val="hlink"/>
                </a:solidFill>
                <a:hlinkClick r:id="rId3"/>
              </a:rPr>
              <a:t>https://www.youtube.com/watch?v=orIFs72HGmM</a:t>
            </a:r>
            <a:r>
              <a:rPr lang="en"/>
              <a:t> and complete questions in blue box </a:t>
            </a:r>
            <a:endParaRPr/>
          </a:p>
          <a:p>
            <a:pPr marL="457200" lvl="0" indent="-317500" algn="l" rtl="0">
              <a:spcBef>
                <a:spcPts val="0"/>
              </a:spcBef>
              <a:spcAft>
                <a:spcPts val="0"/>
              </a:spcAft>
              <a:buSzPts val="1400"/>
              <a:buChar char="-"/>
            </a:pPr>
            <a:r>
              <a:rPr lang="en"/>
              <a:t>Read: brown box of information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ANSWERS: india questions</a:t>
            </a:r>
            <a:endParaRPr/>
          </a:p>
          <a:p>
            <a:pPr marL="457200" lvl="0" indent="-296545" algn="l" rtl="0">
              <a:spcBef>
                <a:spcPts val="0"/>
              </a:spcBef>
              <a:spcAft>
                <a:spcPts val="0"/>
              </a:spcAft>
              <a:buSzPts val="1100"/>
              <a:buFont typeface="Calibri"/>
              <a:buAutoNum type="alphaLcPeriod"/>
            </a:pPr>
            <a:r>
              <a:rPr lang="en">
                <a:latin typeface="Calibri"/>
                <a:ea typeface="Calibri"/>
                <a:cs typeface="Calibri"/>
                <a:sym typeface="Calibri"/>
              </a:rPr>
              <a:t>People have to go out in the open to relieve themselves; it increases the risk of disease.</a:t>
            </a:r>
            <a:endParaRPr>
              <a:latin typeface="Calibri"/>
              <a:ea typeface="Calibri"/>
              <a:cs typeface="Calibri"/>
              <a:sym typeface="Calibri"/>
            </a:endParaRPr>
          </a:p>
          <a:p>
            <a:pPr marL="457200" lvl="0" indent="-296545" algn="l" rtl="0">
              <a:spcBef>
                <a:spcPts val="0"/>
              </a:spcBef>
              <a:spcAft>
                <a:spcPts val="0"/>
              </a:spcAft>
              <a:buSzPts val="1100"/>
              <a:buFont typeface="Calibri"/>
              <a:buAutoNum type="alphaLcPeriod"/>
            </a:pPr>
            <a:r>
              <a:rPr lang="en">
                <a:latin typeface="Calibri"/>
                <a:ea typeface="Calibri"/>
                <a:cs typeface="Calibri"/>
                <a:sym typeface="Calibri"/>
              </a:rPr>
              <a:t>31 per cent</a:t>
            </a:r>
            <a:endParaRPr>
              <a:latin typeface="Calibri"/>
              <a:ea typeface="Calibri"/>
              <a:cs typeface="Calibri"/>
              <a:sym typeface="Calibri"/>
            </a:endParaRPr>
          </a:p>
          <a:p>
            <a:pPr marL="453390" lvl="0" indent="-296545" algn="l" rtl="0">
              <a:spcBef>
                <a:spcPts val="0"/>
              </a:spcBef>
              <a:spcAft>
                <a:spcPts val="0"/>
              </a:spcAft>
              <a:buSzPts val="1100"/>
              <a:buFont typeface="Calibri"/>
              <a:buAutoNum type="alphaLcPeriod"/>
            </a:pPr>
            <a:r>
              <a:rPr lang="en">
                <a:latin typeface="Calibri"/>
                <a:ea typeface="Calibri"/>
                <a:cs typeface="Calibri"/>
                <a:sym typeface="Calibri"/>
              </a:rPr>
              <a:t>i. Less than 10 cents</a:t>
            </a:r>
            <a:endParaRPr>
              <a:latin typeface="Calibri"/>
              <a:ea typeface="Calibri"/>
              <a:cs typeface="Calibri"/>
              <a:sym typeface="Calibri"/>
            </a:endParaRPr>
          </a:p>
          <a:p>
            <a:pPr marL="457200" lvl="0" indent="-457200" algn="l" rtl="0">
              <a:spcBef>
                <a:spcPts val="0"/>
              </a:spcBef>
              <a:spcAft>
                <a:spcPts val="0"/>
              </a:spcAft>
              <a:buNone/>
            </a:pPr>
            <a:r>
              <a:rPr lang="en">
                <a:latin typeface="Calibri"/>
                <a:ea typeface="Calibri"/>
                <a:cs typeface="Calibri"/>
                <a:sym typeface="Calibri"/>
              </a:rPr>
              <a:t>ii. There are not enough and they are not affordable for many.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c147aec6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c147aec6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19 student work </a:t>
            </a:r>
            <a:endParaRPr/>
          </a:p>
          <a:p>
            <a:pPr marL="457200" lvl="0" indent="-317500" algn="l" rtl="0">
              <a:spcBef>
                <a:spcPts val="0"/>
              </a:spcBef>
              <a:spcAft>
                <a:spcPts val="0"/>
              </a:spcAft>
              <a:buSzPts val="1400"/>
              <a:buChar char="-"/>
            </a:pPr>
            <a:r>
              <a:rPr lang="en"/>
              <a:t>Notes on the comparison of access to sanitation for females v males in low and middle income countries</a:t>
            </a:r>
            <a:endParaRPr/>
          </a:p>
          <a:p>
            <a:pPr marL="457200" lvl="0" indent="-317500" algn="l" rtl="0">
              <a:spcBef>
                <a:spcPts val="0"/>
              </a:spcBef>
              <a:spcAft>
                <a:spcPts val="0"/>
              </a:spcAft>
              <a:buSzPts val="1400"/>
              <a:buChar char="-"/>
            </a:pPr>
            <a:r>
              <a:rPr lang="en"/>
              <a:t>Look at figure 8.36</a:t>
            </a:r>
            <a:endParaRPr/>
          </a:p>
          <a:p>
            <a:pPr marL="457200" lvl="0" indent="-317500" algn="l" rtl="0">
              <a:spcBef>
                <a:spcPts val="0"/>
              </a:spcBef>
              <a:spcAft>
                <a:spcPts val="0"/>
              </a:spcAft>
              <a:buSzPts val="1400"/>
              <a:buChar char="-"/>
            </a:pPr>
            <a:r>
              <a:rPr lang="en"/>
              <a:t>Watch </a:t>
            </a:r>
            <a:r>
              <a:rPr lang="en" u="sng">
                <a:solidFill>
                  <a:schemeClr val="hlink"/>
                </a:solidFill>
                <a:hlinkClick r:id="rId3"/>
              </a:rPr>
              <a:t>https://www.wateraid.org/us/media/1-in-3-women-lack-safe-toilets</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c6f5903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c6f5903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 quizlet </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c147aec6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c147aec6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b="1" cap="small">
                <a:solidFill>
                  <a:srgbClr val="FF0000"/>
                </a:solidFill>
                <a:latin typeface="Calibri"/>
                <a:ea typeface="Calibri"/>
                <a:cs typeface="Calibri"/>
                <a:sym typeface="Calibri"/>
              </a:rPr>
              <a:t>Answers</a:t>
            </a:r>
            <a:endParaRPr b="1" cap="small">
              <a:solidFill>
                <a:srgbClr val="FF0000"/>
              </a:solidFill>
              <a:latin typeface="Calibri"/>
              <a:ea typeface="Calibri"/>
              <a:cs typeface="Calibri"/>
              <a:sym typeface="Calibri"/>
            </a:endParaRPr>
          </a:p>
          <a:p>
            <a:pPr marL="0" lvl="0" indent="0" algn="l" rtl="0">
              <a:spcBef>
                <a:spcPts val="300"/>
              </a:spcBef>
              <a:spcAft>
                <a:spcPts val="0"/>
              </a:spcAft>
              <a:buNone/>
            </a:pPr>
            <a:r>
              <a:rPr lang="en" b="1">
                <a:solidFill>
                  <a:srgbClr val="0070C0"/>
                </a:solidFill>
                <a:latin typeface="Calibri"/>
                <a:ea typeface="Calibri"/>
                <a:cs typeface="Calibri"/>
                <a:sym typeface="Calibri"/>
              </a:rPr>
              <a:t>Test your knowledge</a:t>
            </a:r>
            <a:endParaRPr b="1" i="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endParaRPr>
              <a:latin typeface="Calibri"/>
              <a:ea typeface="Calibri"/>
              <a:cs typeface="Calibri"/>
              <a:sym typeface="Calibri"/>
            </a:endParaRPr>
          </a:p>
          <a:p>
            <a:pPr marL="453390" lvl="1" indent="-296545" algn="l" rtl="0">
              <a:spcBef>
                <a:spcPts val="0"/>
              </a:spcBef>
              <a:spcAft>
                <a:spcPts val="0"/>
              </a:spcAft>
              <a:buSzPts val="1100"/>
              <a:buFont typeface="Calibri"/>
              <a:buAutoNum type="alphaLcPeriod"/>
            </a:pPr>
            <a:r>
              <a:rPr lang="en">
                <a:latin typeface="Calibri"/>
                <a:ea typeface="Calibri"/>
                <a:cs typeface="Calibri"/>
                <a:sym typeface="Calibri"/>
              </a:rPr>
              <a:t>Safe water refers to water that is not contaminated with disease-causing pathogens such as bacteria and viruses, or chemicals such as lead and mercury.</a:t>
            </a:r>
            <a:endParaRPr>
              <a:latin typeface="Calibri"/>
              <a:ea typeface="Calibri"/>
              <a:cs typeface="Calibri"/>
              <a:sym typeface="Calibri"/>
            </a:endParaRPr>
          </a:p>
          <a:p>
            <a:pPr marL="453390" lvl="1" indent="-296545" algn="l" rtl="0">
              <a:spcBef>
                <a:spcPts val="0"/>
              </a:spcBef>
              <a:spcAft>
                <a:spcPts val="0"/>
              </a:spcAft>
              <a:buSzPts val="1100"/>
              <a:buFont typeface="Calibri"/>
              <a:buAutoNum type="alphaLcPeriod"/>
            </a:pPr>
            <a:r>
              <a:rPr lang="en">
                <a:latin typeface="Calibri"/>
                <a:ea typeface="Calibri"/>
                <a:cs typeface="Calibri"/>
                <a:sym typeface="Calibri"/>
              </a:rPr>
              <a:t>Water is a significant component of many body tissues and is essential for the optimal functioning of every cell in the body. Humans can’t adequately store water, so it must be consumed daily. It is also required for washing, cooking and agriculture.</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Lack of clean water is generally not an issue in Australia because there is adequate infrastructure to provide clean water, and emergency provisions can generally be supplied when clean tap water is unavailable.</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Children are particularly susceptible to the impacts of unsafe water as they are likely to experience repeated infection; this is why children account for a high proportion of total deaths from water-related causes.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highlight>
                  <a:srgbClr val="FFFFFF"/>
                </a:highlight>
                <a:latin typeface="Calibri"/>
                <a:ea typeface="Calibri"/>
                <a:cs typeface="Calibri"/>
                <a:sym typeface="Calibri"/>
              </a:rPr>
              <a:t>Lack of access to safe water in these countries contributes to hundreds of millions of missed school days each year, which reduces levels of education and the potential to earn a decent income in the future. I</a:t>
            </a:r>
            <a:r>
              <a:rPr lang="en">
                <a:latin typeface="Calibri"/>
                <a:ea typeface="Calibri"/>
                <a:cs typeface="Calibri"/>
                <a:sym typeface="Calibri"/>
              </a:rPr>
              <a:t>t is often women who have to trek long distances to collect water and then carry it back. They may have to make this trip many times in one day, reducing their ability to pursue education or paid employment, which also contributes to poverty.</a:t>
            </a:r>
            <a:endParaRPr>
              <a:latin typeface="Calibri"/>
              <a:ea typeface="Calibri"/>
              <a:cs typeface="Calibri"/>
              <a:sym typeface="Calibri"/>
            </a:endParaRPr>
          </a:p>
          <a:p>
            <a:pPr marL="226695" lvl="0" indent="-296545" algn="l" rtl="0">
              <a:spcBef>
                <a:spcPts val="0"/>
              </a:spcBef>
              <a:spcAft>
                <a:spcPts val="0"/>
              </a:spcAft>
              <a:buSzPts val="1100"/>
              <a:buFont typeface="Calibri"/>
              <a:buAutoNum type="arabicPeriod"/>
            </a:pPr>
            <a:endParaRPr>
              <a:latin typeface="Calibri"/>
              <a:ea typeface="Calibri"/>
              <a:cs typeface="Calibri"/>
              <a:sym typeface="Calibri"/>
            </a:endParaRPr>
          </a:p>
          <a:p>
            <a:pPr marL="453390" lvl="1" indent="-296545" algn="l" rtl="0">
              <a:spcBef>
                <a:spcPts val="0"/>
              </a:spcBef>
              <a:spcAft>
                <a:spcPts val="0"/>
              </a:spcAft>
              <a:buSzPts val="1100"/>
              <a:buFont typeface="Calibri"/>
              <a:buAutoNum type="alphaLcPeriod"/>
            </a:pPr>
            <a:r>
              <a:rPr lang="en">
                <a:latin typeface="Calibri"/>
                <a:ea typeface="Calibri"/>
                <a:cs typeface="Calibri"/>
                <a:sym typeface="Calibri"/>
              </a:rPr>
              <a:t>In this course, sanitation generally refers to the provision of facilities and services for the safe disposal of human urine and faeces, but can also refer to the maintenance of hygienic conditions through services such as garbage collection and wastewater disposal.</a:t>
            </a:r>
            <a:endParaRPr>
              <a:latin typeface="Calibri"/>
              <a:ea typeface="Calibri"/>
              <a:cs typeface="Calibri"/>
              <a:sym typeface="Calibri"/>
            </a:endParaRPr>
          </a:p>
          <a:p>
            <a:pPr marL="453390" lvl="1" indent="-296545" algn="l" rtl="0">
              <a:spcBef>
                <a:spcPts val="0"/>
              </a:spcBef>
              <a:spcAft>
                <a:spcPts val="0"/>
              </a:spcAft>
              <a:buSzPts val="1100"/>
              <a:buFont typeface="Calibri"/>
              <a:buAutoNum type="alphaLcPeriod"/>
            </a:pPr>
            <a:r>
              <a:rPr lang="en">
                <a:latin typeface="Calibri"/>
                <a:ea typeface="Calibri"/>
                <a:cs typeface="Calibri"/>
                <a:sym typeface="Calibri"/>
              </a:rPr>
              <a:t>Many schools do not have female toilets, and this prevents many girls from gaining an education. Without private toilets, many cultures expect girls to wait until it is dark before they can relieve themselves. This exposes them to the danger of harassment, assault, animal attacks, discomfort, loss of dignity and sometimes illness. According to WaterAid, women and girls living without a toilet spend 266 million hours each day finding a place to relieve themselves.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Unregulated water courses such as swamps and dams can provide a breeding ground for disease-causing parasites such as malaria-carrying mosquitoes. This increases malaria infections.</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
              <a:t>7.  </a:t>
            </a:r>
            <a:r>
              <a:rPr lang="en">
                <a:latin typeface="Calibri"/>
                <a:ea typeface="Calibri"/>
                <a:cs typeface="Calibri"/>
                <a:sym typeface="Calibri"/>
              </a:rPr>
              <a:t>gastroenteritis</a:t>
            </a:r>
            <a:endParaRPr>
              <a:latin typeface="Calibri"/>
              <a:ea typeface="Calibri"/>
              <a:cs typeface="Calibri"/>
              <a:sym typeface="Calibri"/>
            </a:endParaRPr>
          </a:p>
          <a:p>
            <a:pPr marL="226695" lvl="0" indent="-296545" algn="l" rtl="0">
              <a:spcBef>
                <a:spcPts val="0"/>
              </a:spcBef>
              <a:spcAft>
                <a:spcPts val="0"/>
              </a:spcAft>
              <a:buSzPts val="1100"/>
              <a:buFont typeface="Noto Sans Symbols"/>
              <a:buChar char="●"/>
            </a:pPr>
            <a:r>
              <a:rPr lang="en">
                <a:latin typeface="Calibri"/>
                <a:ea typeface="Calibri"/>
                <a:cs typeface="Calibri"/>
                <a:sym typeface="Calibri"/>
              </a:rPr>
              <a:t>diarrhoea</a:t>
            </a:r>
            <a:endParaRPr>
              <a:latin typeface="Calibri"/>
              <a:ea typeface="Calibri"/>
              <a:cs typeface="Calibri"/>
              <a:sym typeface="Calibri"/>
            </a:endParaRPr>
          </a:p>
          <a:p>
            <a:pPr marL="226695" lvl="0" indent="-296545" algn="l" rtl="0">
              <a:spcBef>
                <a:spcPts val="0"/>
              </a:spcBef>
              <a:spcAft>
                <a:spcPts val="0"/>
              </a:spcAft>
              <a:buSzPts val="1100"/>
              <a:buFont typeface="Noto Sans Symbols"/>
              <a:buChar char="●"/>
            </a:pPr>
            <a:r>
              <a:rPr lang="en">
                <a:latin typeface="Calibri"/>
                <a:ea typeface="Calibri"/>
                <a:cs typeface="Calibri"/>
                <a:sym typeface="Calibri"/>
              </a:rPr>
              <a:t>dysentery</a:t>
            </a:r>
            <a:endParaRPr>
              <a:latin typeface="Calibri"/>
              <a:ea typeface="Calibri"/>
              <a:cs typeface="Calibri"/>
              <a:sym typeface="Calibri"/>
            </a:endParaRPr>
          </a:p>
          <a:p>
            <a:pPr marL="226695" lvl="0" indent="-296545" algn="l" rtl="0">
              <a:spcBef>
                <a:spcPts val="0"/>
              </a:spcBef>
              <a:spcAft>
                <a:spcPts val="0"/>
              </a:spcAft>
              <a:buSzPts val="1100"/>
              <a:buFont typeface="Noto Sans Symbols"/>
              <a:buChar char="●"/>
            </a:pPr>
            <a:r>
              <a:rPr lang="en">
                <a:latin typeface="Calibri"/>
                <a:ea typeface="Calibri"/>
                <a:cs typeface="Calibri"/>
                <a:sym typeface="Calibri"/>
              </a:rPr>
              <a:t>cholera</a:t>
            </a:r>
            <a:endParaRPr>
              <a:latin typeface="Calibri"/>
              <a:ea typeface="Calibri"/>
              <a:cs typeface="Calibri"/>
              <a:sym typeface="Calibri"/>
            </a:endParaRPr>
          </a:p>
          <a:p>
            <a:pPr marL="226695" lvl="0" indent="-296545" algn="l" rtl="0">
              <a:spcBef>
                <a:spcPts val="0"/>
              </a:spcBef>
              <a:spcAft>
                <a:spcPts val="0"/>
              </a:spcAft>
              <a:buSzPts val="1100"/>
              <a:buFont typeface="Noto Sans Symbols"/>
              <a:buChar char="●"/>
            </a:pPr>
            <a:r>
              <a:rPr lang="en">
                <a:latin typeface="Calibri"/>
                <a:ea typeface="Calibri"/>
                <a:cs typeface="Calibri"/>
                <a:sym typeface="Calibri"/>
              </a:rPr>
              <a:t>malaria</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8 . Examples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Lack of access to clean water increases the risk of infectious diseases such as gastroenteritis, which contributes to a large number of childhood deaths in middle- and low-income countries compared to high-income countries. This contributes to the differences in YLL experienced. </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Lack of clean water contributes to a range of diseases and infections that can last a long period of time, contributing to higher rates of YLD in low- and middle-income countries compared to high-income countries.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9. Sanitation contributes to around 6 per cent of deaths in low-income countries, around 4 per cent in lower middle-income countries, around 0.3 per cent in upper middle-income countries and no deaths in high-income countries.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10. Lack of sanitation contributes to disease. A sick population may not be able to work or go to school. Parents may also have to stay home to care for ill children, reducing income for the family. Money may be spent on medical treatments, which increases poverty. If children miss out on education as a result of illness or no toilets (especially girls), they may be forced into low-paid employment.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c147aec6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c147aec6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1st thing - Class discussion</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Discuss how income could be used to improve health status and burden of disease among populations.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Discuss how governments work to reduce burden of disease in Australia. Would these interventions be possible without adequate financial resources?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Discuss how governments can use financial resources to promote health status and burden of disease in low-income countries.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c147aec6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c147aec6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147aec6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c147aec6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solution?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800adbe6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800adbe6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b="1">
                <a:solidFill>
                  <a:srgbClr val="0070C0"/>
                </a:solidFill>
                <a:latin typeface="Calibri"/>
                <a:ea typeface="Calibri"/>
                <a:cs typeface="Calibri"/>
                <a:sym typeface="Calibri"/>
              </a:rPr>
              <a:t>Apply your knowledge</a:t>
            </a:r>
            <a:endParaRPr b="1" i="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endParaRPr>
              <a:latin typeface="Calibri"/>
              <a:ea typeface="Calibri"/>
              <a:cs typeface="Calibri"/>
              <a:sym typeface="Calibri"/>
            </a:endParaRPr>
          </a:p>
          <a:p>
            <a:pPr marL="453390" lvl="0" indent="-296545" algn="l" rtl="0">
              <a:spcBef>
                <a:spcPts val="0"/>
              </a:spcBef>
              <a:spcAft>
                <a:spcPts val="0"/>
              </a:spcAft>
              <a:buSzPts val="1100"/>
              <a:buFont typeface="Calibri"/>
              <a:buAutoNum type="alphaLcPeriod"/>
            </a:pPr>
            <a:r>
              <a:rPr lang="en">
                <a:latin typeface="Calibri"/>
                <a:ea typeface="Calibri"/>
                <a:cs typeface="Calibri"/>
                <a:sym typeface="Calibri"/>
              </a:rPr>
              <a:t>Virtually none of the population lives in extreme poverty in high-income countries compared to around 2.5 per cent of those in upper middle-income countries, 16 per cent in lower middle-income countries and around 46 per cent in low-income countries.</a:t>
            </a:r>
            <a:endParaRPr>
              <a:latin typeface="Calibri"/>
              <a:ea typeface="Calibri"/>
              <a:cs typeface="Calibri"/>
              <a:sym typeface="Calibri"/>
            </a:endParaRPr>
          </a:p>
          <a:p>
            <a:pPr marL="453390" lvl="0" indent="-296545" algn="l" rtl="0">
              <a:spcBef>
                <a:spcPts val="0"/>
              </a:spcBef>
              <a:spcAft>
                <a:spcPts val="0"/>
              </a:spcAft>
              <a:buSzPts val="1100"/>
              <a:buFont typeface="Calibri"/>
              <a:buAutoNum type="alphaLcPeriod"/>
            </a:pPr>
            <a:r>
              <a:rPr lang="en">
                <a:latin typeface="Calibri"/>
                <a:ea typeface="Calibri"/>
                <a:cs typeface="Calibri"/>
                <a:sym typeface="Calibri"/>
              </a:rPr>
              <a:t>Examples include:</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There is less money for healthcare in low-income countries, so conditions can go untreated. This increases the number of premature deaths and YLL compared to high-income countries.</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There is less money for nutritious food, increasing the risk of infectious diseases, especially among children. This increases the rate of DALY for this group in low-income countries compared to high-income countries.</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Extreme poverty reduces the ability of people to afford clean water and adequate sanitation, increasing the risk of diseases such as cholera and dysentery. This increases DALY in low-income countries compared to high-income countries.</a:t>
            </a:r>
            <a:endParaRPr>
              <a:latin typeface="Calibri"/>
              <a:ea typeface="Calibri"/>
              <a:cs typeface="Calibri"/>
              <a:sym typeface="Calibri"/>
            </a:endParaRPr>
          </a:p>
          <a:p>
            <a:pPr marL="226695" lvl="0" indent="-296545" algn="l" rtl="0">
              <a:spcBef>
                <a:spcPts val="0"/>
              </a:spcBef>
              <a:spcAft>
                <a:spcPts val="0"/>
              </a:spcAft>
              <a:buSzPts val="1100"/>
              <a:buFont typeface="Calibri"/>
              <a:buAutoNum type="arabicPeriod"/>
            </a:pP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Answers include Indigenous Australians; people from low SES backgrounds; and those living outside of Australia’s major cities.</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 Both populations have:</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higher rates of morbidity and mortality</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reduced access to healthcare</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higher rates of malnutrition</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higher U5MR</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higher rates of many preventable diseases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Examples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Poverty contributes to lower rates of education, so those living in poverty may not have the knowledge to reduce their risk of conditions such as HIV. </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Poverty can mean reduced access to clean water, increasing the risk of diarrhoeal disease.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Those living in poverty may be forced into dangerous jobs such as the sex trade which increases their risk of HIV.</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Poverty means that people may not be able to afford resources that reduce the risk of malaria such as mosquito nets.</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800adbe6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800adbe6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 - </a:t>
            </a:r>
            <a:r>
              <a:rPr lang="en" sz="1150"/>
              <a:t>Understanding how inequality and discrimination contribute to similarities and differences in health status and burden of disease</a:t>
            </a:r>
            <a:endParaRPr sz="1150"/>
          </a:p>
          <a:p>
            <a:pPr marL="0" lvl="0" indent="0" algn="l" rtl="0">
              <a:spcBef>
                <a:spcPts val="0"/>
              </a:spcBef>
              <a:spcAft>
                <a:spcPts val="0"/>
              </a:spcAft>
              <a:buNone/>
            </a:pPr>
            <a:endParaRPr sz="1150"/>
          </a:p>
          <a:p>
            <a:pPr marL="457200" lvl="0" indent="-301625" algn="l" rtl="0">
              <a:spcBef>
                <a:spcPts val="0"/>
              </a:spcBef>
              <a:spcAft>
                <a:spcPts val="0"/>
              </a:spcAft>
              <a:buSzPts val="1150"/>
              <a:buChar char="-"/>
            </a:pPr>
            <a:r>
              <a:rPr lang="en" sz="1150"/>
              <a:t>Read 8.7.1 - fill in top of table </a:t>
            </a:r>
            <a:endParaRPr sz="1150"/>
          </a:p>
          <a:p>
            <a:pPr marL="0" lvl="0" indent="0" algn="l" rtl="0">
              <a:spcBef>
                <a:spcPts val="0"/>
              </a:spcBef>
              <a:spcAft>
                <a:spcPts val="0"/>
              </a:spcAft>
              <a:buNone/>
            </a:pPr>
            <a:endParaRPr sz="1150"/>
          </a:p>
          <a:p>
            <a:pPr marL="0" lvl="0" indent="0" algn="l" rtl="0">
              <a:spcBef>
                <a:spcPts val="0"/>
              </a:spcBef>
              <a:spcAft>
                <a:spcPts val="0"/>
              </a:spcAft>
              <a:buNone/>
            </a:pPr>
            <a:endParaRPr sz="115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800adbe6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800adbe6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800adbe6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800adbe6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Watch youtube: The girl effect and Answer question</a:t>
            </a:r>
            <a:endParaRPr/>
          </a:p>
          <a:p>
            <a:pPr marL="457200" lvl="0" indent="-317500" algn="l" rtl="0">
              <a:spcBef>
                <a:spcPts val="0"/>
              </a:spcBef>
              <a:spcAft>
                <a:spcPts val="0"/>
              </a:spcAft>
              <a:buSzPts val="1400"/>
              <a:buChar char="-"/>
            </a:pPr>
            <a:r>
              <a:rPr lang="en"/>
              <a:t>Read case study and answer questions</a:t>
            </a:r>
            <a:endParaRPr/>
          </a:p>
          <a:p>
            <a:pPr marL="457200" lvl="0" indent="-317500" algn="l" rtl="0">
              <a:spcBef>
                <a:spcPts val="0"/>
              </a:spcBef>
              <a:spcAft>
                <a:spcPts val="0"/>
              </a:spcAft>
              <a:buSzPts val="1400"/>
              <a:buChar char="-"/>
            </a:pPr>
            <a:r>
              <a:rPr lang="en"/>
              <a:t>Discuss forced marriage and female mutilation</a:t>
            </a:r>
            <a:endParaRPr/>
          </a:p>
          <a:p>
            <a:pPr marL="457200" lvl="0" indent="-317500" algn="l" rtl="0">
              <a:spcBef>
                <a:spcPts val="0"/>
              </a:spcBef>
              <a:spcAft>
                <a:spcPts val="0"/>
              </a:spcAft>
              <a:buSzPts val="1400"/>
              <a:buChar char="-"/>
            </a:pPr>
            <a:r>
              <a:rPr lang="en"/>
              <a:t>Fill in table for gender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300"/>
              </a:spcBef>
              <a:spcAft>
                <a:spcPts val="0"/>
              </a:spcAft>
              <a:buNone/>
            </a:pPr>
            <a:r>
              <a:rPr lang="en" b="1">
                <a:solidFill>
                  <a:srgbClr val="0070C0"/>
                </a:solidFill>
                <a:latin typeface="Calibri"/>
                <a:ea typeface="Calibri"/>
                <a:cs typeface="Calibri"/>
                <a:sym typeface="Calibri"/>
              </a:rPr>
              <a:t>Case study review: Honour killing family poisoned sister</a:t>
            </a:r>
            <a:endParaRPr b="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They are called ‘honour killings’ because the people who carry out the killings say they are done to maintain the honour of the family.</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Having women in government means that women have a voice in the policies and laws created. This can increase the rights that women have in the country; for example, the right to vote or own land. This increases the opportunities that women have and gives them a say in the society in which they live. Having more women in government can mean that women’s issues and concerns are more likely to be raised and acted on. Issues such as honour killings may be treated with more urgency if women are involved in planning solutions.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If women are not able to choose their own husbands, they have fewer choices in their lives. This can prevent them from developing a sense of purpose in life (spiritual health and wellbeing). It also means that they can’t marry someone with whom they share qualities, which may decrease their chances of having a happy marriage and the opportunity to contribute to a fulfilling life (mental health and wellbeing).</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800adbe6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800adbe6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bf46b89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bf46b89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Copy in definition for gender identity </a:t>
            </a:r>
            <a:endParaRPr/>
          </a:p>
          <a:p>
            <a:pPr marL="457200" lvl="0" indent="-317500" algn="l" rtl="0">
              <a:spcBef>
                <a:spcPts val="0"/>
              </a:spcBef>
              <a:spcAft>
                <a:spcPts val="0"/>
              </a:spcAft>
              <a:buSzPts val="1400"/>
              <a:buChar char="-"/>
            </a:pPr>
            <a:r>
              <a:rPr lang="en"/>
              <a:t>Discuss and fill in table how this can impact on health and wellbeing using the pink scroll</a:t>
            </a:r>
            <a:endParaRPr/>
          </a:p>
          <a:p>
            <a:pPr marL="457200" lvl="0" indent="-317500" algn="l" rtl="0">
              <a:spcBef>
                <a:spcPts val="0"/>
              </a:spcBef>
              <a:spcAft>
                <a:spcPts val="0"/>
              </a:spcAft>
              <a:buSzPts val="1400"/>
              <a:buChar char="-"/>
            </a:pPr>
            <a:r>
              <a:rPr lang="en"/>
              <a:t>Look at stats in figure and answer</a:t>
            </a:r>
            <a:endParaRPr/>
          </a:p>
          <a:p>
            <a:pPr marL="457200" lvl="0" indent="-301625" algn="l" rtl="0">
              <a:lnSpc>
                <a:spcPct val="115000"/>
              </a:lnSpc>
              <a:spcBef>
                <a:spcPts val="0"/>
              </a:spcBef>
              <a:spcAft>
                <a:spcPts val="0"/>
              </a:spcAft>
              <a:buSzPts val="1150"/>
              <a:buChar char="-"/>
            </a:pPr>
            <a:r>
              <a:rPr lang="en" sz="1150"/>
              <a:t>Use figure 8.50 to answer the following questions.</a:t>
            </a:r>
            <a:endParaRPr sz="1150"/>
          </a:p>
          <a:p>
            <a:pPr marL="914400" lvl="1" indent="-301625" algn="l" rtl="0">
              <a:lnSpc>
                <a:spcPct val="115000"/>
              </a:lnSpc>
              <a:spcBef>
                <a:spcPts val="0"/>
              </a:spcBef>
              <a:spcAft>
                <a:spcPts val="0"/>
              </a:spcAft>
              <a:buSzPts val="1150"/>
              <a:buChar char="-"/>
            </a:pPr>
            <a:r>
              <a:rPr lang="en" sz="1150"/>
              <a:t>What proportion of Australians are thought to be of diverse sexual orientation or gender identity?</a:t>
            </a:r>
            <a:endParaRPr sz="1150"/>
          </a:p>
          <a:p>
            <a:pPr marL="914400" lvl="1" indent="-301625" algn="l" rtl="0">
              <a:lnSpc>
                <a:spcPct val="115000"/>
              </a:lnSpc>
              <a:spcBef>
                <a:spcPts val="0"/>
              </a:spcBef>
              <a:spcAft>
                <a:spcPts val="0"/>
              </a:spcAft>
              <a:buSzPts val="1150"/>
              <a:buChar char="-"/>
            </a:pPr>
            <a:r>
              <a:rPr lang="en" sz="1150"/>
              <a:t>What change was there in the number of same-sex couples between 1996 and 2011?</a:t>
            </a:r>
            <a:endParaRPr sz="1150"/>
          </a:p>
          <a:p>
            <a:pPr marL="914400" lvl="1" indent="-301625" algn="l" rtl="0">
              <a:lnSpc>
                <a:spcPct val="115000"/>
              </a:lnSpc>
              <a:spcBef>
                <a:spcPts val="0"/>
              </a:spcBef>
              <a:spcAft>
                <a:spcPts val="0"/>
              </a:spcAft>
              <a:buSzPts val="1150"/>
              <a:buChar char="-"/>
            </a:pPr>
            <a:r>
              <a:rPr lang="en" sz="1150"/>
              <a:t>What proportion of LGBTI (lesbian, gay, bisexual, transgender and intersex) had hidden their sexuality or gender identity when accessing services? How could this impact on health and wellbeing?</a:t>
            </a:r>
            <a:endParaRPr sz="1150"/>
          </a:p>
          <a:p>
            <a:pPr marL="914400" lvl="1" indent="-301625" algn="l" rtl="0">
              <a:lnSpc>
                <a:spcPct val="115000"/>
              </a:lnSpc>
              <a:spcBef>
                <a:spcPts val="0"/>
              </a:spcBef>
              <a:spcAft>
                <a:spcPts val="0"/>
              </a:spcAft>
              <a:buSzPts val="1150"/>
              <a:buChar char="-"/>
            </a:pPr>
            <a:r>
              <a:rPr lang="en" sz="1150"/>
              <a:t>How much more likely are gay, lesbian, bisexual, transgender people to experience depression?</a:t>
            </a:r>
            <a:endParaRPr sz="1150"/>
          </a:p>
          <a:p>
            <a:pPr marL="914400" lvl="1" indent="-301625" algn="l" rtl="0">
              <a:lnSpc>
                <a:spcPct val="115000"/>
              </a:lnSpc>
              <a:spcBef>
                <a:spcPts val="0"/>
              </a:spcBef>
              <a:spcAft>
                <a:spcPts val="0"/>
              </a:spcAft>
              <a:buSzPts val="1150"/>
              <a:buChar char="-"/>
            </a:pPr>
            <a:r>
              <a:rPr lang="en" sz="1150"/>
              <a:t>What types and rates of abuse are experienced by those with diverse sexual orientation or gender identity?</a:t>
            </a:r>
            <a:endParaRPr sz="1150"/>
          </a:p>
          <a:p>
            <a:pPr marL="0" lvl="0" indent="0" algn="l" rtl="0">
              <a:spcBef>
                <a:spcPts val="31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6f59039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6f5903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over key knowledge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bf46b89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bf46b89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bf46b890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bf46b890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Read key concept</a:t>
            </a:r>
            <a:endParaRPr/>
          </a:p>
          <a:p>
            <a:pPr marL="457200" lvl="0" indent="-317500" algn="l" rtl="0">
              <a:spcBef>
                <a:spcPts val="0"/>
              </a:spcBef>
              <a:spcAft>
                <a:spcPts val="0"/>
              </a:spcAft>
              <a:buSzPts val="1400"/>
              <a:buChar char="-"/>
            </a:pPr>
            <a:r>
              <a:rPr lang="en"/>
              <a:t>Discuss “</a:t>
            </a:r>
            <a:r>
              <a:rPr lang="en">
                <a:latin typeface="Calibri"/>
                <a:ea typeface="Calibri"/>
                <a:cs typeface="Calibri"/>
                <a:sym typeface="Calibri"/>
              </a:rPr>
              <a:t>What advances in technology have occurred over the past 100 years that have led to an increase in global marketing?</a:t>
            </a:r>
            <a:endParaRPr>
              <a:latin typeface="Calibri"/>
              <a:ea typeface="Calibri"/>
              <a:cs typeface="Calibri"/>
              <a:sym typeface="Calibri"/>
            </a:endParaRPr>
          </a:p>
          <a:p>
            <a:pPr marL="457200" lvl="0" indent="-317500" algn="l" rtl="0">
              <a:spcBef>
                <a:spcPts val="0"/>
              </a:spcBef>
              <a:spcAft>
                <a:spcPts val="0"/>
              </a:spcAft>
              <a:buSzPts val="1400"/>
              <a:buChar char="-"/>
            </a:pPr>
            <a:r>
              <a:rPr lang="en"/>
              <a:t>Show globalisation picture and state how better technology improves communication, trade and transport (globalisation)</a:t>
            </a:r>
            <a:endParaRPr/>
          </a:p>
          <a:p>
            <a:pPr marL="457200" lvl="0" indent="-317500" algn="l" rtl="0">
              <a:spcBef>
                <a:spcPts val="0"/>
              </a:spcBef>
              <a:spcAft>
                <a:spcPts val="0"/>
              </a:spcAft>
              <a:buSzPts val="1400"/>
              <a:buChar char="-"/>
            </a:pPr>
            <a:r>
              <a:rPr lang="en"/>
              <a:t>Explore the world bank website - </a:t>
            </a:r>
            <a:endParaRPr/>
          </a:p>
          <a:p>
            <a:pPr marL="0" lvl="0" indent="0" algn="l" rtl="0">
              <a:spcBef>
                <a:spcPts val="0"/>
              </a:spcBef>
              <a:spcAft>
                <a:spcPts val="0"/>
              </a:spcAft>
              <a:buNone/>
            </a:pPr>
            <a:r>
              <a:rPr lang="en">
                <a:latin typeface="Calibri"/>
                <a:ea typeface="Calibri"/>
                <a:cs typeface="Calibri"/>
                <a:sym typeface="Calibri"/>
              </a:rPr>
              <a:t>Globalisation is the process whereby boundaries between countries are reduced or eliminated, allowing individuals, groups and companies to act on a global scale. It can be described as transforming the different societies of the world into one global society. A reduction in barriers to trade, communication and transport contributes to this process.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highlight>
                  <a:srgbClr val="FFFF00"/>
                </a:highlight>
                <a:latin typeface="Calibri"/>
                <a:ea typeface="Calibri"/>
                <a:cs typeface="Calibri"/>
                <a:sym typeface="Calibri"/>
              </a:rPr>
              <a:t>NOTES FOR BOARD:</a:t>
            </a:r>
            <a:r>
              <a:rPr lang="en">
                <a:latin typeface="Calibri"/>
                <a:ea typeface="Calibri"/>
                <a:cs typeface="Calibri"/>
                <a:sym typeface="Calibri"/>
              </a:rPr>
              <a:t> </a:t>
            </a:r>
            <a:r>
              <a:rPr lang="en" u="sng">
                <a:latin typeface="Calibri"/>
                <a:ea typeface="Calibri"/>
                <a:cs typeface="Calibri"/>
                <a:sym typeface="Calibri"/>
              </a:rPr>
              <a:t>Examples of ways in which globalisation can improve health status include:</a:t>
            </a:r>
            <a:endParaRPr u="sng">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Aid in times of emergencies (such as natural disasters) can reach people faster.</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Knowledge can be shared more easily through media such as the internet.</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Resources and skills can be shared among countries; low- and middle-income countries can benefit from increased tourism.</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and middle-income countries may be able to export goods to other countries.</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bf46b890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bf46b890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highlight>
                  <a:srgbClr val="FFFFFF"/>
                </a:highlight>
              </a:rPr>
              <a:t>Watch youtube video https://www.youtube.com/watch?v=x4c_wI6kQyE</a:t>
            </a:r>
            <a:endParaRPr>
              <a:highlight>
                <a:srgbClr val="FFFFFF"/>
              </a:highlight>
            </a:endParaRPr>
          </a:p>
          <a:p>
            <a:pPr marL="457200" lvl="0" indent="-317500" algn="l" rtl="0">
              <a:spcBef>
                <a:spcPts val="0"/>
              </a:spcBef>
              <a:spcAft>
                <a:spcPts val="0"/>
              </a:spcAft>
              <a:buSzPts val="1400"/>
              <a:buChar char="-"/>
            </a:pPr>
            <a:r>
              <a:rPr lang="en">
                <a:highlight>
                  <a:srgbClr val="FFFFFF"/>
                </a:highlight>
              </a:rPr>
              <a:t>Read tobacco notes</a:t>
            </a:r>
            <a:endParaRPr>
              <a:highlight>
                <a:srgbClr val="FFFFFF"/>
              </a:highlight>
            </a:endParaRPr>
          </a:p>
          <a:p>
            <a:pPr marL="457200" lvl="0" indent="-317500" algn="l" rtl="0">
              <a:spcBef>
                <a:spcPts val="0"/>
              </a:spcBef>
              <a:spcAft>
                <a:spcPts val="0"/>
              </a:spcAft>
              <a:buSzPts val="1400"/>
              <a:buChar char="-"/>
            </a:pPr>
            <a:r>
              <a:rPr lang="en">
                <a:highlight>
                  <a:srgbClr val="FFFFFF"/>
                </a:highlight>
              </a:rPr>
              <a:t>Look at alcohol graph and discuss global trends</a:t>
            </a:r>
            <a:endParaRPr>
              <a:highlight>
                <a:srgbClr val="FFFFFF"/>
              </a:highlight>
            </a:endParaRPr>
          </a:p>
          <a:p>
            <a:pPr marL="457200" lvl="0" indent="-317500" algn="l" rtl="0">
              <a:spcBef>
                <a:spcPts val="0"/>
              </a:spcBef>
              <a:spcAft>
                <a:spcPts val="0"/>
              </a:spcAft>
              <a:buSzPts val="1400"/>
              <a:buChar char="-"/>
            </a:pPr>
            <a:r>
              <a:rPr lang="en">
                <a:highlight>
                  <a:srgbClr val="FFFFFF"/>
                </a:highlight>
              </a:rPr>
              <a:t>Read notes</a:t>
            </a:r>
            <a:endParaRPr>
              <a:highlight>
                <a:srgbClr val="FFFFFF"/>
              </a:highlight>
            </a:endParaRPr>
          </a:p>
          <a:p>
            <a:pPr marL="457200" lvl="0" indent="-317500" algn="l" rtl="0">
              <a:spcBef>
                <a:spcPts val="0"/>
              </a:spcBef>
              <a:spcAft>
                <a:spcPts val="0"/>
              </a:spcAft>
              <a:buSzPts val="1400"/>
              <a:buChar char="-"/>
            </a:pPr>
            <a:r>
              <a:rPr lang="en">
                <a:highlight>
                  <a:srgbClr val="FFFFFF"/>
                </a:highlight>
              </a:rPr>
              <a:t>Read processed food summary</a:t>
            </a:r>
            <a:endParaRPr>
              <a:highlight>
                <a:srgbClr val="FFFFFF"/>
              </a:highlight>
            </a:endParaRPr>
          </a:p>
          <a:p>
            <a:pPr marL="457200" lvl="0" indent="-317500" algn="l" rtl="0">
              <a:spcBef>
                <a:spcPts val="0"/>
              </a:spcBef>
              <a:spcAft>
                <a:spcPts val="0"/>
              </a:spcAft>
              <a:buSzPts val="1400"/>
              <a:buChar char="-"/>
            </a:pPr>
            <a:r>
              <a:rPr lang="en">
                <a:highlight>
                  <a:srgbClr val="FFFFFF"/>
                </a:highlight>
              </a:rPr>
              <a:t>Complete notes on differences in global health and burden of disease</a:t>
            </a:r>
            <a:endParaRPr>
              <a:highlight>
                <a:srgbClr val="FFFFFF"/>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Notes:  Impact on differences in global health status and burden of disease</a:t>
            </a:r>
            <a:endParaRPr>
              <a:highlight>
                <a:srgbClr val="FFFF00"/>
              </a:highlight>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Tobacco:</a:t>
            </a:r>
            <a:endParaRPr>
              <a:latin typeface="Calibri"/>
              <a:ea typeface="Calibri"/>
              <a:cs typeface="Calibri"/>
              <a:sym typeface="Calibri"/>
            </a:endParaRPr>
          </a:p>
          <a:p>
            <a:pPr marL="457200" lvl="0" indent="-301625" algn="l" rtl="0">
              <a:spcBef>
                <a:spcPts val="0"/>
              </a:spcBef>
              <a:spcAft>
                <a:spcPts val="0"/>
              </a:spcAft>
              <a:buSzPts val="1150"/>
              <a:buChar char="●"/>
            </a:pPr>
            <a:r>
              <a:rPr lang="en" sz="1150">
                <a:highlight>
                  <a:srgbClr val="FFFFFF"/>
                </a:highlight>
              </a:rPr>
              <a:t>Increased burden of disease, particularly an increase in premature death as a result of cancer, cardiovascular disease and respiratory conditions associated with smoking.</a:t>
            </a:r>
            <a:endParaRPr sz="1150">
              <a:highlight>
                <a:srgbClr val="FFFFFF"/>
              </a:highlight>
            </a:endParaRPr>
          </a:p>
          <a:p>
            <a:pPr marL="457200" lvl="0" indent="-301625" algn="l" rtl="0">
              <a:spcBef>
                <a:spcPts val="0"/>
              </a:spcBef>
              <a:spcAft>
                <a:spcPts val="0"/>
              </a:spcAft>
              <a:buSzPts val="1150"/>
              <a:buChar char="●"/>
            </a:pPr>
            <a:r>
              <a:rPr lang="en" sz="1150">
                <a:highlight>
                  <a:srgbClr val="FFFFFF"/>
                </a:highlight>
              </a:rPr>
              <a:t>Low - middle income countries have limited fund and spend their money on tobacco THEREFORE have less money for food, clothing, education and basic healthcare THUS increases the risk of conditions that are not necessarily caused by tobacco use itself, such as infectious diseases.</a:t>
            </a:r>
            <a:endParaRPr sz="1150">
              <a:highlight>
                <a:srgbClr val="FFFFFF"/>
              </a:highlight>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Alcohol: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Obesity, type 2 diabetes, cardiovascular disease, cancers, mental health disorders and liver disease. These conditions contribute to premature death and illness, increasing the rate of YLL and YLD.</a:t>
            </a:r>
            <a:endParaRPr sz="1150"/>
          </a:p>
          <a:p>
            <a:pPr marL="457200" lvl="0" indent="-317500" algn="l" rtl="0">
              <a:lnSpc>
                <a:spcPct val="115000"/>
              </a:lnSpc>
              <a:spcBef>
                <a:spcPts val="0"/>
              </a:spcBef>
              <a:spcAft>
                <a:spcPts val="0"/>
              </a:spcAft>
              <a:buSzPts val="1400"/>
              <a:buFont typeface="Calibri"/>
              <a:buChar char="●"/>
            </a:pPr>
            <a:r>
              <a:rPr lang="en" sz="1150"/>
              <a:t>If an individual’s limited income is spent on alcohol, there may be less available to spend on food, clothing, shelter and healthcare. This directly impacts on the standard of living and increases the burden of disease.</a:t>
            </a:r>
            <a:endParaRPr sz="1150"/>
          </a:p>
          <a:p>
            <a:pPr marL="0" lvl="0" indent="0" algn="l" rtl="0">
              <a:lnSpc>
                <a:spcPct val="115000"/>
              </a:lnSpc>
              <a:spcBef>
                <a:spcPts val="1300"/>
              </a:spcBef>
              <a:spcAft>
                <a:spcPts val="0"/>
              </a:spcAft>
              <a:buNone/>
            </a:pPr>
            <a:r>
              <a:rPr lang="en" sz="1150"/>
              <a:t>Processed food: </a:t>
            </a:r>
            <a:endParaRPr sz="1150"/>
          </a:p>
          <a:p>
            <a:pPr marL="457200" lvl="0" indent="-301625" algn="l" rtl="0">
              <a:lnSpc>
                <a:spcPct val="115000"/>
              </a:lnSpc>
              <a:spcBef>
                <a:spcPts val="1300"/>
              </a:spcBef>
              <a:spcAft>
                <a:spcPts val="0"/>
              </a:spcAft>
              <a:buSzPts val="1150"/>
              <a:buChar char="●"/>
            </a:pPr>
            <a:r>
              <a:rPr lang="en" sz="1150">
                <a:highlight>
                  <a:srgbClr val="FFFFFF"/>
                </a:highlight>
              </a:rPr>
              <a:t>High in fat, salt and/or sugar and contribute to a more energy-dense diet contributing to an increased incidence of lifestyle diseases such as obesity, hypertension and cardiovascular disease.</a:t>
            </a:r>
            <a:endParaRPr sz="1150"/>
          </a:p>
          <a:p>
            <a:pPr marL="0" lvl="0" indent="0" algn="l" rtl="0">
              <a:lnSpc>
                <a:spcPct val="115000"/>
              </a:lnSpc>
              <a:spcBef>
                <a:spcPts val="1300"/>
              </a:spcBef>
              <a:spcAft>
                <a:spcPts val="1300"/>
              </a:spcAft>
              <a:buNone/>
            </a:pPr>
            <a:endParaRPr sz="115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b1fedb6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b1fedb6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f46b8901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bf46b8901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200" b="1">
                <a:solidFill>
                  <a:srgbClr val="0070C0"/>
                </a:solidFill>
                <a:latin typeface="Calibri"/>
                <a:ea typeface="Calibri"/>
                <a:cs typeface="Calibri"/>
                <a:sym typeface="Calibri"/>
              </a:rPr>
              <a:t>8.9 Key skills</a:t>
            </a:r>
            <a:endParaRPr sz="1200" b="1">
              <a:solidFill>
                <a:srgbClr val="0070C0"/>
              </a:solidFill>
              <a:latin typeface="Calibri"/>
              <a:ea typeface="Calibri"/>
              <a:cs typeface="Calibri"/>
              <a:sym typeface="Calibri"/>
            </a:endParaRPr>
          </a:p>
          <a:p>
            <a:pPr marL="0" lvl="0" indent="0" algn="l" rtl="0">
              <a:spcBef>
                <a:spcPts val="300"/>
              </a:spcBef>
              <a:spcAft>
                <a:spcPts val="0"/>
              </a:spcAft>
              <a:buNone/>
            </a:pPr>
            <a:r>
              <a:rPr lang="en" b="1" cap="small">
                <a:solidFill>
                  <a:srgbClr val="FF0000"/>
                </a:solidFill>
                <a:latin typeface="Calibri"/>
                <a:ea typeface="Calibri"/>
                <a:cs typeface="Calibri"/>
                <a:sym typeface="Calibri"/>
              </a:rPr>
              <a:t>Answers: Practise the key skills</a:t>
            </a:r>
            <a:endParaRPr b="1" cap="small">
              <a:solidFill>
                <a:srgbClr val="FF0000"/>
              </a:solidFill>
              <a:latin typeface="Calibri"/>
              <a:ea typeface="Calibri"/>
              <a:cs typeface="Calibri"/>
              <a:sym typeface="Calibri"/>
            </a:endParaRPr>
          </a:p>
          <a:p>
            <a:pPr marL="269875" lvl="3" indent="-296545" algn="l" rtl="0">
              <a:spcBef>
                <a:spcPts val="0"/>
              </a:spcBef>
              <a:spcAft>
                <a:spcPts val="0"/>
              </a:spcAft>
              <a:buSzPts val="1100"/>
              <a:buFont typeface="Calibri"/>
              <a:buAutoNum type="arabicPeriod"/>
            </a:pPr>
            <a:r>
              <a:rPr lang="en">
                <a:latin typeface="Calibri"/>
                <a:ea typeface="Calibri"/>
                <a:cs typeface="Calibri"/>
                <a:sym typeface="Calibri"/>
              </a:rPr>
              <a:t>Economic characteristics common among high-income countries:</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There are generally low rates of poverty in high-income countries. </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High-income countries have high average incomes. </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High-income countries generally have a range of industries. </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High-income countries generally trade on the global market. </a:t>
            </a:r>
            <a:endParaRPr>
              <a:latin typeface="Calibri"/>
              <a:ea typeface="Calibri"/>
              <a:cs typeface="Calibri"/>
              <a:sym typeface="Calibri"/>
            </a:endParaRPr>
          </a:p>
          <a:p>
            <a:pPr marL="269875" lvl="0" indent="-269875" algn="l" rtl="0">
              <a:spcBef>
                <a:spcPts val="300"/>
              </a:spcBef>
              <a:spcAft>
                <a:spcPts val="0"/>
              </a:spcAft>
              <a:buNone/>
            </a:pPr>
            <a:r>
              <a:rPr lang="en">
                <a:latin typeface="Calibri"/>
                <a:ea typeface="Calibri"/>
                <a:cs typeface="Calibri"/>
                <a:sym typeface="Calibri"/>
              </a:rPr>
              <a:t>Environmental characteristics common among high-income countries:</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Those in high-income countries often have access to clean water and adequate sanitation. </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Those in high-income countries often have access to a reliable food supply. </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Those in high-income countries often have high quality housing.</a:t>
            </a:r>
            <a:endParaRPr>
              <a:latin typeface="Calibri"/>
              <a:ea typeface="Calibri"/>
              <a:cs typeface="Calibri"/>
              <a:sym typeface="Calibri"/>
            </a:endParaRPr>
          </a:p>
          <a:p>
            <a:pPr marL="498475" lvl="0" indent="-298450" algn="l" rtl="0">
              <a:spcBef>
                <a:spcPts val="0"/>
              </a:spcBef>
              <a:spcAft>
                <a:spcPts val="0"/>
              </a:spcAft>
              <a:buSzPts val="1100"/>
              <a:buFont typeface="Noto Sans Symbols"/>
              <a:buChar char="●"/>
            </a:pPr>
            <a:r>
              <a:rPr lang="en">
                <a:latin typeface="Calibri"/>
                <a:ea typeface="Calibri"/>
                <a:cs typeface="Calibri"/>
                <a:sym typeface="Calibri"/>
              </a:rPr>
              <a:t>Infrastructure such as roads, electricity grids and telecommunications systems are often more sufficiently developed in high-income countries. </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Similarity: Maternal mortality rates have decreased in both Australia and Sri Lanka between 2000 and 2015, from around 10 to 8 per 100 000 live births in Australia, and from around 58 to 30 per 100 000 live births in Sri Lanka.</a:t>
            </a:r>
            <a:endParaRPr>
              <a:latin typeface="Calibri"/>
              <a:ea typeface="Calibri"/>
              <a:cs typeface="Calibri"/>
              <a:sym typeface="Calibri"/>
            </a:endParaRPr>
          </a:p>
          <a:p>
            <a:pPr marL="228600" lvl="0" indent="-228600" algn="l" rtl="0">
              <a:spcBef>
                <a:spcPts val="0"/>
              </a:spcBef>
              <a:spcAft>
                <a:spcPts val="0"/>
              </a:spcAft>
              <a:buNone/>
            </a:pPr>
            <a:r>
              <a:rPr lang="en">
                <a:latin typeface="Calibri"/>
                <a:ea typeface="Calibri"/>
                <a:cs typeface="Calibri"/>
                <a:sym typeface="Calibri"/>
              </a:rPr>
              <a:t>Difference: Rates were significantly higher in Sri Lank compared to Australia in 2015 (around 30 and 8 per 100 000 live births respectively).</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Sanitation generally refers to the provision of facilities and services for the safe disposal of human urine and faeces, but can also refer to the maintenance of hygienic conditions through services such as garbage collection and wastewater disposal.</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Sanitation contributes to many infectious diseases, especially in low- and middle-income countries. This contributes to more DALY in these countries compared to high-income countries.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The provision of sanitation allows girls to go to school, which increases their sense of purpose and meaning in life, therefore enhancing spiritual health and wellbeing. It means that girls are less likely to get sick, which promotes physical health and wellbeing. They will not have to walk out in the community looking for somewhere to relieve themselves, which can reduce levels of stress and thereby promote mental health and wellbeing. They are more likely to attend school, which can provide opportunities for socialisation and thus promotes social health and wellbeing.</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Low-income countries experience mortality rates from communicable diseases at around 400 per 100 000 people, compared to around 50 per 100 000 people in high-income countries.</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Reasons include:</a:t>
            </a:r>
            <a:endParaRPr>
              <a:latin typeface="Calibri"/>
              <a:ea typeface="Calibri"/>
              <a:cs typeface="Calibri"/>
              <a:sym typeface="Calibri"/>
            </a:endParaRPr>
          </a:p>
          <a:p>
            <a:pPr marL="720090" lvl="0" indent="-298450" algn="l" rtl="0">
              <a:spcBef>
                <a:spcPts val="0"/>
              </a:spcBef>
              <a:spcAft>
                <a:spcPts val="0"/>
              </a:spcAft>
              <a:buSzPts val="1100"/>
              <a:buFont typeface="Noto Sans Symbols"/>
              <a:buChar char="●"/>
            </a:pPr>
            <a:r>
              <a:rPr lang="en">
                <a:latin typeface="Calibri"/>
                <a:ea typeface="Calibri"/>
                <a:cs typeface="Calibri"/>
                <a:sym typeface="Calibri"/>
              </a:rPr>
              <a:t>Lack of clean water in low-income countries compared to high-income countries, which increases the risk of infectious diseases such as cholera.</a:t>
            </a:r>
            <a:endParaRPr>
              <a:latin typeface="Calibri"/>
              <a:ea typeface="Calibri"/>
              <a:cs typeface="Calibri"/>
              <a:sym typeface="Calibri"/>
            </a:endParaRPr>
          </a:p>
          <a:p>
            <a:pPr marL="720090" lvl="0" indent="-298450" algn="l" rtl="0">
              <a:spcBef>
                <a:spcPts val="0"/>
              </a:spcBef>
              <a:spcAft>
                <a:spcPts val="0"/>
              </a:spcAft>
              <a:buSzPts val="1100"/>
              <a:buFont typeface="Noto Sans Symbols"/>
              <a:buChar char="●"/>
            </a:pPr>
            <a:r>
              <a:rPr lang="en">
                <a:latin typeface="Calibri"/>
                <a:ea typeface="Calibri"/>
                <a:cs typeface="Calibri"/>
                <a:sym typeface="Calibri"/>
              </a:rPr>
              <a:t>Women in low-income countries often lack access to education due to poverty, resulting in some women being forced into sex work. This contributes to higher rates of death from HIV/AIDS compared to those in high-income countries.</a:t>
            </a:r>
            <a:endParaRPr>
              <a:latin typeface="Calibri"/>
              <a:ea typeface="Calibri"/>
              <a:cs typeface="Calibri"/>
              <a:sym typeface="Calibri"/>
            </a:endParaRPr>
          </a:p>
          <a:p>
            <a:pPr marL="720090" lvl="0" indent="-298450" algn="l" rtl="0">
              <a:spcBef>
                <a:spcPts val="0"/>
              </a:spcBef>
              <a:spcAft>
                <a:spcPts val="0"/>
              </a:spcAft>
              <a:buSzPts val="1100"/>
              <a:buFont typeface="Noto Sans Symbols"/>
              <a:buChar char="●"/>
            </a:pPr>
            <a:r>
              <a:rPr lang="en">
                <a:latin typeface="Calibri"/>
                <a:ea typeface="Calibri"/>
                <a:cs typeface="Calibri"/>
                <a:sym typeface="Calibri"/>
              </a:rPr>
              <a:t>Poverty in low- and middle-income countries contributes to higher levels of malnourishment than in high-income countries, which increases the risk of infectious diseases due to decreased immune function.</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Reasons include: </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Transgender people are often discriminated against, which increases the risk of mental health disorders such as depression.</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Transgender people may not feel accepted in their community, which contributes to low levels of self-worth and an increased risk of depression compared to those who are cisgender.</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Transgender people may be denied employment opportunities, which can contribute to higher rates of depression.</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Transgender people are more likely to be abused by others compared to cisgender people, which contributes to higher rates of depression.</a:t>
            </a:r>
            <a:endParaRPr>
              <a:latin typeface="Calibri"/>
              <a:ea typeface="Calibri"/>
              <a:cs typeface="Calibri"/>
              <a:sym typeface="Calibri"/>
            </a:endParaRPr>
          </a:p>
          <a:p>
            <a:pPr marL="0" lvl="0" indent="0" algn="l" rtl="0">
              <a:spcBef>
                <a:spcPts val="300"/>
              </a:spcBef>
              <a:spcAft>
                <a:spcPts val="0"/>
              </a:spcAft>
              <a:buNone/>
            </a:pPr>
            <a:r>
              <a:rPr lang="en" b="1" cap="small">
                <a:solidFill>
                  <a:srgbClr val="FF0000"/>
                </a:solidFill>
                <a:latin typeface="Calibri"/>
                <a:ea typeface="Calibri"/>
                <a:cs typeface="Calibri"/>
                <a:sym typeface="Calibri"/>
              </a:rPr>
              <a:t>Answers: Exam preparation</a:t>
            </a:r>
            <a:endParaRPr b="1" cap="small">
              <a:solidFill>
                <a:srgbClr val="FF0000"/>
              </a:solidFill>
              <a:latin typeface="Calibri"/>
              <a:ea typeface="Calibri"/>
              <a:cs typeface="Calibri"/>
              <a:sym typeface="Calibri"/>
            </a:endParaRPr>
          </a:p>
          <a:p>
            <a:pPr marL="0" lvl="0" indent="0" algn="l" rtl="0">
              <a:spcBef>
                <a:spcPts val="300"/>
              </a:spcBef>
              <a:spcAft>
                <a:spcPts val="0"/>
              </a:spcAft>
              <a:buNone/>
            </a:pPr>
            <a:r>
              <a:rPr lang="en" b="1">
                <a:latin typeface="Calibri"/>
                <a:ea typeface="Calibri"/>
                <a:cs typeface="Calibri"/>
                <a:sym typeface="Calibri"/>
              </a:rPr>
              <a:t>Question 1</a:t>
            </a:r>
            <a:endParaRPr b="1">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Answers include:</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lower levels of poverty</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wide range of industries</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opportunities for global trade</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higher levels of gender equality</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low birth and population growth rates</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high levels of employment</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high levels of education</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social security systems</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developed health systems</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access to technology</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developed legal systems</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no history of colonisation</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safe water and sanitation</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access to food</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adequate housing</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adequate infrastructure</a:t>
            </a:r>
            <a:endParaRPr>
              <a:latin typeface="Calibri"/>
              <a:ea typeface="Calibri"/>
              <a:cs typeface="Calibri"/>
              <a:sym typeface="Calibri"/>
            </a:endParaRPr>
          </a:p>
          <a:p>
            <a:pPr marL="228600" lvl="0" indent="-298450" algn="l" rtl="0">
              <a:spcBef>
                <a:spcPts val="0"/>
              </a:spcBef>
              <a:spcAft>
                <a:spcPts val="0"/>
              </a:spcAft>
              <a:buSzPts val="1100"/>
              <a:buFont typeface="Noto Sans Symbols"/>
              <a:buChar char="●"/>
            </a:pPr>
            <a:r>
              <a:rPr lang="en">
                <a:latin typeface="Calibri"/>
                <a:ea typeface="Calibri"/>
                <a:cs typeface="Calibri"/>
                <a:sym typeface="Calibri"/>
              </a:rPr>
              <a:t>high levels of carbon dioxide emissions.</a:t>
            </a:r>
            <a:endParaRPr>
              <a:latin typeface="Calibri"/>
              <a:ea typeface="Calibri"/>
              <a:cs typeface="Calibri"/>
              <a:sym typeface="Calibri"/>
            </a:endParaRPr>
          </a:p>
          <a:p>
            <a:pPr marL="0" lvl="0" indent="0" algn="l" rtl="0">
              <a:spcBef>
                <a:spcPts val="300"/>
              </a:spcBef>
              <a:spcAft>
                <a:spcPts val="0"/>
              </a:spcAft>
              <a:buNone/>
            </a:pPr>
            <a:r>
              <a:rPr lang="en" b="1">
                <a:latin typeface="Calibri"/>
                <a:ea typeface="Calibri"/>
                <a:cs typeface="Calibri"/>
                <a:sym typeface="Calibri"/>
              </a:rPr>
              <a:t>Question 2</a:t>
            </a:r>
            <a:endParaRPr b="1">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a:latin typeface="Calibri"/>
                <a:ea typeface="Calibri"/>
                <a:cs typeface="Calibri"/>
                <a:sym typeface="Calibri"/>
              </a:rPr>
              <a:t>The U5MR have decreased in both high- and low-income countries between 1964 and 2014, from around 290 to 75 per 1000 live births in low-income countries and from around 35 to 5 per 1000 live births in high-income countries.</a:t>
            </a:r>
            <a:endParaRPr>
              <a:latin typeface="Calibri"/>
              <a:ea typeface="Calibri"/>
              <a:cs typeface="Calibri"/>
              <a:sym typeface="Calibri"/>
            </a:endParaRPr>
          </a:p>
          <a:p>
            <a:pPr marL="226695" lvl="0" indent="-296545" algn="l" rtl="0">
              <a:spcBef>
                <a:spcPts val="0"/>
              </a:spcBef>
              <a:spcAft>
                <a:spcPts val="0"/>
              </a:spcAft>
              <a:buSzPts val="1100"/>
              <a:buFont typeface="Calibri"/>
              <a:buAutoNum type="alphaLcPeriod"/>
            </a:pPr>
            <a:r>
              <a:rPr lang="en">
                <a:latin typeface="Calibri"/>
                <a:ea typeface="Calibri"/>
                <a:cs typeface="Calibri"/>
                <a:sym typeface="Calibri"/>
              </a:rPr>
              <a:t>Examples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Poverty rates have decreased over time in most countries. This means that there may have been more resources available to prevent under-five deaths such as immunisation and healthcare.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The proportion of people with access to clean water and sanitation has improved over time in most countries, reducing the risk of children under five dying from infectious diseases.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a:latin typeface="Calibri"/>
                <a:ea typeface="Calibri"/>
                <a:cs typeface="Calibri"/>
                <a:sym typeface="Calibri"/>
              </a:rPr>
              <a:t>The U5MR has consistently been higher in low-income countries compared to high-income countries (e.g. around 75 and 5 per 1000 live births in 2015 respectively).</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a:latin typeface="Calibri"/>
                <a:ea typeface="Calibri"/>
                <a:cs typeface="Calibri"/>
                <a:sym typeface="Calibri"/>
              </a:rPr>
              <a:t>Examples include: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Housing is poorer in low-income countries than in high-income countries, which can contribute to higher rates of respiratory disease deaths in those aged under five due to poor ventilation.</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Levels of poverty are higher in low-income countries compared to high-income countries, so there is less money available for adequate food and healthcare. This contributes to more under-five deaths.</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bf46b8901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bf46b8901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Monday 25th June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c749380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c749380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c749380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c749380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https://www.aihw.gov.au/getmedia/7c42913d-295f-4bc9-9c24-4e44eff4a04a/aihw-aus-221.pdf.aspx?inline=true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c7493809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c749380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9.1</a:t>
            </a:r>
            <a:endParaRPr/>
          </a:p>
          <a:p>
            <a:pPr marL="457200" lvl="0" indent="-317500" algn="l" rtl="0">
              <a:spcBef>
                <a:spcPts val="0"/>
              </a:spcBef>
              <a:spcAft>
                <a:spcPts val="0"/>
              </a:spcAft>
              <a:buSzPts val="1400"/>
              <a:buChar char="-"/>
            </a:pPr>
            <a:r>
              <a:rPr lang="en"/>
              <a:t>Discuss </a:t>
            </a:r>
            <a:r>
              <a:rPr lang="en">
                <a:latin typeface="Calibri"/>
                <a:ea typeface="Calibri"/>
                <a:cs typeface="Calibri"/>
                <a:sym typeface="Calibri"/>
              </a:rPr>
              <a:t>What are the possible impacts on health and wellbeing if these characteristics could not continue in Australia into the future?</a:t>
            </a:r>
            <a:endParaRPr>
              <a:latin typeface="Calibri"/>
              <a:ea typeface="Calibri"/>
              <a:cs typeface="Calibri"/>
              <a:sym typeface="Calibri"/>
            </a:endParaRPr>
          </a:p>
          <a:p>
            <a:pPr marL="457200" lvl="0" indent="-317500" algn="l" rtl="0">
              <a:spcBef>
                <a:spcPts val="0"/>
              </a:spcBef>
              <a:spcAft>
                <a:spcPts val="0"/>
              </a:spcAft>
              <a:buSzPts val="1400"/>
              <a:buChar char="-"/>
            </a:pPr>
            <a:r>
              <a:rPr lang="en">
                <a:latin typeface="Calibri"/>
                <a:ea typeface="Calibri"/>
                <a:cs typeface="Calibri"/>
                <a:sym typeface="Calibri"/>
              </a:rPr>
              <a:t>What are the possible impacts on health and wellbeing in low- and middle-income countries if we could promote these characteristics and ensure they could continue into the future?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Watch youtube </a:t>
            </a:r>
            <a:r>
              <a:rPr lang="en" u="sng">
                <a:solidFill>
                  <a:srgbClr val="0000FF"/>
                </a:solidFill>
                <a:latin typeface="Calibri"/>
                <a:ea typeface="Calibri"/>
                <a:cs typeface="Calibri"/>
                <a:sym typeface="Calibri"/>
                <a:hlinkClick r:id="rId3"/>
              </a:rPr>
              <a:t>https://www.youtube.com/watch?v=_5r4loXPyx8</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Copy definition in orange box </a:t>
            </a:r>
            <a:r>
              <a:rPr lang="en" sz="1000">
                <a:latin typeface="Calibri"/>
                <a:ea typeface="Calibri"/>
                <a:cs typeface="Calibri"/>
                <a:sym typeface="Calibri"/>
              </a:rPr>
              <a:t>(</a:t>
            </a:r>
            <a:r>
              <a:rPr lang="en" sz="1000" b="1">
                <a:latin typeface="Calibri"/>
                <a:ea typeface="Calibri"/>
                <a:cs typeface="Calibri"/>
                <a:sym typeface="Calibri"/>
              </a:rPr>
              <a:t>Sustainability is defined as</a:t>
            </a:r>
            <a:r>
              <a:rPr lang="en" sz="1000">
                <a:latin typeface="Calibri"/>
                <a:ea typeface="Calibri"/>
                <a:cs typeface="Calibri"/>
                <a:sym typeface="Calibri"/>
              </a:rPr>
              <a:t> ‘meeting the needs of the present without compromising the ability of future generations to meet their own needs’).</a:t>
            </a:r>
            <a:endParaRPr sz="1000">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c7493809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c749380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38</a:t>
            </a:r>
            <a:endParaRPr/>
          </a:p>
          <a:p>
            <a:pPr marL="0" lvl="0" indent="0" algn="l" rtl="0">
              <a:spcBef>
                <a:spcPts val="0"/>
              </a:spcBef>
              <a:spcAft>
                <a:spcPts val="0"/>
              </a:spcAft>
              <a:buNone/>
            </a:pPr>
            <a:r>
              <a:rPr lang="en"/>
              <a:t>9.2 economic sustainability</a:t>
            </a:r>
            <a:endParaRPr/>
          </a:p>
          <a:p>
            <a:pPr marL="457200" lvl="0" indent="-317500" algn="l" rtl="0">
              <a:spcBef>
                <a:spcPts val="0"/>
              </a:spcBef>
              <a:spcAft>
                <a:spcPts val="0"/>
              </a:spcAft>
              <a:buSzPts val="1400"/>
              <a:buChar char="-"/>
            </a:pPr>
            <a:r>
              <a:rPr lang="en"/>
              <a:t>Write definition for economic sustainability and the 4 dots points that make up economic sustainability in a country. </a:t>
            </a:r>
            <a:endParaRPr/>
          </a:p>
          <a:p>
            <a:pPr marL="457200" lvl="0" indent="-317500" algn="l" rtl="0">
              <a:spcBef>
                <a:spcPts val="0"/>
              </a:spcBef>
              <a:spcAft>
                <a:spcPts val="0"/>
              </a:spcAft>
              <a:buSzPts val="1400"/>
              <a:buChar char="-"/>
            </a:pPr>
            <a:r>
              <a:rPr lang="en"/>
              <a:t>Read innovation and diversity, employment, economic growth and trade. </a:t>
            </a:r>
            <a:endParaRPr/>
          </a:p>
          <a:p>
            <a:pPr marL="457200" lvl="0" indent="-317500" algn="l" rtl="0">
              <a:spcBef>
                <a:spcPts val="0"/>
              </a:spcBef>
              <a:spcAft>
                <a:spcPts val="0"/>
              </a:spcAft>
              <a:buSzPts val="1400"/>
              <a:buChar char="-"/>
            </a:pPr>
            <a:r>
              <a:rPr lang="en"/>
              <a:t>Complete TYK question 4 and 5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Answers: </a:t>
            </a:r>
            <a:endParaRPr/>
          </a:p>
          <a:p>
            <a:pPr marL="0" lvl="0" indent="0" algn="l" rtl="0">
              <a:spcBef>
                <a:spcPts val="0"/>
              </a:spcBef>
              <a:spcAft>
                <a:spcPts val="0"/>
              </a:spcAft>
              <a:buNone/>
            </a:pPr>
            <a:r>
              <a:rPr lang="en"/>
              <a:t>4. </a:t>
            </a:r>
            <a:r>
              <a:rPr lang="en">
                <a:latin typeface="Calibri"/>
                <a:ea typeface="Calibri"/>
                <a:cs typeface="Calibri"/>
                <a:sym typeface="Calibri"/>
              </a:rPr>
              <a:t>Many low- and middle- income countries rely on agriculture as their sole industry. This sector is heavily dependent on factors such as weather patterns and global markets, which are unstable and can prevent the economy from growing. A range of industries are required to ensure that interruptions to specific industries will not cause economic catastrophe within a country.</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5. Many of the established industries in high-income countries are undergoing significant change due to technological advancements including robotics and automation. So new and innovative industries must be developed to ensure employment opportunities exist for the next generation.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b07aa66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b07aa66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video </a:t>
            </a:r>
            <a:endParaRPr/>
          </a:p>
          <a:p>
            <a:pPr marL="0" lvl="0" indent="0" algn="l" rtl="0">
              <a:spcBef>
                <a:spcPts val="0"/>
              </a:spcBef>
              <a:spcAft>
                <a:spcPts val="0"/>
              </a:spcAft>
              <a:buNone/>
            </a:pPr>
            <a:r>
              <a:rPr lang="en" u="sng">
                <a:solidFill>
                  <a:schemeClr val="hlink"/>
                </a:solidFill>
                <a:hlinkClick r:id="rId3"/>
              </a:rPr>
              <a:t>https://www.livebelowtheline.com.au</a:t>
            </a:r>
            <a:endParaRPr/>
          </a:p>
          <a:p>
            <a:pPr marL="0" lvl="0" indent="0" algn="l" rtl="0">
              <a:spcBef>
                <a:spcPts val="0"/>
              </a:spcBef>
              <a:spcAft>
                <a:spcPts val="0"/>
              </a:spcAft>
              <a:buNone/>
            </a:pPr>
            <a:r>
              <a:rPr lang="en" u="sng">
                <a:solidFill>
                  <a:schemeClr val="hlink"/>
                </a:solidFill>
                <a:hlinkClick r:id="rId4"/>
              </a:rPr>
              <a:t>https://actforpeace.rationchallenge.org.au</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c7493809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c749380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39 </a:t>
            </a:r>
            <a:endParaRPr/>
          </a:p>
          <a:p>
            <a:pPr marL="457200" lvl="0" indent="-317500" algn="l" rtl="0">
              <a:spcBef>
                <a:spcPts val="300"/>
              </a:spcBef>
              <a:spcAft>
                <a:spcPts val="0"/>
              </a:spcAft>
              <a:buClr>
                <a:srgbClr val="0070C0"/>
              </a:buClr>
              <a:buSzPts val="1400"/>
              <a:buFont typeface="Calibri"/>
              <a:buChar char="-"/>
            </a:pPr>
            <a:r>
              <a:rPr lang="en" b="1">
                <a:solidFill>
                  <a:srgbClr val="0070C0"/>
                </a:solidFill>
                <a:latin typeface="Calibri"/>
                <a:ea typeface="Calibri"/>
                <a:cs typeface="Calibri"/>
                <a:sym typeface="Calibri"/>
              </a:rPr>
              <a:t>Discussion tips</a:t>
            </a:r>
            <a:r>
              <a:rPr lang="en" b="1" i="1">
                <a:solidFill>
                  <a:srgbClr val="0070C0"/>
                </a:solidFill>
                <a:latin typeface="Calibri"/>
                <a:ea typeface="Calibri"/>
                <a:cs typeface="Calibri"/>
                <a:sym typeface="Calibri"/>
              </a:rPr>
              <a:t> </a:t>
            </a:r>
            <a:r>
              <a:rPr lang="en">
                <a:latin typeface="Calibri"/>
                <a:ea typeface="Calibri"/>
                <a:cs typeface="Calibri"/>
                <a:sym typeface="Calibri"/>
              </a:rPr>
              <a:t>Review the social characteristics of countries explored in subtopic 8.3 of the student text.</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What are the possible impacts on health and wellbeing if these characteristics could not continue in Australia into the future? </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What are the possible impacts on health and wellbeing in low- and middle-income countries if we could promote these characteristics and ensure they could continue into the future?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Write definition: social sustainability </a:t>
            </a:r>
            <a:endParaRPr>
              <a:latin typeface="Calibri"/>
              <a:ea typeface="Calibri"/>
              <a:cs typeface="Calibri"/>
              <a:sym typeface="Calibri"/>
            </a:endParaRPr>
          </a:p>
          <a:p>
            <a:pPr marL="457200" lvl="0" indent="-292100" algn="l" rtl="0">
              <a:spcBef>
                <a:spcPts val="0"/>
              </a:spcBef>
              <a:spcAft>
                <a:spcPts val="0"/>
              </a:spcAft>
              <a:buSzPts val="1000"/>
              <a:buFont typeface="Calibri"/>
              <a:buChar char="-"/>
            </a:pPr>
            <a:r>
              <a:rPr lang="en" sz="1000"/>
              <a:t>Draw the spider diagram “social sustainability” and one way that each of the listed bubbles can assist in promoting health and wellbeing (Example included)</a:t>
            </a:r>
            <a:endParaRPr sz="10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Answers: </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Elimination of poverty and the provision of social protection systems</a:t>
            </a:r>
            <a:r>
              <a:rPr lang="en">
                <a:latin typeface="Calibri"/>
                <a:ea typeface="Calibri"/>
                <a:cs typeface="Calibri"/>
                <a:sym typeface="Calibri"/>
              </a:rPr>
              <a:t> — this means ensuring that no one lives in poverty, including those who can’t earn an income. This promotes mental health and wellbeing as people are less likely to experience stress related to accessing resources such as food.</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Gender equality</a:t>
            </a:r>
            <a:r>
              <a:rPr lang="en">
                <a:latin typeface="Calibri"/>
                <a:ea typeface="Calibri"/>
                <a:cs typeface="Calibri"/>
                <a:sym typeface="Calibri"/>
              </a:rPr>
              <a:t> — relates to females having the same opportunities as males. This promotes social health and wellbeing as females are more empowered to make their own decisions about their lives, such as who they marry.</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Access to safe and decent working conditions</a:t>
            </a:r>
            <a:r>
              <a:rPr lang="en">
                <a:latin typeface="Calibri"/>
                <a:ea typeface="Calibri"/>
                <a:cs typeface="Calibri"/>
                <a:sym typeface="Calibri"/>
              </a:rPr>
              <a:t> — means that all people can access meaningful employment, including women, young people and those with disabilities. It also means that no one would be forced into dangerous work. This promotes spiritual health and wellbeing as people are more likely to feel connected to the world in which they live and have a sense of purpose.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Promotion of political and legal rights</a:t>
            </a:r>
            <a:r>
              <a:rPr lang="en">
                <a:latin typeface="Calibri"/>
                <a:ea typeface="Calibri"/>
                <a:cs typeface="Calibri"/>
                <a:sym typeface="Calibri"/>
              </a:rPr>
              <a:t> — means that all people have equal rights relating to issues such as voting and protection under the law. This can reduce levels of stress, which promotes mental health and wellbeing.</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Peace and security</a:t>
            </a:r>
            <a:r>
              <a:rPr lang="en">
                <a:latin typeface="Calibri"/>
                <a:ea typeface="Calibri"/>
                <a:cs typeface="Calibri"/>
                <a:sym typeface="Calibri"/>
              </a:rPr>
              <a:t> — means that there is no conflict and people feel safe in their daily lives. This can promote emotions such as happiness, which enhances emotional health and wellbeing.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c7493809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c7493809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40 </a:t>
            </a:r>
            <a:endParaRPr/>
          </a:p>
          <a:p>
            <a:pPr marL="0" lvl="0" indent="0" algn="l" rtl="0">
              <a:spcBef>
                <a:spcPts val="0"/>
              </a:spcBef>
              <a:spcAft>
                <a:spcPts val="0"/>
              </a:spcAft>
              <a:buNone/>
            </a:pPr>
            <a:r>
              <a:rPr lang="en"/>
              <a:t>9.4 environmental sustainability</a:t>
            </a:r>
            <a:endParaRPr/>
          </a:p>
          <a:p>
            <a:pPr marL="457200" lvl="0" indent="-317500" algn="l" rtl="0">
              <a:spcBef>
                <a:spcPts val="0"/>
              </a:spcBef>
              <a:spcAft>
                <a:spcPts val="0"/>
              </a:spcAft>
              <a:buSzPts val="1400"/>
              <a:buChar char="-"/>
            </a:pPr>
            <a:r>
              <a:rPr lang="en"/>
              <a:t>Discuss: </a:t>
            </a:r>
            <a:r>
              <a:rPr lang="en">
                <a:latin typeface="Calibri"/>
                <a:ea typeface="Calibri"/>
                <a:cs typeface="Calibri"/>
                <a:sym typeface="Calibri"/>
              </a:rPr>
              <a:t>What are the possible impacts on health and wellbeing in low- and middle-income countries if we could promote these characteristics and ensure they could continue into the future? And  which dimension of sustainability is most important. Why?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Copy orange definition environmental sustainability </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cfccf42d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cfccf42d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41</a:t>
            </a:r>
            <a:endParaRPr/>
          </a:p>
          <a:p>
            <a:pPr marL="457200" lvl="0" indent="-317500" algn="l" rtl="0">
              <a:spcBef>
                <a:spcPts val="0"/>
              </a:spcBef>
              <a:spcAft>
                <a:spcPts val="0"/>
              </a:spcAft>
              <a:buSzPts val="1400"/>
              <a:buChar char="-"/>
            </a:pPr>
            <a:r>
              <a:rPr lang="en"/>
              <a:t>Read through and summarise how each category of environmental sustainability can improve health and wellbeing.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cfccf42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cfccf42d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 42</a:t>
            </a:r>
            <a:endParaRPr/>
          </a:p>
          <a:p>
            <a:pPr marL="457200" lvl="0" indent="-317500" algn="l" rtl="0">
              <a:spcBef>
                <a:spcPts val="0"/>
              </a:spcBef>
              <a:spcAft>
                <a:spcPts val="0"/>
              </a:spcAft>
              <a:buSzPts val="1400"/>
              <a:buChar char="-"/>
            </a:pPr>
            <a:r>
              <a:rPr lang="en"/>
              <a:t>Summarise how climate change impacts on health and wellbeing </a:t>
            </a:r>
            <a:endParaRPr/>
          </a:p>
          <a:p>
            <a:pPr marL="457200" lvl="0" indent="-317500" algn="l" rtl="0">
              <a:spcBef>
                <a:spcPts val="0"/>
              </a:spcBef>
              <a:spcAft>
                <a:spcPts val="0"/>
              </a:spcAft>
              <a:buSzPts val="1400"/>
              <a:buChar char="-"/>
            </a:pPr>
            <a:r>
              <a:rPr lang="en"/>
              <a:t>Apply your knowledge question 6 and 7 </a:t>
            </a:r>
            <a:endParaRPr/>
          </a:p>
          <a:p>
            <a:pPr marL="457200" lvl="0" indent="-317500" algn="l" rtl="0">
              <a:spcBef>
                <a:spcPts val="0"/>
              </a:spcBef>
              <a:spcAft>
                <a:spcPts val="0"/>
              </a:spcAft>
              <a:buSzPts val="1400"/>
              <a:buChar char="-"/>
            </a:pPr>
            <a:r>
              <a:rPr lang="en"/>
              <a:t>Green box main point when discussing the interrelationship of the three dimensions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Answers to AYK:</a:t>
            </a:r>
            <a:endParaRPr/>
          </a:p>
          <a:p>
            <a:pPr marL="0" lvl="0" indent="0" algn="l" rtl="0">
              <a:spcBef>
                <a:spcPts val="0"/>
              </a:spcBef>
              <a:spcAft>
                <a:spcPts val="0"/>
              </a:spcAft>
              <a:buNone/>
            </a:pPr>
            <a:r>
              <a:rPr lang="en">
                <a:latin typeface="Calibri"/>
                <a:ea typeface="Calibri"/>
                <a:cs typeface="Calibri"/>
                <a:sym typeface="Calibri"/>
              </a:rPr>
              <a:t>6. a. and b.</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Biodiversity</a:t>
            </a:r>
            <a:r>
              <a:rPr lang="en">
                <a:latin typeface="Calibri"/>
                <a:ea typeface="Calibri"/>
                <a:cs typeface="Calibri"/>
                <a:sym typeface="Calibri"/>
              </a:rPr>
              <a:t> — relates to the variety of life forms and the ecosystems in which they live. Achieving balance in biodiversity means that resources required for health and wellbeing will be available such as food, water and clean air.</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Use of natural resources</a:t>
            </a:r>
            <a:r>
              <a:rPr lang="en">
                <a:latin typeface="Calibri"/>
                <a:ea typeface="Calibri"/>
                <a:cs typeface="Calibri"/>
                <a:sym typeface="Calibri"/>
              </a:rPr>
              <a:t> — means that resources such as fish and timber will be available for future use. This promotes health and wellbeing as people will be able to access food and building materials for shelter, which reduces the risk of infectious diseases.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Waste removal and pollution</a:t>
            </a:r>
            <a:r>
              <a:rPr lang="en">
                <a:latin typeface="Calibri"/>
                <a:ea typeface="Calibri"/>
                <a:cs typeface="Calibri"/>
                <a:sym typeface="Calibri"/>
              </a:rPr>
              <a:t> — relates to removing human waste and ensuring clean ecosystems. This will assist in providing resources such as clean water that are essential for human life.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i="1">
                <a:latin typeface="Calibri"/>
                <a:ea typeface="Calibri"/>
                <a:cs typeface="Calibri"/>
                <a:sym typeface="Calibri"/>
              </a:rPr>
              <a:t>Climate change</a:t>
            </a:r>
            <a:r>
              <a:rPr lang="en">
                <a:latin typeface="Calibri"/>
                <a:ea typeface="Calibri"/>
                <a:cs typeface="Calibri"/>
                <a:sym typeface="Calibri"/>
              </a:rPr>
              <a:t> — this relates to rising temperatures that influence weather patterns and sea levels. Reducing the effects of climate change will mean greater food availability and fewer natural disasters. This reduces the risk of illness and injury, and promotes physical health and wellbeing.</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7.  </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Being interrelated means that they all impact each other.</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 </a:t>
            </a:r>
            <a:r>
              <a:rPr lang="en" i="1">
                <a:latin typeface="Calibri"/>
                <a:ea typeface="Calibri"/>
                <a:cs typeface="Calibri"/>
                <a:sym typeface="Calibri"/>
              </a:rPr>
              <a:t>Examples</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A sustainable environment provides clean water and food. This can ensure that all people have their human rights for these resources met (social sustainability). Adequate food and water means that people are less likely to be sick, so they can work and earn an income (economic sustainability).</a:t>
            </a:r>
            <a:endParaRPr>
              <a:latin typeface="Calibri"/>
              <a:ea typeface="Calibri"/>
              <a:cs typeface="Calibri"/>
              <a:sym typeface="Calibri"/>
            </a:endParaRPr>
          </a:p>
          <a:p>
            <a:pPr marL="685800" lvl="0" indent="-298450" algn="l" rtl="0">
              <a:spcBef>
                <a:spcPts val="0"/>
              </a:spcBef>
              <a:spcAft>
                <a:spcPts val="0"/>
              </a:spcAft>
              <a:buSzPts val="1100"/>
              <a:buFont typeface="Noto Sans Symbols"/>
              <a:buChar char="●"/>
            </a:pPr>
            <a:r>
              <a:rPr lang="en">
                <a:latin typeface="Calibri"/>
                <a:ea typeface="Calibri"/>
                <a:cs typeface="Calibri"/>
                <a:sym typeface="Calibri"/>
              </a:rPr>
              <a:t>Social sustainability includes poverty reduction, which means children can receive an education instead of having to work at an early age. This means that they are able to get a higher paid job in the future, which increases average incomes (economic sustainability). This provides revenue for the government, which can invest money in preserving natural resources instead of exploiting them for financial gain (environmental sustainability).</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c7493809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c7493809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9.5 human development</a:t>
            </a:r>
            <a:endParaRPr sz="1000"/>
          </a:p>
          <a:p>
            <a:pPr marL="457200" lvl="0" indent="-292100" algn="l" rtl="0">
              <a:spcBef>
                <a:spcPts val="0"/>
              </a:spcBef>
              <a:spcAft>
                <a:spcPts val="0"/>
              </a:spcAft>
              <a:buSzPts val="1000"/>
              <a:buChar char="-"/>
            </a:pPr>
            <a:r>
              <a:rPr lang="en" sz="1000"/>
              <a:t>In your own words write down the what human development is and how it is used for l</a:t>
            </a:r>
            <a:r>
              <a:rPr lang="en" sz="1000">
                <a:highlight>
                  <a:srgbClr val="FFFFFF"/>
                </a:highlight>
              </a:rPr>
              <a:t>ooking at the differences and similarities between countries around the world in addition to classifying countries as low-, middle- and high-income. </a:t>
            </a:r>
            <a:endParaRPr sz="1000">
              <a:highlight>
                <a:srgbClr val="FFFFFF"/>
              </a:highlight>
            </a:endParaRPr>
          </a:p>
          <a:p>
            <a:pPr marL="457200" lvl="0" indent="-292100" algn="l" rtl="0">
              <a:spcBef>
                <a:spcPts val="0"/>
              </a:spcBef>
              <a:spcAft>
                <a:spcPts val="0"/>
              </a:spcAft>
              <a:buSzPts val="1000"/>
              <a:buChar char="-"/>
            </a:pPr>
            <a:r>
              <a:rPr lang="en" sz="1000">
                <a:highlight>
                  <a:srgbClr val="FFFFFF"/>
                </a:highlight>
              </a:rPr>
              <a:t>Discuss yellow box “</a:t>
            </a:r>
            <a:r>
              <a:rPr lang="en" sz="1000"/>
              <a:t>What are some examples of choices that people can make in life to enhance their human development”. Answers could include:</a:t>
            </a:r>
            <a:endParaRPr sz="1000">
              <a:highlight>
                <a:srgbClr val="FFFFFF"/>
              </a:highlight>
            </a:endParaRPr>
          </a:p>
          <a:p>
            <a:pPr marL="457200" lvl="0" indent="0" algn="l" rtl="0">
              <a:spcBef>
                <a:spcPts val="0"/>
              </a:spcBef>
              <a:spcAft>
                <a:spcPts val="0"/>
              </a:spcAft>
              <a:buNone/>
            </a:pPr>
            <a:r>
              <a:rPr lang="en" sz="1000"/>
              <a:t>what level of education a person pursues</a:t>
            </a:r>
            <a:endParaRPr sz="1000"/>
          </a:p>
          <a:p>
            <a:pPr marL="457200" lvl="0" indent="0" algn="l" rtl="0">
              <a:spcBef>
                <a:spcPts val="0"/>
              </a:spcBef>
              <a:spcAft>
                <a:spcPts val="0"/>
              </a:spcAft>
              <a:buNone/>
            </a:pPr>
            <a:r>
              <a:rPr lang="en" sz="1000"/>
              <a:t>where a person lives</a:t>
            </a:r>
            <a:endParaRPr sz="1000"/>
          </a:p>
          <a:p>
            <a:pPr marL="457200" lvl="0" indent="0" algn="l" rtl="0">
              <a:spcBef>
                <a:spcPts val="0"/>
              </a:spcBef>
              <a:spcAft>
                <a:spcPts val="0"/>
              </a:spcAft>
              <a:buNone/>
            </a:pPr>
            <a:r>
              <a:rPr lang="en" sz="1000"/>
              <a:t>what a person eats</a:t>
            </a:r>
            <a:endParaRPr sz="1000"/>
          </a:p>
          <a:p>
            <a:pPr marL="457200" lvl="0" indent="0" algn="l" rtl="0">
              <a:spcBef>
                <a:spcPts val="0"/>
              </a:spcBef>
              <a:spcAft>
                <a:spcPts val="0"/>
              </a:spcAft>
              <a:buNone/>
            </a:pPr>
            <a:r>
              <a:rPr lang="en" sz="1000"/>
              <a:t>what a person does for fun or leisure</a:t>
            </a:r>
            <a:endParaRPr sz="1000"/>
          </a:p>
          <a:p>
            <a:pPr marL="457200" lvl="0" indent="0" algn="l" rtl="0">
              <a:spcBef>
                <a:spcPts val="0"/>
              </a:spcBef>
              <a:spcAft>
                <a:spcPts val="0"/>
              </a:spcAft>
              <a:buNone/>
            </a:pPr>
            <a:r>
              <a:rPr lang="en" sz="1000"/>
              <a:t>who a person socialises with</a:t>
            </a:r>
            <a:endParaRPr sz="1000"/>
          </a:p>
          <a:p>
            <a:pPr marL="457200" lvl="0" indent="0" algn="l" rtl="0">
              <a:spcBef>
                <a:spcPts val="0"/>
              </a:spcBef>
              <a:spcAft>
                <a:spcPts val="0"/>
              </a:spcAft>
              <a:buNone/>
            </a:pPr>
            <a:r>
              <a:rPr lang="en" sz="1000"/>
              <a:t>what sort of job a person does.</a:t>
            </a:r>
            <a:endParaRPr sz="1000"/>
          </a:p>
          <a:p>
            <a:pPr marL="457200" lvl="0" indent="-292100" algn="l" rtl="0">
              <a:spcBef>
                <a:spcPts val="0"/>
              </a:spcBef>
              <a:spcAft>
                <a:spcPts val="0"/>
              </a:spcAft>
              <a:buSzPts val="1000"/>
              <a:buChar char="-"/>
            </a:pPr>
            <a:r>
              <a:rPr lang="en" sz="1000"/>
              <a:t>Look at the HDI diagram and discuss each element of the diagram. Link to diagram and soundcloud you can listen to is added here :</a:t>
            </a:r>
            <a:r>
              <a:rPr lang="en" sz="1000" u="sng">
                <a:solidFill>
                  <a:srgbClr val="0000FF"/>
                </a:solidFill>
                <a:hlinkClick r:id="rId3"/>
              </a:rPr>
              <a:t>hdr.undp.org/en/humandev</a:t>
            </a:r>
            <a:endParaRPr sz="1000"/>
          </a:p>
          <a:p>
            <a:pPr marL="457200" lvl="0" indent="-292100" algn="l" rtl="0">
              <a:spcBef>
                <a:spcPts val="0"/>
              </a:spcBef>
              <a:spcAft>
                <a:spcPts val="0"/>
              </a:spcAft>
              <a:buSzPts val="1000"/>
              <a:buChar char="-"/>
            </a:pPr>
            <a:r>
              <a:rPr lang="en" sz="1000"/>
              <a:t>Pink box is a summary of the 3 parts of human development. </a:t>
            </a:r>
            <a:endParaRPr sz="1000"/>
          </a:p>
          <a:p>
            <a:pPr marL="457200" lvl="0" indent="-292100" algn="l" rtl="0">
              <a:spcBef>
                <a:spcPts val="0"/>
              </a:spcBef>
              <a:spcAft>
                <a:spcPts val="0"/>
              </a:spcAft>
              <a:buSzPts val="1000"/>
              <a:buChar char="-"/>
            </a:pPr>
            <a:r>
              <a:rPr lang="en" sz="1000"/>
              <a:t>If students need more understanding read the case study and compare Ken and Briony level of human development. </a:t>
            </a:r>
            <a:endParaRPr sz="1000"/>
          </a:p>
          <a:p>
            <a:pPr marL="0" lvl="0" indent="0" algn="l" rtl="0">
              <a:spcBef>
                <a:spcPts val="0"/>
              </a:spcBef>
              <a:spcAft>
                <a:spcPts val="0"/>
              </a:spcAft>
              <a:buNone/>
            </a:pPr>
            <a:r>
              <a:rPr lang="en" sz="1000" b="1"/>
              <a:t>Answers</a:t>
            </a:r>
            <a:r>
              <a:rPr lang="en" sz="1000"/>
              <a:t>: Differences in human development</a:t>
            </a:r>
            <a:endParaRPr sz="1000"/>
          </a:p>
          <a:p>
            <a:pPr marL="457200" lvl="0" indent="-292100" algn="l" rtl="0">
              <a:spcBef>
                <a:spcPts val="0"/>
              </a:spcBef>
              <a:spcAft>
                <a:spcPts val="0"/>
              </a:spcAft>
              <a:buSzPts val="1000"/>
              <a:buFont typeface="Arial"/>
              <a:buChar char="●"/>
            </a:pPr>
            <a:r>
              <a:rPr lang="en" sz="1000"/>
              <a:t>Ken has a high level of human development. He has access to the resources required for a decent standard of living such as healthcare and education, and can participate in the decisions that affect his life such as what job he pursues and if and when he gets married.</a:t>
            </a:r>
            <a:endParaRPr sz="1000"/>
          </a:p>
          <a:p>
            <a:pPr marL="457200" lvl="0" indent="-292100" algn="l" rtl="0">
              <a:spcBef>
                <a:spcPts val="0"/>
              </a:spcBef>
              <a:spcAft>
                <a:spcPts val="0"/>
              </a:spcAft>
              <a:buSzPts val="1000"/>
              <a:buFont typeface="Arial"/>
              <a:buChar char="●"/>
            </a:pPr>
            <a:r>
              <a:rPr lang="en" sz="1000"/>
              <a:t>Briony is experiencing a low level of human development. She has not been able to access the resources required for a decent standard of living, such as education, and has not been able to participate in the decisions affecting her life such as if and when she got married and what she does for a job.</a:t>
            </a:r>
            <a:endParaRPr sz="1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c7493809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c7493809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9.6</a:t>
            </a:r>
            <a:r>
              <a:rPr lang="en">
                <a:highlight>
                  <a:srgbClr val="FFFFFF"/>
                </a:highlight>
              </a:rPr>
              <a:t>- </a:t>
            </a:r>
            <a:r>
              <a:rPr lang="en" sz="1400" b="1">
                <a:highlight>
                  <a:srgbClr val="FFFFFF"/>
                </a:highlight>
                <a:latin typeface="Comic Sans MS"/>
                <a:ea typeface="Comic Sans MS"/>
                <a:cs typeface="Comic Sans MS"/>
                <a:sym typeface="Comic Sans MS"/>
              </a:rPr>
              <a:t>The advantages and limitations of the Human Development Index</a:t>
            </a:r>
            <a:endParaRPr sz="1400" b="1">
              <a:highlight>
                <a:srgbClr val="FFFFFF"/>
              </a:highlight>
              <a:latin typeface="Comic Sans MS"/>
              <a:ea typeface="Comic Sans MS"/>
              <a:cs typeface="Comic Sans MS"/>
              <a:sym typeface="Comic Sans MS"/>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DISCUSS: </a:t>
            </a:r>
            <a:r>
              <a:rPr lang="en">
                <a:latin typeface="Calibri"/>
                <a:ea typeface="Calibri"/>
                <a:cs typeface="Calibri"/>
                <a:sym typeface="Calibri"/>
              </a:rPr>
              <a:t>What would be the benefit of measuring human development in different countries? What sort of information would you want to access if you were trying to measure the level of human development experienced in a country?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Look at the 3 dimensions and read the textbook to explore these in more detail. (I ask one student to start reading and when they have had enough they say next, helps get through the more wordy parts of the text). </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cfccf42d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cfccf42d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Watch: </a:t>
            </a:r>
            <a:r>
              <a:rPr lang="en" u="sng">
                <a:solidFill>
                  <a:srgbClr val="0000FF"/>
                </a:solidFill>
                <a:latin typeface="Calibri"/>
                <a:ea typeface="Calibri"/>
                <a:cs typeface="Calibri"/>
                <a:sym typeface="Calibri"/>
                <a:hlinkClick r:id="rId3"/>
              </a:rPr>
              <a:t>https://www.youtube.com/watch?v=4KIoYPyCJMo</a:t>
            </a:r>
            <a:endParaRPr/>
          </a:p>
          <a:p>
            <a:pPr marL="457200" lvl="0" indent="-317500" algn="l" rtl="0">
              <a:spcBef>
                <a:spcPts val="0"/>
              </a:spcBef>
              <a:spcAft>
                <a:spcPts val="0"/>
              </a:spcAft>
              <a:buSzPts val="1400"/>
              <a:buChar char="-"/>
            </a:pPr>
            <a:r>
              <a:rPr lang="en"/>
              <a:t>explore : </a:t>
            </a:r>
            <a:r>
              <a:rPr lang="en">
                <a:latin typeface="Calibri"/>
                <a:ea typeface="Calibri"/>
                <a:cs typeface="Calibri"/>
                <a:sym typeface="Calibri"/>
              </a:rPr>
              <a:t>the HDI tree and make your own human development tree:</a:t>
            </a:r>
            <a:r>
              <a:rPr lang="en" u="sng">
                <a:solidFill>
                  <a:srgbClr val="0000FF"/>
                </a:solidFill>
                <a:latin typeface="Calibri"/>
                <a:ea typeface="Calibri"/>
                <a:cs typeface="Calibri"/>
                <a:sym typeface="Calibri"/>
                <a:hlinkClick r:id="rId4"/>
              </a:rPr>
              <a:t>http://www.zolabo.com/projects/hdi/</a:t>
            </a:r>
            <a:endParaRPr/>
          </a:p>
          <a:p>
            <a:pPr marL="457200" lvl="0" indent="-317500" algn="l" rtl="0">
              <a:spcBef>
                <a:spcPts val="0"/>
              </a:spcBef>
              <a:spcAft>
                <a:spcPts val="0"/>
              </a:spcAft>
              <a:buSzPts val="1400"/>
              <a:buChar char="-"/>
            </a:pPr>
            <a:r>
              <a:rPr lang="en"/>
              <a:t>Summarise the advantages and disadvantages of the HDI. </a:t>
            </a:r>
            <a:endParaRPr/>
          </a:p>
          <a:p>
            <a:pPr marL="457200" lvl="0" indent="-317500" algn="l" rtl="0">
              <a:spcBef>
                <a:spcPts val="0"/>
              </a:spcBef>
              <a:spcAft>
                <a:spcPts val="0"/>
              </a:spcAft>
              <a:buSzPts val="1400"/>
              <a:buChar char="-"/>
            </a:pPr>
            <a:r>
              <a:rPr lang="en"/>
              <a:t>Apply your knowledge Q4-6 in text book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ANSWERS to AYK</a:t>
            </a:r>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Factors could include:</a:t>
            </a:r>
            <a:endParaRPr>
              <a:latin typeface="Calibri"/>
              <a:ea typeface="Calibri"/>
              <a:cs typeface="Calibri"/>
              <a:sym typeface="Calibri"/>
            </a:endParaRPr>
          </a:p>
          <a:p>
            <a:pPr marL="457200" lvl="0" indent="-256540" algn="l" rtl="0">
              <a:spcBef>
                <a:spcPts val="0"/>
              </a:spcBef>
              <a:spcAft>
                <a:spcPts val="0"/>
              </a:spcAft>
              <a:buSzPts val="1100"/>
              <a:buFont typeface="Noto Sans Symbols"/>
              <a:buChar char="●"/>
            </a:pPr>
            <a:r>
              <a:rPr lang="en">
                <a:latin typeface="Calibri"/>
                <a:ea typeface="Calibri"/>
                <a:cs typeface="Calibri"/>
                <a:sym typeface="Calibri"/>
              </a:rPr>
              <a:t>Australia has a higher life expectancy at birth than China.</a:t>
            </a:r>
            <a:endParaRPr>
              <a:latin typeface="Calibri"/>
              <a:ea typeface="Calibri"/>
              <a:cs typeface="Calibri"/>
              <a:sym typeface="Calibri"/>
            </a:endParaRPr>
          </a:p>
          <a:p>
            <a:pPr marL="457200" lvl="0" indent="-256540" algn="l" rtl="0">
              <a:spcBef>
                <a:spcPts val="0"/>
              </a:spcBef>
              <a:spcAft>
                <a:spcPts val="0"/>
              </a:spcAft>
              <a:buSzPts val="1100"/>
              <a:buFont typeface="Noto Sans Symbols"/>
              <a:buChar char="●"/>
            </a:pPr>
            <a:r>
              <a:rPr lang="en">
                <a:latin typeface="Calibri"/>
                <a:ea typeface="Calibri"/>
                <a:cs typeface="Calibri"/>
                <a:sym typeface="Calibri"/>
              </a:rPr>
              <a:t>China has lower mean years of schooling than Australia.</a:t>
            </a:r>
            <a:endParaRPr>
              <a:latin typeface="Calibri"/>
              <a:ea typeface="Calibri"/>
              <a:cs typeface="Calibri"/>
              <a:sym typeface="Calibri"/>
            </a:endParaRPr>
          </a:p>
          <a:p>
            <a:pPr marL="457200" lvl="0" indent="-256540" algn="l" rtl="0">
              <a:spcBef>
                <a:spcPts val="0"/>
              </a:spcBef>
              <a:spcAft>
                <a:spcPts val="0"/>
              </a:spcAft>
              <a:buSzPts val="1100"/>
              <a:buFont typeface="Noto Sans Symbols"/>
              <a:buChar char="●"/>
            </a:pPr>
            <a:r>
              <a:rPr lang="en">
                <a:latin typeface="Calibri"/>
                <a:ea typeface="Calibri"/>
                <a:cs typeface="Calibri"/>
                <a:sym typeface="Calibri"/>
              </a:rPr>
              <a:t>Australia experiences higher expected years of schooling than China.</a:t>
            </a:r>
            <a:endParaRPr>
              <a:latin typeface="Calibri"/>
              <a:ea typeface="Calibri"/>
              <a:cs typeface="Calibri"/>
              <a:sym typeface="Calibri"/>
            </a:endParaRPr>
          </a:p>
          <a:p>
            <a:pPr marL="457200" lvl="0" indent="-256540" algn="l" rtl="0">
              <a:spcBef>
                <a:spcPts val="0"/>
              </a:spcBef>
              <a:spcAft>
                <a:spcPts val="0"/>
              </a:spcAft>
              <a:buSzPts val="1100"/>
              <a:buFont typeface="Noto Sans Symbols"/>
              <a:buChar char="●"/>
            </a:pPr>
            <a:r>
              <a:rPr lang="en">
                <a:latin typeface="Calibri"/>
                <a:ea typeface="Calibri"/>
                <a:cs typeface="Calibri"/>
                <a:sym typeface="Calibri"/>
              </a:rPr>
              <a:t>China could have a lower gross national income per capita than Australia.</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Singapore may have a higher GNI per capita, but may not have as high a level of life expectancy at birth, or mean or expected years of schooling as Australia. This difference could contribute to Singapore’s lower HDI.</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Example:</a:t>
            </a:r>
            <a:r>
              <a:rPr lang="en" i="1">
                <a:latin typeface="Calibri"/>
                <a:ea typeface="Calibri"/>
                <a:cs typeface="Calibri"/>
                <a:sym typeface="Calibri"/>
              </a:rPr>
              <a:t> </a:t>
            </a:r>
            <a:r>
              <a:rPr lang="en">
                <a:latin typeface="Calibri"/>
                <a:ea typeface="Calibri"/>
                <a:cs typeface="Calibri"/>
                <a:sym typeface="Calibri"/>
              </a:rPr>
              <a:t>Australia has a higher HDI than Central African Republic. This may mean that:</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life expectancy is significantly higher in Australia, so people here have a greater opportunity to develop to their full potential</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mean years of schooling are significantly higher in Australia, so people here may have greater opportunities in relation to their employment</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GNI per capita is significantly higher in Australia, so people here may have a greater opportunity to access the resources they require for a decent standard of living such as food, water, shelter and healthcare.</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cfccf42da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cfccf42da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b="1" cap="small" dirty="0">
                <a:solidFill>
                  <a:srgbClr val="FF0000"/>
                </a:solidFill>
                <a:latin typeface="Calibri"/>
                <a:ea typeface="Calibri"/>
                <a:cs typeface="Calibri"/>
                <a:sym typeface="Calibri"/>
              </a:rPr>
              <a:t>Answers: Practise the key skills</a:t>
            </a:r>
            <a:endParaRPr b="1" cap="small" dirty="0">
              <a:solidFill>
                <a:srgbClr val="FF000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dirty="0">
                <a:latin typeface="Calibri"/>
                <a:ea typeface="Calibri"/>
                <a:cs typeface="Calibri"/>
                <a:sym typeface="Calibri"/>
              </a:rPr>
              <a:t>Economic sustainability means ensuring that average incomes in all countries are adequate to sustain a decent standard of living and continue to rise in line with inflation and living costs in the future. Financial resources must be available in the future so future generations can also benefit from them. Economic sustainability is important as money is required to purchase goods and services that promote health and wellbeing around the world such as food, water, shelter and healthcare. </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dirty="0">
                <a:latin typeface="Calibri"/>
                <a:ea typeface="Calibri"/>
                <a:cs typeface="Calibri"/>
                <a:sym typeface="Calibri"/>
              </a:rPr>
              <a:t>Environmental sustainability means ensuring the natural environment is used in a way that will preserve resources into the future. Humans rely on many aspects of the environment such as air, food, water, shelter and employment. If the resources are not available to access these requirements, health and wellbeing will decrease globally.</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dirty="0">
                <a:latin typeface="Calibri"/>
                <a:ea typeface="Calibri"/>
                <a:cs typeface="Calibri"/>
                <a:sym typeface="Calibri"/>
              </a:rPr>
              <a:t>The Human Development Index is a tool developed by the United Nations to measure and rank countries’ levels of social and economic development. It provides a single statistic based on three dimensions — a long and healthy life, knowledge, and a decent standard of living — and four indicators — life expectancy at birth, mean years of schooling, expected years of schooling, and Gross National Income per capita.</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dirty="0">
                <a:latin typeface="Calibri"/>
                <a:ea typeface="Calibri"/>
                <a:cs typeface="Calibri"/>
                <a:sym typeface="Calibri"/>
              </a:rPr>
              <a:t>The HDI takes more than just average incomes into account, so it provides a more comprehensive representation of the level of human development experienced, but there are many other aspect of human development that are not reflected by the HDI including freedom, choices and capabilities.</a:t>
            </a:r>
            <a:endParaRPr dirty="0">
              <a:latin typeface="Calibri"/>
              <a:ea typeface="Calibri"/>
              <a:cs typeface="Calibri"/>
              <a:sym typeface="Calibri"/>
            </a:endParaRPr>
          </a:p>
          <a:p>
            <a:pPr marL="228600" lvl="0" indent="-296545" algn="l" rtl="0">
              <a:spcBef>
                <a:spcPts val="0"/>
              </a:spcBef>
              <a:spcAft>
                <a:spcPts val="0"/>
              </a:spcAft>
              <a:buSzPts val="1100"/>
              <a:buFont typeface="Calibri"/>
              <a:buAutoNum type="arabicPeriod"/>
            </a:pPr>
            <a:r>
              <a:rPr lang="en" dirty="0">
                <a:latin typeface="Calibri"/>
                <a:ea typeface="Calibri"/>
                <a:cs typeface="Calibri"/>
                <a:sym typeface="Calibri"/>
              </a:rPr>
              <a:t>Answers include:</a:t>
            </a:r>
            <a:endParaRPr dirty="0">
              <a:latin typeface="Calibri"/>
              <a:ea typeface="Calibri"/>
              <a:cs typeface="Calibri"/>
              <a:sym typeface="Calibri"/>
            </a:endParaRPr>
          </a:p>
          <a:p>
            <a:pPr marL="457200" lvl="0" indent="-296545" algn="l" rtl="0">
              <a:spcBef>
                <a:spcPts val="0"/>
              </a:spcBef>
              <a:spcAft>
                <a:spcPts val="0"/>
              </a:spcAft>
              <a:buSzPts val="1100"/>
              <a:buFont typeface="Noto Sans Symbols"/>
              <a:buChar char="●"/>
            </a:pPr>
            <a:r>
              <a:rPr lang="en" dirty="0">
                <a:latin typeface="Calibri"/>
                <a:ea typeface="Calibri"/>
                <a:cs typeface="Calibri"/>
                <a:sym typeface="Calibri"/>
              </a:rPr>
              <a:t>The USA may have a higher GNI per capita than New Zealand.</a:t>
            </a:r>
            <a:endParaRPr dirty="0">
              <a:latin typeface="Calibri"/>
              <a:ea typeface="Calibri"/>
              <a:cs typeface="Calibri"/>
              <a:sym typeface="Calibri"/>
            </a:endParaRPr>
          </a:p>
          <a:p>
            <a:pPr marL="457200" lvl="0" indent="-296545" algn="l" rtl="0">
              <a:spcBef>
                <a:spcPts val="0"/>
              </a:spcBef>
              <a:spcAft>
                <a:spcPts val="0"/>
              </a:spcAft>
              <a:buSzPts val="1100"/>
              <a:buFont typeface="Noto Sans Symbols"/>
              <a:buChar char="●"/>
            </a:pPr>
            <a:r>
              <a:rPr lang="en" dirty="0">
                <a:latin typeface="Calibri"/>
                <a:ea typeface="Calibri"/>
                <a:cs typeface="Calibri"/>
                <a:sym typeface="Calibri"/>
              </a:rPr>
              <a:t>The USA may have higher mean years of schooling than New Zealand.</a:t>
            </a:r>
            <a:endParaRPr dirty="0">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dirty="0">
                <a:latin typeface="Calibri"/>
                <a:ea typeface="Calibri"/>
                <a:cs typeface="Calibri"/>
                <a:sym typeface="Calibri"/>
              </a:rPr>
              <a:t>The USA may have higher expected years of schooling than New Zealand.</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dirty="0">
                <a:latin typeface="Calibri"/>
                <a:ea typeface="Calibri"/>
                <a:cs typeface="Calibri"/>
                <a:sym typeface="Calibri"/>
              </a:rPr>
              <a:t>Average income does not indicate how evenly wealth is spread. Quite often, there is a small proportion of a population who control the majority of the wealth, so the majority do not experience the benefits that can accompany high average incomes.</a:t>
            </a:r>
            <a:endParaRPr dirty="0">
              <a:latin typeface="Calibri"/>
              <a:ea typeface="Calibri"/>
              <a:cs typeface="Calibri"/>
              <a:sym typeface="Calibri"/>
            </a:endParaRPr>
          </a:p>
          <a:p>
            <a:pPr marL="0" lvl="0" indent="0" algn="l" rtl="0">
              <a:spcBef>
                <a:spcPts val="1000"/>
              </a:spcBef>
              <a:spcAft>
                <a:spcPts val="0"/>
              </a:spcAft>
              <a:buNone/>
            </a:pPr>
            <a:r>
              <a:rPr lang="en" b="1" cap="small" dirty="0">
                <a:solidFill>
                  <a:srgbClr val="FF0000"/>
                </a:solidFill>
                <a:latin typeface="Calibri"/>
                <a:ea typeface="Calibri"/>
                <a:cs typeface="Calibri"/>
                <a:sym typeface="Calibri"/>
              </a:rPr>
              <a:t>Answers: Exam preparation</a:t>
            </a:r>
            <a:endParaRPr b="1" cap="small" dirty="0">
              <a:solidFill>
                <a:srgbClr val="FF0000"/>
              </a:solidFill>
              <a:latin typeface="Calibri"/>
              <a:ea typeface="Calibri"/>
              <a:cs typeface="Calibri"/>
              <a:sym typeface="Calibri"/>
            </a:endParaRPr>
          </a:p>
          <a:p>
            <a:pPr marL="0" lvl="0" indent="0" algn="l" rtl="0">
              <a:spcBef>
                <a:spcPts val="300"/>
              </a:spcBef>
              <a:spcAft>
                <a:spcPts val="0"/>
              </a:spcAft>
              <a:buNone/>
            </a:pPr>
            <a:r>
              <a:rPr lang="en" b="1" dirty="0">
                <a:latin typeface="Calibri"/>
                <a:ea typeface="Calibri"/>
                <a:cs typeface="Calibri"/>
                <a:sym typeface="Calibri"/>
              </a:rPr>
              <a:t>Question 1</a:t>
            </a:r>
            <a:endParaRPr b="1"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Human development refers to creating an environment in which people can develop to their full potential and lead productive, creative lives according to their needs and interests. It is about expanding people’s choices and enhancing capabilities (the range of things people can be and do); having access to knowledge, health and a decent standard of living; and participating in the life of their community and decisions affecting their lives.</a:t>
            </a:r>
            <a:endParaRPr dirty="0">
              <a:latin typeface="Calibri"/>
              <a:ea typeface="Calibri"/>
              <a:cs typeface="Calibri"/>
              <a:sym typeface="Calibri"/>
            </a:endParaRPr>
          </a:p>
          <a:p>
            <a:pPr marL="0" lvl="0" indent="0" algn="l" rtl="0">
              <a:spcBef>
                <a:spcPts val="300"/>
              </a:spcBef>
              <a:spcAft>
                <a:spcPts val="0"/>
              </a:spcAft>
              <a:buNone/>
            </a:pPr>
            <a:r>
              <a:rPr lang="en" b="1" dirty="0">
                <a:latin typeface="Calibri"/>
                <a:ea typeface="Calibri"/>
                <a:cs typeface="Calibri"/>
                <a:sym typeface="Calibri"/>
              </a:rPr>
              <a:t>Question 2</a:t>
            </a:r>
            <a:endParaRPr b="1" dirty="0">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dirty="0">
                <a:latin typeface="Calibri"/>
                <a:ea typeface="Calibri"/>
                <a:cs typeface="Calibri"/>
                <a:sym typeface="Calibri"/>
              </a:rPr>
              <a:t>The Human Development Index is a tool developed by the United Nations to measure and rank countries’ levels of social and economic development. It provides a single statistic based on three dimensions — a long and healthy life, knowledge, and a decent standard of living — and four indicators — life expectancy at birth, mean years of schooling, expected years of schooling and Gross National Income per capita.</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dirty="0">
                <a:latin typeface="Calibri"/>
                <a:ea typeface="Calibri"/>
                <a:cs typeface="Calibri"/>
                <a:sym typeface="Calibri"/>
              </a:rPr>
              <a:t>Central African Republic would have the lowest HDI because it has the lowest GNI per capita and the lowest life expectancy of the four countries shown. These are the only indicators shown that are used to calculate the HDI, and Central African Republic has the lowest levels of both these indicators.</a:t>
            </a:r>
            <a:endParaRPr dirty="0">
              <a:latin typeface="Calibri"/>
              <a:ea typeface="Calibri"/>
              <a:cs typeface="Calibri"/>
              <a:sym typeface="Calibri"/>
            </a:endParaRPr>
          </a:p>
          <a:p>
            <a:pPr marL="228600" lvl="0" indent="-298450" algn="l" rtl="0">
              <a:spcBef>
                <a:spcPts val="0"/>
              </a:spcBef>
              <a:spcAft>
                <a:spcPts val="0"/>
              </a:spcAft>
              <a:buSzPts val="1100"/>
              <a:buFont typeface="Calibri"/>
              <a:buAutoNum type="alphaLcPeriod"/>
            </a:pPr>
            <a:r>
              <a:rPr lang="en" dirty="0">
                <a:latin typeface="Calibri"/>
                <a:ea typeface="Calibri"/>
                <a:cs typeface="Calibri"/>
                <a:sym typeface="Calibri"/>
              </a:rPr>
              <a:t>One advantage of the HDI is that it takes more than just average incomes into account. One disadvantage is that, although it is moving beyond economic indicators, HDI is still based on averages and therefore does not provide an indication of the inequalities that exist within countries.</a:t>
            </a:r>
            <a:endParaRPr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c7493809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c7493809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Complete quizlet on key terms.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cf65cf7b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cf65cf7b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questions- Answers</a:t>
            </a:r>
            <a:endParaRPr/>
          </a:p>
          <a:p>
            <a:pPr marL="0" lvl="0" indent="0" algn="l" rtl="0">
              <a:spcBef>
                <a:spcPts val="0"/>
              </a:spcBef>
              <a:spcAft>
                <a:spcPts val="0"/>
              </a:spcAft>
              <a:buNone/>
            </a:pPr>
            <a:r>
              <a:rPr lang="en"/>
              <a:t>Recall 5 facts from the video- Student lead</a:t>
            </a:r>
            <a:endParaRPr/>
          </a:p>
          <a:p>
            <a:pPr marL="0" lvl="0" indent="0" algn="l" rtl="0">
              <a:spcBef>
                <a:spcPts val="0"/>
              </a:spcBef>
              <a:spcAft>
                <a:spcPts val="0"/>
              </a:spcAft>
              <a:buNone/>
            </a:pPr>
            <a:r>
              <a:rPr lang="en"/>
              <a:t>Why are the current levels of atmospheric carbon dioxide levels more relevant today than ever before? Highest they have ever been in human history.</a:t>
            </a:r>
            <a:endParaRPr/>
          </a:p>
          <a:p>
            <a:pPr marL="0" lvl="0" indent="0" algn="l" rtl="0">
              <a:spcBef>
                <a:spcPts val="0"/>
              </a:spcBef>
              <a:spcAft>
                <a:spcPts val="0"/>
              </a:spcAft>
              <a:buNone/>
            </a:pPr>
            <a:r>
              <a:rPr lang="en"/>
              <a:t>What are some sustainable energy sources that can be used?- Solar, wind farms, hydro</a:t>
            </a:r>
            <a:endParaRPr/>
          </a:p>
          <a:p>
            <a:pPr marL="0" lvl="0" indent="0" algn="l" rtl="0">
              <a:spcBef>
                <a:spcPts val="0"/>
              </a:spcBef>
              <a:spcAft>
                <a:spcPts val="0"/>
              </a:spcAft>
              <a:buNone/>
            </a:pPr>
            <a:endParaRPr/>
          </a:p>
          <a:p>
            <a:pPr marL="0" lvl="0" indent="0" algn="l" rtl="0">
              <a:spcBef>
                <a:spcPts val="0"/>
              </a:spcBef>
              <a:spcAft>
                <a:spcPts val="0"/>
              </a:spcAft>
              <a:buNone/>
            </a:pPr>
            <a:r>
              <a:rPr lang="en"/>
              <a:t>Complete the Write task.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6f59039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c6f5903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Watch the following video and slideshow and use them as the basis of discussion on the differences between high-, middle- and low-income countries:</a:t>
            </a:r>
            <a:endParaRPr/>
          </a:p>
          <a:p>
            <a:pPr marL="0" lvl="0" indent="0" algn="l" rtl="0">
              <a:spcBef>
                <a:spcPts val="0"/>
              </a:spcBef>
              <a:spcAft>
                <a:spcPts val="0"/>
              </a:spcAft>
              <a:buNone/>
            </a:pPr>
            <a:endParaRPr/>
          </a:p>
          <a:p>
            <a:pPr marL="228600" lvl="0" indent="-228600" algn="l" rtl="0">
              <a:lnSpc>
                <a:spcPct val="115000"/>
              </a:lnSpc>
              <a:spcBef>
                <a:spcPts val="0"/>
              </a:spcBef>
              <a:spcAft>
                <a:spcPts val="0"/>
              </a:spcAft>
              <a:buNone/>
            </a:pPr>
            <a:r>
              <a:rPr lang="en"/>
              <a:t>·</a:t>
            </a:r>
            <a:r>
              <a:rPr lang="en" sz="700">
                <a:latin typeface="Times New Roman"/>
                <a:ea typeface="Times New Roman"/>
                <a:cs typeface="Times New Roman"/>
                <a:sym typeface="Times New Roman"/>
              </a:rPr>
              <a:t>       </a:t>
            </a:r>
            <a:r>
              <a:rPr lang="en"/>
              <a:t>Teenage affluenza (</a:t>
            </a:r>
            <a:r>
              <a:rPr lang="en" u="sng">
                <a:solidFill>
                  <a:schemeClr val="hlink"/>
                </a:solidFill>
                <a:hlinkClick r:id="rId3"/>
              </a:rPr>
              <a:t>https://www.youtube.com/watch?v=KFZz6ICzpjI</a:t>
            </a:r>
            <a:r>
              <a:rPr lang="en"/>
              <a:t>)</a:t>
            </a:r>
            <a:endParaRPr/>
          </a:p>
          <a:p>
            <a:pPr marL="228600" lvl="0" indent="-228600" algn="l" rtl="0">
              <a:lnSpc>
                <a:spcPct val="115000"/>
              </a:lnSpc>
              <a:spcBef>
                <a:spcPts val="0"/>
              </a:spcBef>
              <a:spcAft>
                <a:spcPts val="0"/>
              </a:spcAft>
              <a:buNone/>
            </a:pPr>
            <a:endParaRPr/>
          </a:p>
          <a:p>
            <a:pPr marL="228600" lvl="0" indent="-228600" algn="l" rtl="0">
              <a:lnSpc>
                <a:spcPct val="115000"/>
              </a:lnSpc>
              <a:spcBef>
                <a:spcPts val="0"/>
              </a:spcBef>
              <a:spcAft>
                <a:spcPts val="0"/>
              </a:spcAft>
              <a:buNone/>
            </a:pPr>
            <a:r>
              <a:rPr lang="en"/>
              <a:t>·</a:t>
            </a:r>
            <a:r>
              <a:rPr lang="en" sz="700">
                <a:latin typeface="Times New Roman"/>
                <a:ea typeface="Times New Roman"/>
                <a:cs typeface="Times New Roman"/>
                <a:sym typeface="Times New Roman"/>
              </a:rPr>
              <a:t>       </a:t>
            </a:r>
            <a:r>
              <a:rPr lang="en"/>
              <a:t>A tale of two girls (</a:t>
            </a:r>
            <a:r>
              <a:rPr lang="en" u="sng">
                <a:solidFill>
                  <a:schemeClr val="hlink"/>
                </a:solidFill>
                <a:hlinkClick r:id="rId4"/>
              </a:rPr>
              <a:t>http://www.who.int/features/2003/11/en/</a:t>
            </a:r>
            <a:r>
              <a:rPr lang="en"/>
              <a:t>)</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c7493809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c7493809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Optional extra tasks.Complete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cf65cf7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cf65cf7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Copy diagrams into book. Choose 2 from each and summaries what effect this has on health and wellbeing. </a:t>
            </a:r>
            <a:endParaRPr/>
          </a:p>
          <a:p>
            <a:pPr marL="0" lvl="0" indent="0" algn="l" rtl="0">
              <a:spcBef>
                <a:spcPts val="0"/>
              </a:spcBef>
              <a:spcAft>
                <a:spcPts val="0"/>
              </a:spcAft>
              <a:buNone/>
            </a:pPr>
            <a:r>
              <a:rPr lang="en"/>
              <a:t>Summaries of diagrams (examples):</a:t>
            </a:r>
            <a:endParaRPr/>
          </a:p>
          <a:p>
            <a:pPr marL="0" lvl="0" indent="0" algn="l" rtl="0">
              <a:spcBef>
                <a:spcPts val="0"/>
              </a:spcBef>
              <a:spcAft>
                <a:spcPts val="0"/>
              </a:spcAft>
              <a:buNone/>
            </a:pPr>
            <a:r>
              <a:rPr lang="en" u="sng"/>
              <a:t>Relocation of villages and farms </a:t>
            </a:r>
            <a:r>
              <a:rPr lang="en"/>
              <a:t>— rising sea levels mean people living in coastal areas will</a:t>
            </a:r>
            <a:endParaRPr/>
          </a:p>
          <a:p>
            <a:pPr marL="0" lvl="0" indent="0" algn="l" rtl="0">
              <a:spcBef>
                <a:spcPts val="0"/>
              </a:spcBef>
              <a:spcAft>
                <a:spcPts val="0"/>
              </a:spcAft>
              <a:buNone/>
            </a:pPr>
            <a:r>
              <a:rPr lang="en"/>
              <a:t>lose their villages and farms due to flooding and will be forced to relocate. This brings about</a:t>
            </a:r>
            <a:endParaRPr/>
          </a:p>
          <a:p>
            <a:pPr marL="0" lvl="0" indent="0" algn="l" rtl="0">
              <a:spcBef>
                <a:spcPts val="0"/>
              </a:spcBef>
              <a:spcAft>
                <a:spcPts val="0"/>
              </a:spcAft>
              <a:buNone/>
            </a:pPr>
            <a:r>
              <a:rPr lang="en"/>
              <a:t>stress and poor mental health and wellbeing. It also places strain on infrastructure such as</a:t>
            </a:r>
            <a:endParaRPr/>
          </a:p>
          <a:p>
            <a:pPr marL="0" lvl="0" indent="0" algn="l" rtl="0">
              <a:spcBef>
                <a:spcPts val="0"/>
              </a:spcBef>
              <a:spcAft>
                <a:spcPts val="0"/>
              </a:spcAft>
              <a:buNone/>
            </a:pPr>
            <a:r>
              <a:rPr lang="en"/>
              <a:t>safe water and sanitation services, housing and healthcare services which contributes to</a:t>
            </a:r>
            <a:endParaRPr/>
          </a:p>
          <a:p>
            <a:pPr marL="0" lvl="0" indent="0" algn="l" rtl="0">
              <a:spcBef>
                <a:spcPts val="0"/>
              </a:spcBef>
              <a:spcAft>
                <a:spcPts val="0"/>
              </a:spcAft>
              <a:buNone/>
            </a:pPr>
            <a:r>
              <a:rPr lang="en"/>
              <a:t>mortality and morbidity from communicable diseases. Relocating can interfere with social</a:t>
            </a:r>
            <a:endParaRPr/>
          </a:p>
          <a:p>
            <a:pPr marL="0" lvl="0" indent="0" algn="l" rtl="0">
              <a:spcBef>
                <a:spcPts val="0"/>
              </a:spcBef>
              <a:spcAft>
                <a:spcPts val="0"/>
              </a:spcAft>
              <a:buNone/>
            </a:pPr>
            <a:r>
              <a:rPr lang="en"/>
              <a:t>networks within the community and reduce levels of social health and wellbeing.</a:t>
            </a:r>
            <a:endParaRPr/>
          </a:p>
          <a:p>
            <a:pPr marL="0" lvl="0" indent="0" algn="l" rtl="0">
              <a:spcBef>
                <a:spcPts val="0"/>
              </a:spcBef>
              <a:spcAft>
                <a:spcPts val="0"/>
              </a:spcAft>
              <a:buNone/>
            </a:pPr>
            <a:r>
              <a:rPr lang="en" u="sng"/>
              <a:t>Reducing the availability of fresh water </a:t>
            </a:r>
            <a:r>
              <a:rPr lang="en"/>
              <a:t>— as sea levels increase, salt water gradually seeps</a:t>
            </a:r>
            <a:endParaRPr/>
          </a:p>
          <a:p>
            <a:pPr marL="0" lvl="0" indent="0" algn="l" rtl="0">
              <a:spcBef>
                <a:spcPts val="0"/>
              </a:spcBef>
              <a:spcAft>
                <a:spcPts val="0"/>
              </a:spcAft>
              <a:buNone/>
            </a:pPr>
            <a:r>
              <a:rPr lang="en"/>
              <a:t>into fresh water sources underground. This destroys fresh water sources that will result in</a:t>
            </a:r>
            <a:endParaRPr/>
          </a:p>
          <a:p>
            <a:pPr marL="0" lvl="0" indent="0" algn="l" rtl="0">
              <a:spcBef>
                <a:spcPts val="0"/>
              </a:spcBef>
              <a:spcAft>
                <a:spcPts val="0"/>
              </a:spcAft>
              <a:buNone/>
            </a:pPr>
            <a:r>
              <a:rPr lang="en"/>
              <a:t>widespread water scarcity and increased morbidity and mortality from diarrhoea and other</a:t>
            </a:r>
            <a:endParaRPr/>
          </a:p>
          <a:p>
            <a:pPr marL="0" lvl="0" indent="0" algn="l" rtl="0">
              <a:spcBef>
                <a:spcPts val="0"/>
              </a:spcBef>
              <a:spcAft>
                <a:spcPts val="0"/>
              </a:spcAft>
              <a:buNone/>
            </a:pPr>
            <a:r>
              <a:rPr lang="en"/>
              <a:t>water-borne diseases. Water scarcity can also lead to greater poverty as people must pay</a:t>
            </a:r>
            <a:endParaRPr/>
          </a:p>
          <a:p>
            <a:pPr marL="0" lvl="0" indent="0" algn="l" rtl="0">
              <a:spcBef>
                <a:spcPts val="0"/>
              </a:spcBef>
              <a:spcAft>
                <a:spcPts val="0"/>
              </a:spcAft>
              <a:buNone/>
            </a:pPr>
            <a:r>
              <a:rPr lang="en"/>
              <a:t>large amounts of money to purchase clean water for drinking.</a:t>
            </a:r>
            <a:endParaRPr/>
          </a:p>
          <a:p>
            <a:pPr marL="0" lvl="0" indent="0" algn="l" rtl="0">
              <a:spcBef>
                <a:spcPts val="0"/>
              </a:spcBef>
              <a:spcAft>
                <a:spcPts val="0"/>
              </a:spcAft>
              <a:buNone/>
            </a:pPr>
            <a:r>
              <a:rPr lang="en" u="sng"/>
              <a:t>Reduction in agriculture and food supplies </a:t>
            </a:r>
            <a:r>
              <a:rPr lang="en"/>
              <a:t>— salt water is unsuitable for many trees, plants</a:t>
            </a:r>
            <a:endParaRPr/>
          </a:p>
          <a:p>
            <a:pPr marL="0" lvl="0" indent="0" algn="l" rtl="0">
              <a:spcBef>
                <a:spcPts val="0"/>
              </a:spcBef>
              <a:spcAft>
                <a:spcPts val="0"/>
              </a:spcAft>
              <a:buNone/>
            </a:pPr>
            <a:r>
              <a:rPr lang="en"/>
              <a:t>and crops and will reduce the foods that can be grown. Oceans can also become more</a:t>
            </a:r>
            <a:endParaRPr/>
          </a:p>
          <a:p>
            <a:pPr marL="0" lvl="0" indent="0" algn="l" rtl="0">
              <a:spcBef>
                <a:spcPts val="0"/>
              </a:spcBef>
              <a:spcAft>
                <a:spcPts val="0"/>
              </a:spcAft>
              <a:buNone/>
            </a:pPr>
            <a:r>
              <a:rPr lang="en"/>
              <a:t>acidified. This reduces marine life such as clams, oysters and sea corals, which in turn lead to</a:t>
            </a:r>
            <a:endParaRPr/>
          </a:p>
          <a:p>
            <a:pPr marL="0" lvl="0" indent="0" algn="l" rtl="0">
              <a:spcBef>
                <a:spcPts val="0"/>
              </a:spcBef>
              <a:spcAft>
                <a:spcPts val="0"/>
              </a:spcAft>
              <a:buNone/>
            </a:pPr>
            <a:r>
              <a:rPr lang="en"/>
              <a:t>less fish and seafood, and this reduces food sources available. Rising sea levels could bring</a:t>
            </a:r>
            <a:endParaRPr/>
          </a:p>
          <a:p>
            <a:pPr marL="0" lvl="0" indent="0" algn="l" rtl="0">
              <a:spcBef>
                <a:spcPts val="0"/>
              </a:spcBef>
              <a:spcAft>
                <a:spcPts val="0"/>
              </a:spcAft>
              <a:buNone/>
            </a:pPr>
            <a:r>
              <a:rPr lang="en"/>
              <a:t>about reductions in food supply and further widespread hunger and undernutrition, which</a:t>
            </a:r>
            <a:endParaRPr/>
          </a:p>
          <a:p>
            <a:pPr marL="0" lvl="0" indent="0" algn="l" rtl="0">
              <a:spcBef>
                <a:spcPts val="0"/>
              </a:spcBef>
              <a:spcAft>
                <a:spcPts val="0"/>
              </a:spcAft>
              <a:buNone/>
            </a:pPr>
            <a:r>
              <a:rPr lang="en"/>
              <a:t>reduce the overall level of health and wellbeing. Physical health and wellbeing is affected by</a:t>
            </a:r>
            <a:endParaRPr/>
          </a:p>
          <a:p>
            <a:pPr marL="0" lvl="0" indent="0" algn="l" rtl="0">
              <a:spcBef>
                <a:spcPts val="0"/>
              </a:spcBef>
              <a:spcAft>
                <a:spcPts val="0"/>
              </a:spcAft>
              <a:buNone/>
            </a:pPr>
            <a:r>
              <a:rPr lang="en"/>
              <a:t>hunger and malnutrition which lead to micronutrient deficiencies, lack of energy and</a:t>
            </a:r>
            <a:endParaRPr/>
          </a:p>
          <a:p>
            <a:pPr marL="0" lvl="0" indent="0" algn="l" rtl="0">
              <a:spcBef>
                <a:spcPts val="0"/>
              </a:spcBef>
              <a:spcAft>
                <a:spcPts val="0"/>
              </a:spcAft>
              <a:buNone/>
            </a:pPr>
            <a:r>
              <a:rPr lang="en"/>
              <a:t>stunting in children, and reduced immune levels.</a:t>
            </a:r>
            <a:endParaRPr/>
          </a:p>
          <a:p>
            <a:pPr marL="0" lvl="0" indent="0" algn="l" rtl="0">
              <a:spcBef>
                <a:spcPts val="0"/>
              </a:spcBef>
              <a:spcAft>
                <a:spcPts val="0"/>
              </a:spcAft>
              <a:buNone/>
            </a:pPr>
            <a:endParaRPr/>
          </a:p>
          <a:p>
            <a:pPr marL="0" lvl="0" indent="0" algn="l" rtl="0">
              <a:spcBef>
                <a:spcPts val="0"/>
              </a:spcBef>
              <a:spcAft>
                <a:spcPts val="0"/>
              </a:spcAft>
              <a:buNone/>
            </a:pPr>
            <a:r>
              <a:rPr lang="en" u="sng"/>
              <a:t>Ways that changing weather patterns will affect health and wellbeing include:</a:t>
            </a:r>
            <a:endParaRPr u="sng"/>
          </a:p>
          <a:p>
            <a:pPr marL="0" lvl="0" indent="0" algn="l" rtl="0">
              <a:spcBef>
                <a:spcPts val="0"/>
              </a:spcBef>
              <a:spcAft>
                <a:spcPts val="0"/>
              </a:spcAft>
              <a:buNone/>
            </a:pPr>
            <a:r>
              <a:rPr lang="en" u="sng"/>
              <a:t>Increasing the incidence of infectious diseases —</a:t>
            </a:r>
            <a:r>
              <a:rPr lang="en"/>
              <a:t> many infectious diseases are spread by</a:t>
            </a:r>
            <a:endParaRPr/>
          </a:p>
          <a:p>
            <a:pPr marL="0" lvl="0" indent="0" algn="l" rtl="0">
              <a:spcBef>
                <a:spcPts val="0"/>
              </a:spcBef>
              <a:spcAft>
                <a:spcPts val="0"/>
              </a:spcAft>
              <a:buNone/>
            </a:pPr>
            <a:r>
              <a:rPr lang="en"/>
              <a:t>mosquitoes that breed in surface water that becomes stagnant, and thrive in humid</a:t>
            </a:r>
            <a:endParaRPr/>
          </a:p>
          <a:p>
            <a:pPr marL="0" lvl="0" indent="0" algn="l" rtl="0">
              <a:spcBef>
                <a:spcPts val="0"/>
              </a:spcBef>
              <a:spcAft>
                <a:spcPts val="0"/>
              </a:spcAft>
              <a:buNone/>
            </a:pPr>
            <a:r>
              <a:rPr lang="en"/>
              <a:t>conditions. This could result in an increase in diseases such as malaria, dengue and yellow</a:t>
            </a:r>
            <a:endParaRPr/>
          </a:p>
          <a:p>
            <a:pPr marL="0" lvl="0" indent="0" algn="l" rtl="0">
              <a:spcBef>
                <a:spcPts val="0"/>
              </a:spcBef>
              <a:spcAft>
                <a:spcPts val="0"/>
              </a:spcAft>
              <a:buNone/>
            </a:pPr>
            <a:r>
              <a:rPr lang="en"/>
              <a:t>fever, and their spread into countries that were previously unaffected. Floods and droughts</a:t>
            </a:r>
            <a:endParaRPr/>
          </a:p>
          <a:p>
            <a:pPr marL="0" lvl="0" indent="0" algn="l" rtl="0">
              <a:spcBef>
                <a:spcPts val="0"/>
              </a:spcBef>
              <a:spcAft>
                <a:spcPts val="0"/>
              </a:spcAft>
              <a:buNone/>
            </a:pPr>
            <a:r>
              <a:rPr lang="en"/>
              <a:t>will increase the risk of diarrhoeal diseases as well as cholera, giardia, typhoid and</a:t>
            </a:r>
            <a:endParaRPr/>
          </a:p>
          <a:p>
            <a:pPr marL="0" lvl="0" indent="0" algn="l" rtl="0">
              <a:spcBef>
                <a:spcPts val="0"/>
              </a:spcBef>
              <a:spcAft>
                <a:spcPts val="0"/>
              </a:spcAft>
              <a:buNone/>
            </a:pPr>
            <a:r>
              <a:rPr lang="en"/>
              <a:t>hepatitis A.</a:t>
            </a:r>
            <a:endParaRPr/>
          </a:p>
          <a:p>
            <a:pPr marL="0" lvl="0" indent="0" algn="l" rtl="0">
              <a:spcBef>
                <a:spcPts val="0"/>
              </a:spcBef>
              <a:spcAft>
                <a:spcPts val="0"/>
              </a:spcAft>
              <a:buNone/>
            </a:pPr>
            <a:r>
              <a:rPr lang="en" u="sng"/>
              <a:t>Bringing about extremes in temperature </a:t>
            </a:r>
            <a:r>
              <a:rPr lang="en"/>
              <a:t>– there will be more heatwaves and cold spells</a:t>
            </a:r>
            <a:endParaRPr/>
          </a:p>
          <a:p>
            <a:pPr marL="0" lvl="0" indent="0" algn="l" rtl="0">
              <a:spcBef>
                <a:spcPts val="0"/>
              </a:spcBef>
              <a:spcAft>
                <a:spcPts val="0"/>
              </a:spcAft>
              <a:buNone/>
            </a:pPr>
            <a:r>
              <a:rPr lang="en"/>
              <a:t>which can kill people, particularly those who suffer from cardiovascular and respiratory</a:t>
            </a:r>
            <a:endParaRPr/>
          </a:p>
          <a:p>
            <a:pPr marL="0" lvl="0" indent="0" algn="l" rtl="0">
              <a:spcBef>
                <a:spcPts val="0"/>
              </a:spcBef>
              <a:spcAft>
                <a:spcPts val="0"/>
              </a:spcAft>
              <a:buNone/>
            </a:pPr>
            <a:r>
              <a:rPr lang="en"/>
              <a:t>diseases, the elderly and young children. Pollen levels increase during periods of high heat</a:t>
            </a:r>
            <a:endParaRPr/>
          </a:p>
          <a:p>
            <a:pPr marL="0" lvl="0" indent="0" algn="l" rtl="0">
              <a:spcBef>
                <a:spcPts val="0"/>
              </a:spcBef>
              <a:spcAft>
                <a:spcPts val="0"/>
              </a:spcAft>
              <a:buNone/>
            </a:pPr>
            <a:r>
              <a:rPr lang="en"/>
              <a:t>and can trigger asthma, which already accounts for a high burden of disease.</a:t>
            </a:r>
            <a:endParaRPr/>
          </a:p>
          <a:p>
            <a:pPr marL="0" lvl="0" indent="0" algn="l" rtl="0">
              <a:spcBef>
                <a:spcPts val="0"/>
              </a:spcBef>
              <a:spcAft>
                <a:spcPts val="0"/>
              </a:spcAft>
              <a:buNone/>
            </a:pPr>
            <a:r>
              <a:rPr lang="en"/>
              <a:t>Changing the types of crops that can be grown — this may lead to some countries not</a:t>
            </a:r>
            <a:endParaRPr/>
          </a:p>
          <a:p>
            <a:pPr marL="0" lvl="0" indent="0" algn="l" rtl="0">
              <a:spcBef>
                <a:spcPts val="0"/>
              </a:spcBef>
              <a:spcAft>
                <a:spcPts val="0"/>
              </a:spcAft>
              <a:buNone/>
            </a:pPr>
            <a:r>
              <a:rPr lang="en"/>
              <a:t>having enough food and experiencing high levels of hunger and undernutrition.</a:t>
            </a:r>
            <a:endParaRPr/>
          </a:p>
          <a:p>
            <a:pPr marL="0" lvl="0" indent="0" algn="l" rtl="0">
              <a:spcBef>
                <a:spcPts val="0"/>
              </a:spcBef>
              <a:spcAft>
                <a:spcPts val="0"/>
              </a:spcAft>
              <a:buNone/>
            </a:pPr>
            <a:r>
              <a:rPr lang="en" u="sng"/>
              <a:t>Reducing access to fresh water </a:t>
            </a:r>
            <a:r>
              <a:rPr lang="en"/>
              <a:t>—clean water may become unavailable for drinking,</a:t>
            </a:r>
            <a:endParaRPr/>
          </a:p>
          <a:p>
            <a:pPr marL="0" lvl="0" indent="0" algn="l" rtl="0">
              <a:spcBef>
                <a:spcPts val="0"/>
              </a:spcBef>
              <a:spcAft>
                <a:spcPts val="0"/>
              </a:spcAft>
              <a:buNone/>
            </a:pPr>
            <a:r>
              <a:rPr lang="en"/>
              <a:t>increasing the incidence of water-borne diseases such as diarrhoea, typhoid and giardia.</a:t>
            </a:r>
            <a:endParaRPr/>
          </a:p>
          <a:p>
            <a:pPr marL="0" lvl="0" indent="0" algn="l" rtl="0">
              <a:spcBef>
                <a:spcPts val="0"/>
              </a:spcBef>
              <a:spcAft>
                <a:spcPts val="0"/>
              </a:spcAft>
              <a:buNone/>
            </a:pPr>
            <a:r>
              <a:rPr lang="en"/>
              <a:t>Flooding is also responsible for drownings and physical injuries.</a:t>
            </a: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cf65cf7b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cf65cf7b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Quickbreak before activity- Thumb Wars.</a:t>
            </a:r>
            <a:endParaRPr/>
          </a:p>
          <a:p>
            <a:pPr marL="0" lvl="0" indent="0" algn="l" rtl="0">
              <a:spcBef>
                <a:spcPts val="0"/>
              </a:spcBef>
              <a:spcAft>
                <a:spcPts val="0"/>
              </a:spcAft>
              <a:buNone/>
            </a:pPr>
            <a:r>
              <a:rPr lang="en"/>
              <a:t>List things from the students. (p.374-5)</a:t>
            </a:r>
            <a:endParaRPr/>
          </a:p>
          <a:p>
            <a:pPr marL="0" lvl="0" indent="0" algn="l" rtl="0">
              <a:spcBef>
                <a:spcPts val="0"/>
              </a:spcBef>
              <a:spcAft>
                <a:spcPts val="0"/>
              </a:spcAft>
              <a:buNone/>
            </a:pPr>
            <a:r>
              <a:rPr lang="en"/>
              <a:t>Write these down in book afterwards. </a:t>
            </a: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cf65cf7b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cf65cf7b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None/>
            </a:pPr>
            <a:r>
              <a:rPr lang="en"/>
              <a:t>TYU p.377- answers</a:t>
            </a:r>
            <a:endParaRPr/>
          </a:p>
          <a:p>
            <a:pPr marL="228600" lvl="0" indent="-228600" algn="l" rtl="0">
              <a:lnSpc>
                <a:spcPct val="115000"/>
              </a:lnSpc>
              <a:spcBef>
                <a:spcPts val="0"/>
              </a:spcBef>
              <a:spcAft>
                <a:spcPts val="0"/>
              </a:spcAft>
              <a:buNone/>
            </a:pPr>
            <a:r>
              <a:rPr lang="en"/>
              <a:t>1-Conflict can be described as a global trend because, according to the World Health Organization,</a:t>
            </a:r>
            <a:endParaRPr/>
          </a:p>
          <a:p>
            <a:pPr marL="228600" lvl="0" indent="-228600" algn="l" rtl="0">
              <a:lnSpc>
                <a:spcPct val="115000"/>
              </a:lnSpc>
              <a:spcBef>
                <a:spcPts val="0"/>
              </a:spcBef>
              <a:spcAft>
                <a:spcPts val="0"/>
              </a:spcAft>
              <a:buNone/>
            </a:pPr>
            <a:r>
              <a:rPr lang="en"/>
              <a:t>armed conflicts are now at a level where they are the largest and longest experienced since the</a:t>
            </a:r>
            <a:endParaRPr/>
          </a:p>
          <a:p>
            <a:pPr marL="228600" lvl="0" indent="-228600" algn="l" rtl="0">
              <a:lnSpc>
                <a:spcPct val="115000"/>
              </a:lnSpc>
              <a:spcBef>
                <a:spcPts val="0"/>
              </a:spcBef>
              <a:spcAft>
                <a:spcPts val="0"/>
              </a:spcAft>
              <a:buNone/>
            </a:pPr>
            <a:r>
              <a:rPr lang="en"/>
              <a:t>end of World War II. The number of refugees and displaced people as a result of conflict is also</a:t>
            </a:r>
            <a:endParaRPr/>
          </a:p>
          <a:p>
            <a:pPr marL="228600" lvl="0" indent="-228600" algn="l" rtl="0">
              <a:lnSpc>
                <a:spcPct val="115000"/>
              </a:lnSpc>
              <a:spcBef>
                <a:spcPts val="0"/>
              </a:spcBef>
              <a:spcAft>
                <a:spcPts val="0"/>
              </a:spcAft>
              <a:buNone/>
            </a:pPr>
            <a:r>
              <a:rPr lang="en"/>
              <a:t>at its highest since World War II.</a:t>
            </a:r>
            <a:endParaRPr/>
          </a:p>
          <a:p>
            <a:pPr marL="228600" lvl="0" indent="-228600" algn="l" rtl="0">
              <a:lnSpc>
                <a:spcPct val="115000"/>
              </a:lnSpc>
              <a:spcBef>
                <a:spcPts val="0"/>
              </a:spcBef>
              <a:spcAft>
                <a:spcPts val="0"/>
              </a:spcAft>
              <a:buNone/>
            </a:pPr>
            <a:r>
              <a:rPr lang="en"/>
              <a:t>2. ‘The nature of conflict has changed’ is referring to the fact that international humanitarian law is</a:t>
            </a:r>
            <a:endParaRPr/>
          </a:p>
          <a:p>
            <a:pPr marL="228600" lvl="0" indent="-228600" algn="l" rtl="0">
              <a:lnSpc>
                <a:spcPct val="115000"/>
              </a:lnSpc>
              <a:spcBef>
                <a:spcPts val="0"/>
              </a:spcBef>
              <a:spcAft>
                <a:spcPts val="0"/>
              </a:spcAft>
              <a:buNone/>
            </a:pPr>
            <a:r>
              <a:rPr lang="en"/>
              <a:t>now being largely ignored. There is deliberate bombing of healthcare facilities, and siege and</a:t>
            </a:r>
            <a:endParaRPr/>
          </a:p>
          <a:p>
            <a:pPr marL="228600" lvl="0" indent="-228600" algn="l" rtl="0">
              <a:lnSpc>
                <a:spcPct val="115000"/>
              </a:lnSpc>
              <a:spcBef>
                <a:spcPts val="0"/>
              </a:spcBef>
              <a:spcAft>
                <a:spcPts val="0"/>
              </a:spcAft>
              <a:buNone/>
            </a:pPr>
            <a:r>
              <a:rPr lang="en"/>
              <a:t>starvation are being used as weapons of war.</a:t>
            </a:r>
            <a:endParaRPr/>
          </a:p>
          <a:p>
            <a:pPr marL="228600" lvl="0" indent="-228600" algn="l" rtl="0">
              <a:lnSpc>
                <a:spcPct val="115000"/>
              </a:lnSpc>
              <a:spcBef>
                <a:spcPts val="0"/>
              </a:spcBef>
              <a:spcAft>
                <a:spcPts val="0"/>
              </a:spcAft>
              <a:buNone/>
            </a:pPr>
            <a:r>
              <a:rPr lang="en"/>
              <a:t>4. When conflict occurs, women are at greater risk because they have a high risk of rape and abuse</a:t>
            </a:r>
            <a:endParaRPr/>
          </a:p>
          <a:p>
            <a:pPr marL="228600" lvl="0" indent="-228600" algn="l" rtl="0">
              <a:lnSpc>
                <a:spcPct val="115000"/>
              </a:lnSpc>
              <a:spcBef>
                <a:spcPts val="0"/>
              </a:spcBef>
              <a:spcAft>
                <a:spcPts val="0"/>
              </a:spcAft>
              <a:buNone/>
            </a:pPr>
            <a:r>
              <a:rPr lang="en"/>
              <a:t>as they lack protection from rival forces. Women are left without an income earner, as their</a:t>
            </a:r>
            <a:endParaRPr/>
          </a:p>
          <a:p>
            <a:pPr marL="228600" lvl="0" indent="-228600" algn="l" rtl="0">
              <a:lnSpc>
                <a:spcPct val="115000"/>
              </a:lnSpc>
              <a:spcBef>
                <a:spcPts val="0"/>
              </a:spcBef>
              <a:spcAft>
                <a:spcPts val="0"/>
              </a:spcAft>
              <a:buNone/>
            </a:pPr>
            <a:r>
              <a:rPr lang="en"/>
              <a:t>partner is killed. This can force women and their children into poverty.</a:t>
            </a:r>
            <a:endParaRPr/>
          </a:p>
          <a:p>
            <a:pPr marL="228600" lvl="0" indent="-228600" algn="l" rtl="0">
              <a:lnSpc>
                <a:spcPct val="115000"/>
              </a:lnSpc>
              <a:spcBef>
                <a:spcPts val="0"/>
              </a:spcBef>
              <a:spcAft>
                <a:spcPts val="0"/>
              </a:spcAft>
              <a:buNone/>
            </a:pPr>
            <a:r>
              <a:rPr lang="en"/>
              <a:t>6. Internal displacement refers to people seeking refuge within their own country as a result of</a:t>
            </a:r>
            <a:endParaRPr/>
          </a:p>
          <a:p>
            <a:pPr marL="228600" lvl="0" indent="-228600" algn="l" rtl="0">
              <a:lnSpc>
                <a:spcPct val="115000"/>
              </a:lnSpc>
              <a:spcBef>
                <a:spcPts val="0"/>
              </a:spcBef>
              <a:spcAft>
                <a:spcPts val="0"/>
              </a:spcAft>
              <a:buNone/>
            </a:pPr>
            <a:r>
              <a:rPr lang="en"/>
              <a:t>having to leave their home and community due to war and conflict.</a:t>
            </a:r>
            <a:endParaRPr/>
          </a:p>
          <a:p>
            <a:pPr marL="228600" lvl="0" indent="-228600" algn="l" rtl="0">
              <a:lnSpc>
                <a:spcPct val="115000"/>
              </a:lnSpc>
              <a:spcBef>
                <a:spcPts val="0"/>
              </a:spcBef>
              <a:spcAft>
                <a:spcPts val="0"/>
              </a:spcAft>
              <a:buNone/>
            </a:pPr>
            <a:endParaRPr/>
          </a:p>
          <a:p>
            <a:pPr marL="228600" lvl="0" indent="-228600" algn="l" rtl="0">
              <a:lnSpc>
                <a:spcPct val="115000"/>
              </a:lnSpc>
              <a:spcBef>
                <a:spcPts val="0"/>
              </a:spcBef>
              <a:spcAft>
                <a:spcPts val="0"/>
              </a:spcAft>
              <a:buNone/>
            </a:pPr>
            <a:endParaRPr/>
          </a:p>
          <a:p>
            <a:pPr marL="228600" lvl="0" indent="-228600" algn="l" rtl="0">
              <a:lnSpc>
                <a:spcPct val="115000"/>
              </a:lnSpc>
              <a:spcBef>
                <a:spcPts val="0"/>
              </a:spcBef>
              <a:spcAft>
                <a:spcPts val="0"/>
              </a:spcAft>
              <a:buNone/>
            </a:pPr>
            <a:r>
              <a:rPr lang="en"/>
              <a:t>9. 	The trends that are evident in figure 10.8 in relation to internally displaced people, refugee status and all displaced people shows a relatively steady proportion until 2011 after which time there has been a steadily increasing number.</a:t>
            </a:r>
            <a:endParaRPr/>
          </a:p>
          <a:p>
            <a:pPr marL="228600" lvl="0" indent="-228600" algn="l" rtl="0">
              <a:lnSpc>
                <a:spcPct val="115000"/>
              </a:lnSpc>
              <a:spcBef>
                <a:spcPts val="0"/>
              </a:spcBef>
              <a:spcAft>
                <a:spcPts val="0"/>
              </a:spcAft>
              <a:buNone/>
            </a:pPr>
            <a:r>
              <a:rPr lang="en"/>
              <a:t>10.     Figure 10.9 shows that most of the world’s displaced people relocate to low- and middle-income countries.</a:t>
            </a:r>
            <a:endParaRPr/>
          </a:p>
          <a:p>
            <a:pPr marL="0" lvl="0" indent="-228600" algn="l" rtl="0">
              <a:lnSpc>
                <a:spcPct val="115000"/>
              </a:lnSpc>
              <a:spcBef>
                <a:spcPts val="0"/>
              </a:spcBef>
              <a:spcAft>
                <a:spcPts val="0"/>
              </a:spcAft>
              <a:buNone/>
            </a:pPr>
            <a:r>
              <a:rPr lang="en"/>
              <a:t>·       Africa hosted 29 per cent of those who relocated, the Middle East and North Africa hosted 39 per cent, and Asia and the Pacific hosted 14 per cent of those who are displaced. Many countries in these regions are classified as middle- and low-income countries.</a:t>
            </a:r>
            <a:endParaRPr/>
          </a:p>
          <a:p>
            <a:pPr marL="0" lvl="0" indent="-228600" algn="l" rtl="0">
              <a:lnSpc>
                <a:spcPct val="115000"/>
              </a:lnSpc>
              <a:spcBef>
                <a:spcPts val="0"/>
              </a:spcBef>
              <a:spcAft>
                <a:spcPts val="0"/>
              </a:spcAft>
              <a:buNone/>
            </a:pPr>
            <a:r>
              <a:rPr lang="en"/>
              <a:t>·       This can create a huge burden on economies that are already struggling, put additional pressure on infrastructure and affect the security and society of these countries.</a:t>
            </a:r>
            <a:endParaRPr/>
          </a:p>
          <a:p>
            <a:pPr marL="0" lvl="0" indent="-228600" algn="l" rtl="0">
              <a:lnSpc>
                <a:spcPct val="115000"/>
              </a:lnSpc>
              <a:spcBef>
                <a:spcPts val="0"/>
              </a:spcBef>
              <a:spcAft>
                <a:spcPts val="0"/>
              </a:spcAft>
              <a:buNone/>
            </a:pPr>
            <a:r>
              <a:rPr lang="en"/>
              <a:t>·       The mass migration of people also has the potential to contribute to the spread of infectious diseases. This adds further to the stress placed on the healthcare systems of countries that are already struggling to meet the health needs of the population.</a:t>
            </a:r>
            <a:endParaRPr/>
          </a:p>
          <a:p>
            <a:pPr marL="228600" lvl="0" indent="-228600" algn="l" rtl="0">
              <a:lnSpc>
                <a:spcPct val="115000"/>
              </a:lnSpc>
              <a:spcBef>
                <a:spcPts val="0"/>
              </a:spcBef>
              <a:spcAft>
                <a:spcPts val="0"/>
              </a:spcAft>
              <a:buNone/>
            </a:pPr>
            <a:endParaRPr/>
          </a:p>
          <a:p>
            <a:pPr marL="228600" lvl="0" indent="-228600" algn="l" rtl="0">
              <a:lnSpc>
                <a:spcPct val="115000"/>
              </a:lnSpc>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cf65cf7b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cf65cf7b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Complete discussion questions.</a:t>
            </a:r>
            <a:endParaRPr/>
          </a:p>
          <a:p>
            <a:pPr marL="0" lvl="0" indent="0" algn="l" rtl="0">
              <a:spcBef>
                <a:spcPts val="0"/>
              </a:spcBef>
              <a:spcAft>
                <a:spcPts val="0"/>
              </a:spcAft>
              <a:buNone/>
            </a:pPr>
            <a:r>
              <a:rPr lang="en"/>
              <a:t>Copy definition of ‘sustainable tourism’</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cf65cf7b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cf65cf7b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Copy diagram into workbook. Select 3 of of these benefits and add further explanation about how they promote health and wellbeing. </a:t>
            </a:r>
            <a:endParaRPr/>
          </a:p>
          <a:p>
            <a:pPr marL="0" lvl="0" indent="0" algn="l" rtl="0">
              <a:spcBef>
                <a:spcPts val="0"/>
              </a:spcBef>
              <a:spcAft>
                <a:spcPts val="0"/>
              </a:spcAft>
              <a:buNone/>
            </a:pPr>
            <a:r>
              <a:rPr lang="en"/>
              <a:t>Provide 2 challenges that can be brought on by tourism.</a:t>
            </a:r>
            <a:endParaRPr/>
          </a:p>
          <a:p>
            <a:pPr marL="0" lvl="0" indent="0" algn="l" rtl="0">
              <a:spcBef>
                <a:spcPts val="0"/>
              </a:spcBef>
              <a:spcAft>
                <a:spcPts val="0"/>
              </a:spcAft>
              <a:buNone/>
            </a:pPr>
            <a:r>
              <a:rPr lang="en"/>
              <a:t>Complete AYK questions 8 &amp; 9 p.381.</a:t>
            </a:r>
            <a:endParaRPr/>
          </a:p>
          <a:p>
            <a:pPr marL="0" lvl="0" indent="0" algn="l" rtl="0">
              <a:spcBef>
                <a:spcPts val="0"/>
              </a:spcBef>
              <a:spcAft>
                <a:spcPts val="0"/>
              </a:spcAft>
              <a:buNone/>
            </a:pPr>
            <a:r>
              <a:rPr lang="en"/>
              <a:t>Answers</a:t>
            </a:r>
            <a:endParaRPr/>
          </a:p>
          <a:p>
            <a:pPr marL="0" lvl="0" indent="0" algn="l" rtl="0">
              <a:spcBef>
                <a:spcPts val="0"/>
              </a:spcBef>
              <a:spcAft>
                <a:spcPts val="0"/>
              </a:spcAft>
              <a:buNone/>
            </a:pPr>
            <a:r>
              <a:rPr lang="en"/>
              <a:t>Tourism and world trade can help achieve gender equality:</a:t>
            </a:r>
            <a:endParaRPr/>
          </a:p>
          <a:p>
            <a:pPr marL="0" lvl="0" indent="0" algn="l" rtl="0">
              <a:spcBef>
                <a:spcPts val="0"/>
              </a:spcBef>
              <a:spcAft>
                <a:spcPts val="0"/>
              </a:spcAft>
              <a:buNone/>
            </a:pPr>
            <a:r>
              <a:rPr lang="en"/>
              <a:t>Almost twice as many women are employed in the tourism sector compared to any other</a:t>
            </a:r>
            <a:endParaRPr/>
          </a:p>
          <a:p>
            <a:pPr marL="0" lvl="0" indent="0" algn="l" rtl="0">
              <a:spcBef>
                <a:spcPts val="0"/>
              </a:spcBef>
              <a:spcAft>
                <a:spcPts val="0"/>
              </a:spcAft>
              <a:buNone/>
            </a:pPr>
            <a:r>
              <a:rPr lang="en"/>
              <a:t>sector. This provides women with employment opportunities and increased empowerment,</a:t>
            </a:r>
            <a:endParaRPr/>
          </a:p>
          <a:p>
            <a:pPr marL="0" lvl="0" indent="0" algn="l" rtl="0">
              <a:spcBef>
                <a:spcPts val="0"/>
              </a:spcBef>
              <a:spcAft>
                <a:spcPts val="0"/>
              </a:spcAft>
              <a:buNone/>
            </a:pPr>
            <a:r>
              <a:rPr lang="en"/>
              <a:t>which enhances gender equality.</a:t>
            </a:r>
            <a:endParaRPr/>
          </a:p>
          <a:p>
            <a:pPr marL="0" lvl="0" indent="0" algn="l" rtl="0">
              <a:spcBef>
                <a:spcPts val="0"/>
              </a:spcBef>
              <a:spcAft>
                <a:spcPts val="0"/>
              </a:spcAft>
              <a:buNone/>
            </a:pPr>
            <a:r>
              <a:rPr lang="en"/>
              <a:t>Money from tourism can be reinvested in healthcare and services. These can improve</a:t>
            </a:r>
            <a:endParaRPr/>
          </a:p>
          <a:p>
            <a:pPr marL="0" lvl="0" indent="0" algn="l" rtl="0">
              <a:spcBef>
                <a:spcPts val="0"/>
              </a:spcBef>
              <a:spcAft>
                <a:spcPts val="0"/>
              </a:spcAft>
              <a:buNone/>
            </a:pPr>
            <a:r>
              <a:rPr lang="en"/>
              <a:t>maternal health, reduce child mortality and prevent diseases, giving women greater</a:t>
            </a:r>
            <a:endParaRPr/>
          </a:p>
          <a:p>
            <a:pPr marL="0" lvl="0" indent="0" algn="l" rtl="0">
              <a:spcBef>
                <a:spcPts val="0"/>
              </a:spcBef>
              <a:spcAft>
                <a:spcPts val="0"/>
              </a:spcAft>
              <a:buNone/>
            </a:pPr>
            <a:r>
              <a:rPr lang="en"/>
              <a:t>opportunities to work because they are less likely to have to care for sick family members or</a:t>
            </a:r>
            <a:endParaRPr/>
          </a:p>
          <a:p>
            <a:pPr marL="0" lvl="0" indent="0" algn="l" rtl="0">
              <a:spcBef>
                <a:spcPts val="0"/>
              </a:spcBef>
              <a:spcAft>
                <a:spcPts val="0"/>
              </a:spcAft>
              <a:buNone/>
            </a:pPr>
            <a:r>
              <a:rPr lang="en"/>
              <a:t>become sick themselves.</a:t>
            </a:r>
            <a:endParaRPr/>
          </a:p>
          <a:p>
            <a:pPr marL="0" lvl="0" indent="0" algn="l" rtl="0">
              <a:spcBef>
                <a:spcPts val="0"/>
              </a:spcBef>
              <a:spcAft>
                <a:spcPts val="0"/>
              </a:spcAft>
              <a:buNone/>
            </a:pPr>
            <a:r>
              <a:rPr lang="en"/>
              <a:t>A well-trained and skilled workforce is important for tourism to prosper. The tourism sector</a:t>
            </a:r>
            <a:endParaRPr/>
          </a:p>
          <a:p>
            <a:pPr marL="0" lvl="0" indent="0" algn="l" rtl="0">
              <a:spcBef>
                <a:spcPts val="0"/>
              </a:spcBef>
              <a:spcAft>
                <a:spcPts val="0"/>
              </a:spcAft>
              <a:buNone/>
            </a:pPr>
            <a:r>
              <a:rPr lang="en"/>
              <a:t>can provide incentives to invest in education and vocational training that can benefit</a:t>
            </a:r>
            <a:endParaRPr/>
          </a:p>
          <a:p>
            <a:pPr marL="0" lvl="0" indent="0" algn="l" rtl="0">
              <a:spcBef>
                <a:spcPts val="0"/>
              </a:spcBef>
              <a:spcAft>
                <a:spcPts val="0"/>
              </a:spcAft>
              <a:buNone/>
            </a:pPr>
            <a:r>
              <a:rPr lang="en"/>
              <a:t>women, because so many of them work in this sector, and help achieve gender equality.</a:t>
            </a:r>
            <a:endParaRPr/>
          </a:p>
          <a:p>
            <a:pPr marL="0" lvl="0" indent="0" algn="l" rtl="0">
              <a:spcBef>
                <a:spcPts val="0"/>
              </a:spcBef>
              <a:spcAft>
                <a:spcPts val="0"/>
              </a:spcAft>
              <a:buNone/>
            </a:pPr>
            <a:r>
              <a:rPr lang="en"/>
              <a:t>9. Tourism can contribute to social inclusiveness through the need to have a well-trained and</a:t>
            </a:r>
            <a:endParaRPr/>
          </a:p>
          <a:p>
            <a:pPr marL="0" lvl="0" indent="0" algn="l" rtl="0">
              <a:spcBef>
                <a:spcPts val="0"/>
              </a:spcBef>
              <a:spcAft>
                <a:spcPts val="0"/>
              </a:spcAft>
              <a:buNone/>
            </a:pPr>
            <a:r>
              <a:rPr lang="en"/>
              <a:t>skilled workforce for tourism to prosper. Tourism can provide incentives to invest in education</a:t>
            </a:r>
            <a:endParaRPr/>
          </a:p>
          <a:p>
            <a:pPr marL="0" lvl="0" indent="0" algn="l" rtl="0">
              <a:spcBef>
                <a:spcPts val="0"/>
              </a:spcBef>
              <a:spcAft>
                <a:spcPts val="0"/>
              </a:spcAft>
              <a:buNone/>
            </a:pPr>
            <a:r>
              <a:rPr lang="en"/>
              <a:t>and vocational training, which is often targeted towards youth, women, older people and those</a:t>
            </a:r>
            <a:endParaRPr/>
          </a:p>
          <a:p>
            <a:pPr marL="0" lvl="0" indent="0" algn="l" rtl="0">
              <a:spcBef>
                <a:spcPts val="0"/>
              </a:spcBef>
              <a:spcAft>
                <a:spcPts val="0"/>
              </a:spcAft>
              <a:buNone/>
            </a:pPr>
            <a:r>
              <a:rPr lang="en"/>
              <a:t>with special needs. This has the potential to promote inclusiveness, the value of the culture of</a:t>
            </a:r>
            <a:endParaRPr/>
          </a:p>
          <a:p>
            <a:pPr marL="0" lvl="0" indent="0" algn="l" rtl="0">
              <a:spcBef>
                <a:spcPts val="0"/>
              </a:spcBef>
              <a:spcAft>
                <a:spcPts val="0"/>
              </a:spcAft>
              <a:buNone/>
            </a:pPr>
            <a:r>
              <a:rPr lang="en"/>
              <a:t>tolerance, peace and non-violence, and all aspects of global exchange and citizenship.</a:t>
            </a: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cf65cf7b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cf65cf7b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Source Code Pro"/>
                <a:ea typeface="Source Code Pro"/>
                <a:cs typeface="Source Code Pro"/>
                <a:sym typeface="Source Code Pro"/>
              </a:rPr>
              <a:t>-Read through as a group the implications of Digital Technologies. </a:t>
            </a:r>
            <a:endParaRPr sz="1200">
              <a:latin typeface="Source Code Pro"/>
              <a:ea typeface="Source Code Pro"/>
              <a:cs typeface="Source Code Pro"/>
              <a:sym typeface="Source Code Pro"/>
            </a:endParaRPr>
          </a:p>
          <a:p>
            <a:pPr marL="0" lvl="0" indent="0" algn="l" rtl="0">
              <a:lnSpc>
                <a:spcPct val="115000"/>
              </a:lnSpc>
              <a:spcBef>
                <a:spcPts val="1600"/>
              </a:spcBef>
              <a:spcAft>
                <a:spcPts val="1600"/>
              </a:spcAft>
              <a:buNone/>
            </a:pPr>
            <a:r>
              <a:rPr lang="en" sz="1200">
                <a:latin typeface="Source Code Pro"/>
                <a:ea typeface="Source Code Pro"/>
                <a:cs typeface="Source Code Pro"/>
                <a:sym typeface="Source Code Pro"/>
              </a:rPr>
              <a:t>-Write down 5 important statements/facts about what was read (both benefits and challenges)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cf65cf7b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cf65cf7b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Case Study Answers</a:t>
            </a:r>
            <a:endParaRPr b="1"/>
          </a:p>
          <a:p>
            <a:pPr marL="0" lvl="0" indent="0" algn="l" rtl="0">
              <a:spcBef>
                <a:spcPts val="0"/>
              </a:spcBef>
              <a:spcAft>
                <a:spcPts val="0"/>
              </a:spcAft>
              <a:buNone/>
            </a:pPr>
            <a:r>
              <a:rPr lang="en"/>
              <a:t>The benefits of increased phone connectivity relates to its potential to change the way</a:t>
            </a:r>
            <a:endParaRPr/>
          </a:p>
          <a:p>
            <a:pPr marL="0" lvl="0" indent="0" algn="l" rtl="0">
              <a:spcBef>
                <a:spcPts val="0"/>
              </a:spcBef>
              <a:spcAft>
                <a:spcPts val="0"/>
              </a:spcAft>
              <a:buNone/>
            </a:pPr>
            <a:r>
              <a:rPr lang="en"/>
              <a:t>healthcare information and services are being delivered, particularly to those living in low- and</a:t>
            </a:r>
            <a:endParaRPr/>
          </a:p>
          <a:p>
            <a:pPr marL="0" lvl="0" indent="0" algn="l" rtl="0">
              <a:spcBef>
                <a:spcPts val="0"/>
              </a:spcBef>
              <a:spcAft>
                <a:spcPts val="0"/>
              </a:spcAft>
              <a:buNone/>
            </a:pPr>
            <a:r>
              <a:rPr lang="en"/>
              <a:t>middle-income countries.</a:t>
            </a:r>
            <a:endParaRPr/>
          </a:p>
          <a:p>
            <a:pPr marL="0" lvl="0" indent="0" algn="l" rtl="0">
              <a:spcBef>
                <a:spcPts val="0"/>
              </a:spcBef>
              <a:spcAft>
                <a:spcPts val="0"/>
              </a:spcAft>
              <a:buNone/>
            </a:pPr>
            <a:r>
              <a:rPr lang="en"/>
              <a:t>2. Mobile technology has changed the way healthcare information and services are being delivered</a:t>
            </a:r>
            <a:endParaRPr/>
          </a:p>
          <a:p>
            <a:pPr marL="0" lvl="0" indent="0" algn="l" rtl="0">
              <a:spcBef>
                <a:spcPts val="0"/>
              </a:spcBef>
              <a:spcAft>
                <a:spcPts val="0"/>
              </a:spcAft>
              <a:buNone/>
            </a:pPr>
            <a:r>
              <a:rPr lang="en"/>
              <a:t>by using SMS technology to track malnutrition, remind patients to take their medicine, and</a:t>
            </a:r>
            <a:endParaRPr/>
          </a:p>
          <a:p>
            <a:pPr marL="0" lvl="0" indent="0" algn="l" rtl="0">
              <a:spcBef>
                <a:spcPts val="0"/>
              </a:spcBef>
              <a:spcAft>
                <a:spcPts val="0"/>
              </a:spcAft>
              <a:buNone/>
            </a:pPr>
            <a:r>
              <a:rPr lang="en"/>
              <a:t>provide pregnant mothers with health information necessary to achieve a healthy pregnancy.</a:t>
            </a:r>
            <a:endParaRPr/>
          </a:p>
          <a:p>
            <a:pPr marL="0" lvl="0" indent="0" algn="l" rtl="0">
              <a:spcBef>
                <a:spcPts val="0"/>
              </a:spcBef>
              <a:spcAft>
                <a:spcPts val="0"/>
              </a:spcAft>
              <a:buNone/>
            </a:pPr>
            <a:endParaRPr/>
          </a:p>
          <a:p>
            <a:pPr marL="0" lvl="0" indent="0" algn="l" rtl="0">
              <a:spcBef>
                <a:spcPts val="0"/>
              </a:spcBef>
              <a:spcAft>
                <a:spcPts val="0"/>
              </a:spcAft>
              <a:buNone/>
            </a:pPr>
            <a:r>
              <a:rPr lang="en"/>
              <a:t>3. The use of mobile technology has increased the accuracy and timeliness of information while</a:t>
            </a:r>
            <a:endParaRPr/>
          </a:p>
          <a:p>
            <a:pPr marL="0" lvl="0" indent="0" algn="l" rtl="0">
              <a:spcBef>
                <a:spcPts val="0"/>
              </a:spcBef>
              <a:spcAft>
                <a:spcPts val="0"/>
              </a:spcAft>
              <a:buNone/>
            </a:pPr>
            <a:r>
              <a:rPr lang="en"/>
              <a:t>reducing its cost by shifting the reliance from paper-based records to online systems. For</a:t>
            </a:r>
            <a:endParaRPr/>
          </a:p>
          <a:p>
            <a:pPr marL="0" lvl="0" indent="0" algn="l" rtl="0">
              <a:spcBef>
                <a:spcPts val="0"/>
              </a:spcBef>
              <a:spcAft>
                <a:spcPts val="0"/>
              </a:spcAft>
              <a:buNone/>
            </a:pPr>
            <a:r>
              <a:rPr lang="en"/>
              <a:t>example, SMS can be used to registered babies born outside of hospital in Africa and to deliver</a:t>
            </a:r>
            <a:endParaRPr/>
          </a:p>
          <a:p>
            <a:pPr marL="0" lvl="0" indent="0" algn="l" rtl="0">
              <a:spcBef>
                <a:spcPts val="0"/>
              </a:spcBef>
              <a:spcAft>
                <a:spcPts val="0"/>
              </a:spcAft>
              <a:buNone/>
            </a:pPr>
            <a:r>
              <a:rPr lang="en"/>
              <a:t>test results for HIV.</a:t>
            </a:r>
            <a:endParaRPr/>
          </a:p>
          <a:p>
            <a:pPr marL="0" lvl="0" indent="0" algn="l" rtl="0">
              <a:spcBef>
                <a:spcPts val="0"/>
              </a:spcBef>
              <a:spcAft>
                <a:spcPts val="0"/>
              </a:spcAft>
              <a:buNone/>
            </a:pPr>
            <a:endParaRPr/>
          </a:p>
          <a:p>
            <a:pPr marL="0" lvl="0" indent="0" algn="l" rtl="0">
              <a:spcBef>
                <a:spcPts val="0"/>
              </a:spcBef>
              <a:spcAft>
                <a:spcPts val="0"/>
              </a:spcAft>
              <a:buNone/>
            </a:pPr>
            <a:r>
              <a:rPr lang="en"/>
              <a:t>4. Smart phone apps have empowered users in relation to their health. Apps can enable users to</a:t>
            </a:r>
            <a:endParaRPr/>
          </a:p>
          <a:p>
            <a:pPr marL="0" lvl="0" indent="0" algn="l" rtl="0">
              <a:spcBef>
                <a:spcPts val="0"/>
              </a:spcBef>
              <a:spcAft>
                <a:spcPts val="0"/>
              </a:spcAft>
              <a:buNone/>
            </a:pPr>
            <a:r>
              <a:rPr lang="en"/>
              <a:t>identify their symptoms and contact the closest medical clinic for advice. They can also be used</a:t>
            </a:r>
            <a:endParaRPr/>
          </a:p>
          <a:p>
            <a:pPr marL="0" lvl="0" indent="0" algn="l" rtl="0">
              <a:spcBef>
                <a:spcPts val="0"/>
              </a:spcBef>
              <a:spcAft>
                <a:spcPts val="0"/>
              </a:spcAft>
              <a:buNone/>
            </a:pPr>
            <a:r>
              <a:rPr lang="en"/>
              <a:t>to monitor and report conditions such as heart disease and diabetes. This helps improve health</a:t>
            </a:r>
            <a:endParaRPr/>
          </a:p>
          <a:p>
            <a:pPr marL="0" lvl="0" indent="0" algn="l" rtl="0">
              <a:spcBef>
                <a:spcPts val="0"/>
              </a:spcBef>
              <a:spcAft>
                <a:spcPts val="0"/>
              </a:spcAft>
              <a:buNone/>
            </a:pPr>
            <a:r>
              <a:rPr lang="en"/>
              <a:t>and wellbeing.</a:t>
            </a:r>
            <a:endParaRPr/>
          </a:p>
          <a:p>
            <a:pPr marL="0" lvl="0" indent="0" algn="l" rtl="0">
              <a:spcBef>
                <a:spcPts val="0"/>
              </a:spcBef>
              <a:spcAft>
                <a:spcPts val="0"/>
              </a:spcAft>
              <a:buNone/>
            </a:pPr>
            <a:r>
              <a:rPr lang="en"/>
              <a:t>5. Barriers that need to be overcome before digital technologies can be used on a larger scale to</a:t>
            </a:r>
            <a:endParaRPr/>
          </a:p>
          <a:p>
            <a:pPr marL="0" lvl="0" indent="0" algn="l" rtl="0">
              <a:spcBef>
                <a:spcPts val="0"/>
              </a:spcBef>
              <a:spcAft>
                <a:spcPts val="0"/>
              </a:spcAft>
              <a:buNone/>
            </a:pPr>
            <a:r>
              <a:rPr lang="en"/>
              <a:t>promote health and wellbeing:</a:t>
            </a:r>
            <a:endParaRPr/>
          </a:p>
          <a:p>
            <a:pPr marL="0" lvl="0" indent="0" algn="l" rtl="0">
              <a:spcBef>
                <a:spcPts val="0"/>
              </a:spcBef>
              <a:spcAft>
                <a:spcPts val="0"/>
              </a:spcAft>
              <a:buNone/>
            </a:pPr>
            <a:r>
              <a:rPr lang="en"/>
              <a:t>Standardisation of technology — operating systems are not yet standard across all countries,</a:t>
            </a:r>
            <a:endParaRPr/>
          </a:p>
          <a:p>
            <a:pPr marL="0" lvl="0" indent="0" algn="l" rtl="0">
              <a:spcBef>
                <a:spcPts val="0"/>
              </a:spcBef>
              <a:spcAft>
                <a:spcPts val="0"/>
              </a:spcAft>
              <a:buNone/>
            </a:pPr>
            <a:r>
              <a:rPr lang="en"/>
              <a:t>limiting the ability to transfer a technological solution and the data collected. Using open</a:t>
            </a:r>
            <a:endParaRPr/>
          </a:p>
          <a:p>
            <a:pPr marL="0" lvl="0" indent="0" algn="l" rtl="0">
              <a:spcBef>
                <a:spcPts val="0"/>
              </a:spcBef>
              <a:spcAft>
                <a:spcPts val="0"/>
              </a:spcAft>
              <a:buNone/>
            </a:pPr>
            <a:r>
              <a:rPr lang="en"/>
              <a:t>source platforms for SMS or smartphones could be a way to increase compatibility, allowing</a:t>
            </a:r>
            <a:endParaRPr/>
          </a:p>
          <a:p>
            <a:pPr marL="0" lvl="0" indent="0" algn="l" rtl="0">
              <a:spcBef>
                <a:spcPts val="0"/>
              </a:spcBef>
              <a:spcAft>
                <a:spcPts val="0"/>
              </a:spcAft>
              <a:buNone/>
            </a:pPr>
            <a:r>
              <a:rPr lang="en"/>
              <a:t>anyone with a smartphone to use the application no matter where that person is located.</a:t>
            </a:r>
            <a:endParaRPr/>
          </a:p>
          <a:p>
            <a:pPr marL="0" lvl="0" indent="0" algn="l" rtl="0">
              <a:spcBef>
                <a:spcPts val="0"/>
              </a:spcBef>
              <a:spcAft>
                <a:spcPts val="0"/>
              </a:spcAft>
              <a:buNone/>
            </a:pPr>
            <a:r>
              <a:rPr lang="en"/>
              <a:t>Standardisation of regulations across countries — policies and frameworks to regulate and</a:t>
            </a:r>
            <a:endParaRPr/>
          </a:p>
          <a:p>
            <a:pPr marL="0" lvl="0" indent="0" algn="l" rtl="0">
              <a:spcBef>
                <a:spcPts val="0"/>
              </a:spcBef>
              <a:spcAft>
                <a:spcPts val="0"/>
              </a:spcAft>
              <a:buNone/>
            </a:pPr>
            <a:r>
              <a:rPr lang="en"/>
              <a:t>control the use of digital technologies are needed to ensure the privacy and confidentiality</a:t>
            </a:r>
            <a:endParaRPr/>
          </a:p>
          <a:p>
            <a:pPr marL="0" lvl="0" indent="0" algn="l" rtl="0">
              <a:spcBef>
                <a:spcPts val="0"/>
              </a:spcBef>
              <a:spcAft>
                <a:spcPts val="0"/>
              </a:spcAft>
              <a:buNone/>
            </a:pPr>
            <a:r>
              <a:rPr lang="en"/>
              <a:t>of health records and information.</a:t>
            </a:r>
            <a:endParaRPr/>
          </a:p>
          <a:p>
            <a:pPr marL="0" lvl="0" indent="0" algn="l" rtl="0">
              <a:spcBef>
                <a:spcPts val="0"/>
              </a:spcBef>
              <a:spcAft>
                <a:spcPts val="0"/>
              </a:spcAft>
              <a:buNone/>
            </a:pPr>
            <a:r>
              <a:rPr lang="en"/>
              <a:t>Financing — most of the funding has come from public finance or governments but it is</a:t>
            </a:r>
            <a:endParaRPr/>
          </a:p>
          <a:p>
            <a:pPr marL="0" lvl="0" indent="0" algn="l" rtl="0">
              <a:spcBef>
                <a:spcPts val="0"/>
              </a:spcBef>
              <a:spcAft>
                <a:spcPts val="0"/>
              </a:spcAft>
              <a:buNone/>
            </a:pPr>
            <a:r>
              <a:rPr lang="en"/>
              <a:t>important to have private sector investment as well. This requires evidence that digital</a:t>
            </a:r>
            <a:endParaRPr/>
          </a:p>
          <a:p>
            <a:pPr marL="0" lvl="0" indent="0" algn="l" rtl="0">
              <a:spcBef>
                <a:spcPts val="0"/>
              </a:spcBef>
              <a:spcAft>
                <a:spcPts val="0"/>
              </a:spcAft>
              <a:buNone/>
            </a:pPr>
            <a:r>
              <a:rPr lang="en"/>
              <a:t>technologies can bring about improved health and wellbeing and not just an increased flow</a:t>
            </a:r>
            <a:endParaRPr/>
          </a:p>
          <a:p>
            <a:pPr marL="0" lvl="0" indent="0" algn="l" rtl="0">
              <a:spcBef>
                <a:spcPts val="0"/>
              </a:spcBef>
              <a:spcAft>
                <a:spcPts val="0"/>
              </a:spcAft>
              <a:buNone/>
            </a:pPr>
            <a:r>
              <a:rPr lang="en"/>
              <a:t>of health-related information.</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cf65cf7b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cf65cf7b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6f5903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6f5903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discussion: </a:t>
            </a:r>
            <a:endParaRPr/>
          </a:p>
          <a:p>
            <a:pPr marL="0" lvl="0" indent="0" algn="l" rtl="0">
              <a:spcBef>
                <a:spcPts val="0"/>
              </a:spcBef>
              <a:spcAft>
                <a:spcPts val="0"/>
              </a:spcAft>
              <a:buNone/>
            </a:pPr>
            <a:endParaRPr/>
          </a:p>
          <a:p>
            <a:pPr marL="228600" lvl="0" indent="-228600" algn="l" rtl="0">
              <a:lnSpc>
                <a:spcPct val="115000"/>
              </a:lnSpc>
              <a:spcBef>
                <a:spcPts val="0"/>
              </a:spcBef>
              <a:spcAft>
                <a:spcPts val="0"/>
              </a:spcAft>
              <a:buNone/>
            </a:pPr>
            <a:r>
              <a:rPr lang="en"/>
              <a:t>1.</a:t>
            </a:r>
            <a:r>
              <a:rPr lang="en" sz="700">
                <a:latin typeface="Times New Roman"/>
                <a:ea typeface="Times New Roman"/>
                <a:cs typeface="Times New Roman"/>
                <a:sym typeface="Times New Roman"/>
              </a:rPr>
              <a:t>     </a:t>
            </a:r>
            <a:r>
              <a:rPr lang="en"/>
              <a:t>Brainstorm the economic characteristics of high-, middle- and low-income countries.</a:t>
            </a:r>
            <a:endParaRPr/>
          </a:p>
          <a:p>
            <a:pPr marL="228600" lvl="0" indent="-228600" algn="l" rtl="0">
              <a:lnSpc>
                <a:spcPct val="115000"/>
              </a:lnSpc>
              <a:spcBef>
                <a:spcPts val="0"/>
              </a:spcBef>
              <a:spcAft>
                <a:spcPts val="0"/>
              </a:spcAft>
              <a:buNone/>
            </a:pPr>
            <a:r>
              <a:rPr lang="en"/>
              <a:t>2.</a:t>
            </a:r>
            <a:r>
              <a:rPr lang="en" sz="700">
                <a:latin typeface="Times New Roman"/>
                <a:ea typeface="Times New Roman"/>
                <a:cs typeface="Times New Roman"/>
                <a:sym typeface="Times New Roman"/>
              </a:rPr>
              <a:t>     </a:t>
            </a:r>
            <a:r>
              <a:rPr lang="en"/>
              <a:t>Collect from the internet images of high-, middle- and low-income countries.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b07aa6610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b07aa661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b07aa661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b07aa661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Conversation about travel and the types of poverty and comforts/dicomforts that I saw overseas in South America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6f59039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c6f59039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b="1">
                <a:solidFill>
                  <a:srgbClr val="0070C0"/>
                </a:solidFill>
                <a:latin typeface="Calibri"/>
                <a:ea typeface="Calibri"/>
                <a:cs typeface="Calibri"/>
                <a:sym typeface="Calibri"/>
              </a:rPr>
              <a:t>Test your knowledge</a:t>
            </a:r>
            <a:endParaRPr b="1" i="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They are classifications of countries based on average income (GNI per capita). High-income countries have the highest average income and low-income countries have the lowest average incomes.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i="1">
                <a:latin typeface="Calibri"/>
                <a:ea typeface="Calibri"/>
                <a:cs typeface="Calibri"/>
                <a:sym typeface="Calibri"/>
              </a:rPr>
              <a:t>Characteristics</a:t>
            </a:r>
            <a:r>
              <a:rPr lang="en">
                <a:latin typeface="Calibri"/>
                <a:ea typeface="Calibri"/>
                <a:cs typeface="Calibri"/>
                <a:sym typeface="Calibri"/>
              </a:rPr>
              <a:t>:</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and middle-income countries have higher rates of poverty than high-income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and middle-income countries often don’t trade on the global market as much as high-income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High-income countries often have a greater range of industries than low- and middle-income countries. </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Low- and middle-income countries often have high levels of international debt and may not be as able to pay these debts as high-income countries.</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According to the World Bank, in 2010 around 3 per cent of the workforce in high-income countries worked in agriculture, compared to around a quarter in middle-income countries and up to 50 per cent and higher in many low-income countries. This reduces the ability of low- and middle-income countries to trade on the global market, as they may not be able to generate goods that other countries require. Many low- and middle- income countries often lack the infrastructure, knowledge and production capabilities to produce a range of goods and services to trade on a global scale.</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Infrastructure such as roads and ports allows goods to be transported around the country and around the world.</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Extreme poverty is measured as living on less than US$1.90 per day.</a:t>
            </a:r>
            <a:endParaRPr>
              <a:latin typeface="Calibri"/>
              <a:ea typeface="Calibri"/>
              <a:cs typeface="Calibri"/>
              <a:sym typeface="Calibri"/>
            </a:endParaRPr>
          </a:p>
          <a:p>
            <a:pPr marL="0" lvl="0" indent="0" algn="l" rtl="0">
              <a:spcBef>
                <a:spcPts val="300"/>
              </a:spcBef>
              <a:spcAft>
                <a:spcPts val="0"/>
              </a:spcAft>
              <a:buNone/>
            </a:pPr>
            <a:r>
              <a:rPr lang="en" b="1">
                <a:solidFill>
                  <a:srgbClr val="0070C0"/>
                </a:solidFill>
                <a:latin typeface="Calibri"/>
                <a:ea typeface="Calibri"/>
                <a:cs typeface="Calibri"/>
                <a:sym typeface="Calibri"/>
              </a:rPr>
              <a:t>Apply your knowledge</a:t>
            </a:r>
            <a:endParaRPr b="1">
              <a:solidFill>
                <a:srgbClr val="0070C0"/>
              </a:solidFill>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Having a diverse range of industries helps to bring income into the country and therefore reduces poverty.</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Having a range of industries increases the chances that the goods and services produced will be sought after by other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Many industries experience highs and lows in relation to production. If a country’s industries revolve around one resource (such as food production), events such as drought can have a significant impact on this industry, and trade can be adversely affected if there are no other industries to take their place on the global market. So having a range of industries increases the likelihood that at least some of the industries will experience positive production trends at any one time.</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i="1">
                <a:latin typeface="Calibri"/>
                <a:ea typeface="Calibri"/>
                <a:cs typeface="Calibri"/>
                <a:sym typeface="Calibri"/>
              </a:rPr>
              <a:t>Examples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By wiping debts owed by developing countries</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By providing direct financial assistance</a:t>
            </a:r>
            <a:endParaRPr>
              <a:latin typeface="Calibri"/>
              <a:ea typeface="Calibri"/>
              <a:cs typeface="Calibri"/>
              <a:sym typeface="Calibri"/>
            </a:endParaRPr>
          </a:p>
          <a:p>
            <a:pPr marL="457200" lvl="0" indent="-298450" algn="l" rtl="0">
              <a:spcBef>
                <a:spcPts val="0"/>
              </a:spcBef>
              <a:spcAft>
                <a:spcPts val="0"/>
              </a:spcAft>
              <a:buSzPts val="1100"/>
              <a:buFont typeface="Noto Sans Symbols"/>
              <a:buChar char="●"/>
            </a:pPr>
            <a:r>
              <a:rPr lang="en">
                <a:latin typeface="Calibri"/>
                <a:ea typeface="Calibri"/>
                <a:cs typeface="Calibri"/>
                <a:sym typeface="Calibri"/>
              </a:rPr>
              <a:t>By working with developing countries to help them trade on the global market</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r>
              <a:rPr lang="en">
                <a:latin typeface="Calibri"/>
                <a:ea typeface="Calibri"/>
                <a:cs typeface="Calibri"/>
                <a:sym typeface="Calibri"/>
              </a:rPr>
              <a:t>Individual response</a:t>
            </a:r>
            <a:endParaRPr>
              <a:latin typeface="Calibri"/>
              <a:ea typeface="Calibri"/>
              <a:cs typeface="Calibri"/>
              <a:sym typeface="Calibri"/>
            </a:endParaRPr>
          </a:p>
          <a:p>
            <a:pPr marL="228600" lvl="0" indent="-298450" algn="l" rtl="0">
              <a:spcBef>
                <a:spcPts val="0"/>
              </a:spcBef>
              <a:spcAft>
                <a:spcPts val="0"/>
              </a:spcAft>
              <a:buSzPts val="1100"/>
              <a:buFont typeface="Calibri"/>
              <a:buAutoNum type="arabicPeriod"/>
            </a:pP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High-income countries have the highest quality of infrastructure relating to ports (with a ranking of just over 5 out of 7), followed by middle-income countries (scoring around 3.5) and low-income countries (with a score of 3).</a:t>
            </a:r>
            <a:endParaRPr>
              <a:latin typeface="Calibri"/>
              <a:ea typeface="Calibri"/>
              <a:cs typeface="Calibri"/>
              <a:sym typeface="Calibri"/>
            </a:endParaRPr>
          </a:p>
          <a:p>
            <a:pPr marL="457200" lvl="0" indent="-298450" algn="l" rtl="0">
              <a:spcBef>
                <a:spcPts val="0"/>
              </a:spcBef>
              <a:spcAft>
                <a:spcPts val="0"/>
              </a:spcAft>
              <a:buSzPts val="1100"/>
              <a:buFont typeface="Calibri"/>
              <a:buAutoNum type="alphaLcPeriod"/>
            </a:pPr>
            <a:r>
              <a:rPr lang="en">
                <a:latin typeface="Calibri"/>
                <a:ea typeface="Calibri"/>
                <a:cs typeface="Calibri"/>
                <a:sym typeface="Calibri"/>
              </a:rPr>
              <a:t>The level of extreme poverty (measured by people living on less than US$1.90 per day) is lowest in high-income countries (under 1 per cent of the population), followed by middle-income countries (around 10 per cent) and then low-income countries (around 46 per cent of the population).</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ph.is/2b8kBBb"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hyperlink" Target="http://www.youtube.com/watch?v=I_o_wkr7N8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Jt5u1lX9yZI"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pabor5Gd7yM"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orIFs72HGm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quizlet.com/_4tqnph"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who.int/hdp/publications/dying_change.pdf?ua=1"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1e8xgF0JtVg"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worldbank.org"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hyperlink" Target="http://www.youtube.com/watch?v=x4c_wI6kQyE" TargetMode="External"/><Relationship Id="rId4" Type="http://schemas.openxmlformats.org/officeDocument/2006/relationships/image" Target="../media/image35.gif"/></Relationships>
</file>

<file path=ppt/slides/_rels/slide33.xml.rels><?xml version="1.0" encoding="UTF-8" standalone="yes"?>
<Relationships xmlns="http://schemas.openxmlformats.org/package/2006/relationships"><Relationship Id="rId3" Type="http://schemas.openxmlformats.org/officeDocument/2006/relationships/hyperlink" Target="https://wheeldecide.com/index.php?c1=High+average+incomes&amp;c2=Wide+range+of+industries&amp;c3=High+levels+of+poverty&amp;c4=Opportunities+for+global+trade&amp;c5=High+levels+of+education&amp;c6=Low+levels+of+employment&amp;c7=Developed+health+systems&amp;c8=High+levels+of+gender+equality&amp;c9=Low+birth+rates+and+population+growth&amp;c10=Developed+social+security+systems&amp;c11=Lack+of+access+to+technology&amp;c12=Developed+legal+systems&amp;c13=Access+to+safe+water+&amp;c14=Food+insecurity&amp;c15=Adequate+housing&amp;c16=Adequate+infrastructure&amp;c17=Low+levels+of+carbon+dioxide+emissions&amp;c18=Access+to+sanitation&amp;t=Characteristics&amp;time=5"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heeldecide.com/index.php?c1=Health+status&amp;c2=Burden+of+disease&amp;c3=Health+and+Wellbeing&amp;c4=Health+status&amp;c5=Health+status&amp;c6=Health+status&amp;c7=Health+status&amp;c8=Health+and+Wellbeing&amp;c9=Health+and+Wellbeing&amp;c10=Health+and+Wellbeing&amp;c11=Health+and+Wellbeing&amp;c12=Health+and+Wellbeing&amp;c13=Burden+of+disease&amp;c14=Burden+of+disease&amp;c15=Burden+of+disease&amp;c16=Burden+of+disease&amp;c17=Burden+of+disease&amp;c18=Health+status&amp;c19=Health+status&amp;c20=Health+and+wellbeing&amp;t=Link+to%3A&amp;time=5"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ihw.gov.au/getmedia/7c42913d-295f-4bc9-9c24-4e44eff4a04a/aihw-aus-221.pdf.aspx?inline=true"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_5r4loXPyx8"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9-4V3HR696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ctforpeace.rationchallenge.org.au" TargetMode="External"/><Relationship Id="rId5" Type="http://schemas.openxmlformats.org/officeDocument/2006/relationships/hyperlink" Target="https://www.livebelowtheline.com.au" TargetMode="Externa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hdr.undp.org/en/content/human-development-index-hdi"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4KIoYPyCJMo"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hyperlink" Target="http://www.zolabo.com/projects/hdi/" TargetMode="Externa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quizlet.com/_51dol2"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G4H1N_yXBiA"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FZz6ICzpjI"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hyperlink" Target="http://www.youtube.com/watch?v=KFZz6ICzpjI" TargetMode="External"/><Relationship Id="rId4" Type="http://schemas.openxmlformats.org/officeDocument/2006/relationships/hyperlink" Target="http://www.who.int/features/2003/11/e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hyperlink" Target="https://www.youtube.com/watch?v=oBXM45LvW8E" TargetMode="External"/><Relationship Id="rId4" Type="http://schemas.openxmlformats.org/officeDocument/2006/relationships/hyperlink" Target="http://theconversation.com/climate-policy-needs-a-new-lens-health-and-well-being-62482"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60.gif"/></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www.jacplus.com.au/secure/Searchlight?searchbox=int-6897" TargetMode="Externa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s://quizlet.com/_4tqnph"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miniature-earth.co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http://www.youtube.com/watch?v=i4639vev1R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a:hlinkClick r:id="rId3"/>
          </p:cNvPr>
          <p:cNvSpPr txBox="1">
            <a:spLocks noGrp="1"/>
          </p:cNvSpPr>
          <p:nvPr>
            <p:ph type="ctrTitle"/>
          </p:nvPr>
        </p:nvSpPr>
        <p:spPr>
          <a:xfrm>
            <a:off x="2738100" y="392150"/>
            <a:ext cx="60942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Unit 4</a:t>
            </a:r>
            <a:endParaRPr/>
          </a:p>
          <a:p>
            <a:pPr marL="0" lvl="0" indent="0" algn="ctr" rtl="0">
              <a:spcBef>
                <a:spcPts val="0"/>
              </a:spcBef>
              <a:spcAft>
                <a:spcPts val="0"/>
              </a:spcAft>
              <a:buNone/>
            </a:pPr>
            <a:r>
              <a:rPr lang="en"/>
              <a:t>Global hhd</a:t>
            </a:r>
            <a:endParaRPr/>
          </a:p>
        </p:txBody>
      </p:sp>
      <p:sp>
        <p:nvSpPr>
          <p:cNvPr id="132" name="Google Shape;132;p25"/>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AOS 1 - Health and wellbeing in a global context</a:t>
            </a:r>
            <a:endParaRPr/>
          </a:p>
        </p:txBody>
      </p:sp>
      <p:pic>
        <p:nvPicPr>
          <p:cNvPr id="133" name="Google Shape;133;p25"/>
          <p:cNvPicPr preferRelativeResize="0"/>
          <p:nvPr/>
        </p:nvPicPr>
        <p:blipFill>
          <a:blip r:embed="rId4">
            <a:alphaModFix/>
          </a:blip>
          <a:stretch>
            <a:fillRect/>
          </a:stretch>
        </p:blipFill>
        <p:spPr>
          <a:xfrm>
            <a:off x="470775" y="132475"/>
            <a:ext cx="3209750" cy="3209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104725" y="96900"/>
            <a:ext cx="5773500" cy="100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8.3 - social and Environmental characteristics of countries</a:t>
            </a:r>
            <a:endParaRPr/>
          </a:p>
        </p:txBody>
      </p:sp>
      <p:sp>
        <p:nvSpPr>
          <p:cNvPr id="205" name="Google Shape;205;p34"/>
          <p:cNvSpPr txBox="1">
            <a:spLocks noGrp="1"/>
          </p:cNvSpPr>
          <p:nvPr>
            <p:ph type="body" idx="1"/>
          </p:nvPr>
        </p:nvSpPr>
        <p:spPr>
          <a:xfrm rot="-493898">
            <a:off x="2527485" y="968848"/>
            <a:ext cx="2920893" cy="12534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000000"/>
                </a:solidFill>
                <a:highlight>
                  <a:srgbClr val="E7E7E7"/>
                </a:highlight>
                <a:latin typeface="Verdana"/>
                <a:ea typeface="Verdana"/>
                <a:cs typeface="Verdana"/>
                <a:sym typeface="Verdana"/>
              </a:rPr>
              <a:t>Gender equality: when males and females have the same opportunities in society in relation to the goods and services available</a:t>
            </a:r>
            <a:endParaRPr sz="1150">
              <a:solidFill>
                <a:srgbClr val="000000"/>
              </a:solidFill>
              <a:highlight>
                <a:srgbClr val="E7E7E7"/>
              </a:highlight>
              <a:latin typeface="Verdana"/>
              <a:ea typeface="Verdana"/>
              <a:cs typeface="Verdana"/>
              <a:sym typeface="Verdana"/>
            </a:endParaRPr>
          </a:p>
          <a:p>
            <a:pPr marL="0" lvl="0" indent="0" algn="l" rtl="0">
              <a:spcBef>
                <a:spcPts val="1600"/>
              </a:spcBef>
              <a:spcAft>
                <a:spcPts val="0"/>
              </a:spcAft>
              <a:buNone/>
            </a:pPr>
            <a:endParaRPr sz="1150">
              <a:solidFill>
                <a:srgbClr val="000000"/>
              </a:solidFill>
              <a:highlight>
                <a:srgbClr val="E7E7E7"/>
              </a:highlight>
              <a:latin typeface="Verdana"/>
              <a:ea typeface="Verdana"/>
              <a:cs typeface="Verdana"/>
              <a:sym typeface="Verdana"/>
            </a:endParaRPr>
          </a:p>
          <a:p>
            <a:pPr marL="0" lvl="0" indent="0" algn="l" rtl="0">
              <a:spcBef>
                <a:spcPts val="1600"/>
              </a:spcBef>
              <a:spcAft>
                <a:spcPts val="1600"/>
              </a:spcAft>
              <a:buNone/>
            </a:pPr>
            <a:endParaRPr sz="1150">
              <a:solidFill>
                <a:srgbClr val="000000"/>
              </a:solidFill>
              <a:highlight>
                <a:srgbClr val="E7E7E7"/>
              </a:highlight>
              <a:latin typeface="Verdana"/>
              <a:ea typeface="Verdana"/>
              <a:cs typeface="Verdana"/>
              <a:sym typeface="Verdana"/>
            </a:endParaRPr>
          </a:p>
        </p:txBody>
      </p:sp>
      <p:pic>
        <p:nvPicPr>
          <p:cNvPr id="206" name="Google Shape;206;p34"/>
          <p:cNvPicPr preferRelativeResize="0"/>
          <p:nvPr/>
        </p:nvPicPr>
        <p:blipFill>
          <a:blip r:embed="rId3">
            <a:alphaModFix/>
          </a:blip>
          <a:stretch>
            <a:fillRect/>
          </a:stretch>
        </p:blipFill>
        <p:spPr>
          <a:xfrm>
            <a:off x="5273250" y="71425"/>
            <a:ext cx="3817925" cy="3765775"/>
          </a:xfrm>
          <a:prstGeom prst="rect">
            <a:avLst/>
          </a:prstGeom>
          <a:noFill/>
          <a:ln>
            <a:noFill/>
          </a:ln>
        </p:spPr>
      </p:pic>
      <p:sp>
        <p:nvSpPr>
          <p:cNvPr id="207" name="Google Shape;207;p34"/>
          <p:cNvSpPr txBox="1"/>
          <p:nvPr/>
        </p:nvSpPr>
        <p:spPr>
          <a:xfrm>
            <a:off x="104725" y="1103100"/>
            <a:ext cx="2348100" cy="1006200"/>
          </a:xfrm>
          <a:prstGeom prst="rect">
            <a:avLst/>
          </a:prstGeom>
          <a:solidFill>
            <a:srgbClr val="FFE5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Calibri"/>
                <a:ea typeface="Calibri"/>
                <a:cs typeface="Calibri"/>
                <a:sym typeface="Calibri"/>
              </a:rPr>
              <a:t>Brainstorm </a:t>
            </a:r>
            <a:r>
              <a:rPr lang="en" sz="1100">
                <a:latin typeface="Calibri"/>
                <a:ea typeface="Calibri"/>
                <a:cs typeface="Calibri"/>
                <a:sym typeface="Calibri"/>
              </a:rPr>
              <a:t>the social and environmental characteristics of high-, middle- and low-income countries.</a:t>
            </a:r>
            <a:endParaRPr b="1"/>
          </a:p>
        </p:txBody>
      </p:sp>
      <p:sp>
        <p:nvSpPr>
          <p:cNvPr id="208" name="Google Shape;208;p34"/>
          <p:cNvSpPr txBox="1"/>
          <p:nvPr/>
        </p:nvSpPr>
        <p:spPr>
          <a:xfrm>
            <a:off x="3578625" y="3918900"/>
            <a:ext cx="5419800" cy="12246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8.3 -Activity</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sz="1150" dirty="0"/>
              <a:t>Create a table  for high-income, middle-income and low income countries </a:t>
            </a:r>
            <a:endParaRPr sz="1150" dirty="0"/>
          </a:p>
          <a:p>
            <a:pPr marL="0" lvl="0" indent="0" algn="l" rtl="0">
              <a:spcBef>
                <a:spcPts val="0"/>
              </a:spcBef>
              <a:spcAft>
                <a:spcPts val="0"/>
              </a:spcAft>
              <a:buNone/>
            </a:pPr>
            <a:r>
              <a:rPr lang="en" sz="1150" dirty="0"/>
              <a:t>include:</a:t>
            </a:r>
            <a:endParaRPr sz="1150" dirty="0"/>
          </a:p>
          <a:p>
            <a:pPr marL="457200" lvl="0" indent="-301625" algn="l" rtl="0">
              <a:lnSpc>
                <a:spcPct val="115000"/>
              </a:lnSpc>
              <a:spcBef>
                <a:spcPts val="0"/>
              </a:spcBef>
              <a:spcAft>
                <a:spcPts val="0"/>
              </a:spcAft>
              <a:buSzPts val="1150"/>
              <a:buChar char="●"/>
            </a:pPr>
            <a:r>
              <a:rPr lang="en" sz="1150" dirty="0"/>
              <a:t>three social characteristics</a:t>
            </a:r>
            <a:endParaRPr sz="1150" dirty="0"/>
          </a:p>
          <a:p>
            <a:pPr marL="457200" lvl="0" indent="-301625" algn="l" rtl="0">
              <a:lnSpc>
                <a:spcPct val="115000"/>
              </a:lnSpc>
              <a:spcBef>
                <a:spcPts val="0"/>
              </a:spcBef>
              <a:spcAft>
                <a:spcPts val="0"/>
              </a:spcAft>
              <a:buSzPts val="1150"/>
              <a:buChar char="●"/>
            </a:pPr>
            <a:r>
              <a:rPr lang="en" sz="1150" dirty="0"/>
              <a:t>three environmental characteristics.</a:t>
            </a:r>
            <a:endParaRPr sz="1150" dirty="0"/>
          </a:p>
          <a:p>
            <a:pPr marL="0" lvl="0" indent="0" algn="l" rtl="0">
              <a:spcBef>
                <a:spcPts val="1500"/>
              </a:spcBef>
              <a:spcAft>
                <a:spcPts val="0"/>
              </a:spcAft>
              <a:buNone/>
            </a:pPr>
            <a:endParaRPr dirty="0"/>
          </a:p>
        </p:txBody>
      </p:sp>
      <p:pic>
        <p:nvPicPr>
          <p:cNvPr id="209" name="Google Shape;209;p34"/>
          <p:cNvPicPr preferRelativeResize="0"/>
          <p:nvPr/>
        </p:nvPicPr>
        <p:blipFill>
          <a:blip r:embed="rId4">
            <a:alphaModFix/>
          </a:blip>
          <a:stretch>
            <a:fillRect/>
          </a:stretch>
        </p:blipFill>
        <p:spPr>
          <a:xfrm>
            <a:off x="311700" y="2182950"/>
            <a:ext cx="3070200" cy="2960550"/>
          </a:xfrm>
          <a:prstGeom prst="rect">
            <a:avLst/>
          </a:prstGeom>
          <a:noFill/>
          <a:ln>
            <a:noFill/>
          </a:ln>
        </p:spPr>
      </p:pic>
      <p:sp>
        <p:nvSpPr>
          <p:cNvPr id="210" name="Google Shape;210;p34"/>
          <p:cNvSpPr txBox="1"/>
          <p:nvPr/>
        </p:nvSpPr>
        <p:spPr>
          <a:xfrm>
            <a:off x="3459150" y="2182950"/>
            <a:ext cx="1876800" cy="72027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TYK</a:t>
            </a:r>
            <a:endParaRPr dirty="0"/>
          </a:p>
          <a:p>
            <a:pPr marL="0" lvl="0" indent="0" algn="l" rtl="0">
              <a:spcBef>
                <a:spcPts val="0"/>
              </a:spcBef>
              <a:spcAft>
                <a:spcPts val="0"/>
              </a:spcAft>
              <a:buNone/>
            </a:pPr>
            <a:r>
              <a:rPr lang="en" dirty="0"/>
              <a:t>Q2,3 &amp; 4</a:t>
            </a:r>
            <a:endParaRPr dirty="0"/>
          </a:p>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3488350" y="48777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KEY POINT </a:t>
            </a:r>
            <a:endParaRPr sz="4800"/>
          </a:p>
        </p:txBody>
      </p:sp>
      <p:sp>
        <p:nvSpPr>
          <p:cNvPr id="216" name="Google Shape;216;p35"/>
          <p:cNvSpPr txBox="1">
            <a:spLocks noGrp="1"/>
          </p:cNvSpPr>
          <p:nvPr>
            <p:ph type="body" idx="1"/>
          </p:nvPr>
        </p:nvSpPr>
        <p:spPr>
          <a:xfrm>
            <a:off x="387000" y="1243463"/>
            <a:ext cx="8370000" cy="1187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a:t>When we make a judgement about the </a:t>
            </a:r>
            <a:r>
              <a:rPr lang="en" sz="1800">
                <a:solidFill>
                  <a:srgbClr val="000000"/>
                </a:solidFill>
                <a:highlight>
                  <a:srgbClr val="FF0000"/>
                </a:highlight>
              </a:rPr>
              <a:t>HEALTH STATUS</a:t>
            </a:r>
            <a:r>
              <a:rPr lang="en" sz="1800"/>
              <a:t> of a country we need to use </a:t>
            </a:r>
            <a:r>
              <a:rPr lang="en" sz="1800">
                <a:solidFill>
                  <a:srgbClr val="000000"/>
                </a:solidFill>
                <a:highlight>
                  <a:srgbClr val="FF0000"/>
                </a:highlight>
              </a:rPr>
              <a:t>KEY INDICATORS</a:t>
            </a:r>
            <a:r>
              <a:rPr lang="en" sz="1800">
                <a:solidFill>
                  <a:srgbClr val="000000"/>
                </a:solidFill>
              </a:rPr>
              <a:t> </a:t>
            </a:r>
            <a:endParaRPr sz="1800">
              <a:solidFill>
                <a:srgbClr val="000000"/>
              </a:solidFill>
            </a:endParaRPr>
          </a:p>
        </p:txBody>
      </p:sp>
      <p:sp>
        <p:nvSpPr>
          <p:cNvPr id="217" name="Google Shape;217;p35"/>
          <p:cNvSpPr txBox="1"/>
          <p:nvPr/>
        </p:nvSpPr>
        <p:spPr>
          <a:xfrm rot="809791">
            <a:off x="198634" y="2983393"/>
            <a:ext cx="3414083" cy="1277297"/>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lfa Slab One"/>
                <a:ea typeface="Alfa Slab One"/>
                <a:cs typeface="Alfa Slab One"/>
                <a:sym typeface="Alfa Slab One"/>
              </a:rPr>
              <a:t>LIFE EXPECTANCY</a:t>
            </a:r>
            <a:endParaRPr sz="3000">
              <a:latin typeface="Alfa Slab One"/>
              <a:ea typeface="Alfa Slab One"/>
              <a:cs typeface="Alfa Slab One"/>
              <a:sym typeface="Alfa Slab One"/>
            </a:endParaRPr>
          </a:p>
        </p:txBody>
      </p:sp>
      <p:sp>
        <p:nvSpPr>
          <p:cNvPr id="218" name="Google Shape;218;p35"/>
          <p:cNvSpPr txBox="1"/>
          <p:nvPr/>
        </p:nvSpPr>
        <p:spPr>
          <a:xfrm rot="-481660">
            <a:off x="3217518" y="2644806"/>
            <a:ext cx="3108461" cy="700758"/>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lfa Slab One"/>
                <a:ea typeface="Alfa Slab One"/>
                <a:cs typeface="Alfa Slab One"/>
                <a:sym typeface="Alfa Slab One"/>
              </a:rPr>
              <a:t>MORTALITY</a:t>
            </a:r>
            <a:endParaRPr/>
          </a:p>
        </p:txBody>
      </p:sp>
      <p:sp>
        <p:nvSpPr>
          <p:cNvPr id="219" name="Google Shape;219;p35"/>
          <p:cNvSpPr txBox="1"/>
          <p:nvPr/>
        </p:nvSpPr>
        <p:spPr>
          <a:xfrm>
            <a:off x="3336100" y="4171325"/>
            <a:ext cx="2871300" cy="8364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lfa Slab One"/>
                <a:ea typeface="Alfa Slab One"/>
                <a:cs typeface="Alfa Slab One"/>
                <a:sym typeface="Alfa Slab One"/>
              </a:rPr>
              <a:t>MORBIDITY</a:t>
            </a:r>
            <a:endParaRPr sz="3000">
              <a:latin typeface="Alfa Slab One"/>
              <a:ea typeface="Alfa Slab One"/>
              <a:cs typeface="Alfa Slab One"/>
              <a:sym typeface="Alfa Slab One"/>
            </a:endParaRPr>
          </a:p>
        </p:txBody>
      </p:sp>
      <p:sp>
        <p:nvSpPr>
          <p:cNvPr id="220" name="Google Shape;220;p35"/>
          <p:cNvSpPr txBox="1"/>
          <p:nvPr/>
        </p:nvSpPr>
        <p:spPr>
          <a:xfrm rot="271768">
            <a:off x="5810417" y="3108602"/>
            <a:ext cx="3175819" cy="1127925"/>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lfa Slab One"/>
                <a:ea typeface="Alfa Slab One"/>
                <a:cs typeface="Alfa Slab One"/>
                <a:sym typeface="Alfa Slab One"/>
              </a:rPr>
              <a:t>BURDEN OF DISEASE</a:t>
            </a:r>
            <a:endParaRPr sz="3000">
              <a:latin typeface="Alfa Slab One"/>
              <a:ea typeface="Alfa Slab One"/>
              <a:cs typeface="Alfa Slab One"/>
              <a:sym typeface="Alfa Slab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71450" y="285750"/>
            <a:ext cx="5674200" cy="102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8.4 - </a:t>
            </a:r>
            <a:r>
              <a:rPr lang="en" sz="1200">
                <a:solidFill>
                  <a:srgbClr val="0070C0"/>
                </a:solidFill>
                <a:latin typeface="Calibri"/>
                <a:ea typeface="Calibri"/>
                <a:cs typeface="Calibri"/>
                <a:sym typeface="Calibri"/>
              </a:rPr>
              <a:t>Similarities and differences in health status and burden of disease in low-, middle- and high-income countries</a:t>
            </a:r>
            <a:r>
              <a:rPr lang="en"/>
              <a:t> </a:t>
            </a:r>
            <a:endParaRPr/>
          </a:p>
        </p:txBody>
      </p:sp>
      <p:sp>
        <p:nvSpPr>
          <p:cNvPr id="226" name="Google Shape;226;p36"/>
          <p:cNvSpPr txBox="1">
            <a:spLocks noGrp="1"/>
          </p:cNvSpPr>
          <p:nvPr>
            <p:ph type="body" idx="1"/>
          </p:nvPr>
        </p:nvSpPr>
        <p:spPr>
          <a:xfrm>
            <a:off x="189250" y="1311300"/>
            <a:ext cx="3790800" cy="377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solidFill>
                  <a:srgbClr val="000000"/>
                </a:solidFill>
                <a:highlight>
                  <a:srgbClr val="FFFF00"/>
                </a:highlight>
                <a:latin typeface="Calibri"/>
                <a:ea typeface="Calibri"/>
                <a:cs typeface="Calibri"/>
                <a:sym typeface="Calibri"/>
              </a:rPr>
              <a:t>Find and Share</a:t>
            </a:r>
            <a:endParaRPr sz="1800" b="1">
              <a:solidFill>
                <a:srgbClr val="000000"/>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1800">
                <a:solidFill>
                  <a:srgbClr val="000000"/>
                </a:solidFill>
                <a:latin typeface="Calibri"/>
                <a:ea typeface="Calibri"/>
                <a:cs typeface="Calibri"/>
                <a:sym typeface="Calibri"/>
              </a:rPr>
              <a:t>Find 2 newspaper articles relating to the health issues (or related </a:t>
            </a:r>
            <a:r>
              <a:rPr lang="en" sz="1800" b="1">
                <a:solidFill>
                  <a:srgbClr val="000000"/>
                </a:solidFill>
                <a:latin typeface="Calibri"/>
                <a:ea typeface="Calibri"/>
                <a:cs typeface="Calibri"/>
                <a:sym typeface="Calibri"/>
              </a:rPr>
              <a:t>current events)</a:t>
            </a:r>
            <a:r>
              <a:rPr lang="en" sz="1800">
                <a:solidFill>
                  <a:srgbClr val="000000"/>
                </a:solidFill>
                <a:latin typeface="Calibri"/>
                <a:ea typeface="Calibri"/>
                <a:cs typeface="Calibri"/>
                <a:sym typeface="Calibri"/>
              </a:rPr>
              <a:t> experienced in a low- and a middle-income countries. </a:t>
            </a: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1800">
                <a:solidFill>
                  <a:srgbClr val="000000"/>
                </a:solidFill>
                <a:latin typeface="Calibri"/>
                <a:ea typeface="Calibri"/>
                <a:cs typeface="Calibri"/>
                <a:sym typeface="Calibri"/>
              </a:rPr>
              <a:t>discuss briefly for each article</a:t>
            </a:r>
            <a:endParaRPr sz="1800">
              <a:solidFill>
                <a:srgbClr val="000000"/>
              </a:solidFill>
              <a:latin typeface="Calibri"/>
              <a:ea typeface="Calibri"/>
              <a:cs typeface="Calibri"/>
              <a:sym typeface="Calibri"/>
            </a:endParaRPr>
          </a:p>
          <a:p>
            <a:pPr marL="457200" lvl="0" indent="-342900" algn="l" rtl="0">
              <a:lnSpc>
                <a:spcPct val="100000"/>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Which factors are mentioned as contributing to the problems being experienced?</a:t>
            </a:r>
            <a:endParaRPr sz="1800">
              <a:solidFill>
                <a:srgbClr val="000000"/>
              </a:solidFill>
              <a:latin typeface="Calibri"/>
              <a:ea typeface="Calibri"/>
              <a:cs typeface="Calibri"/>
              <a:sym typeface="Calibri"/>
            </a:endParaRPr>
          </a:p>
        </p:txBody>
      </p:sp>
      <p:sp>
        <p:nvSpPr>
          <p:cNvPr id="227" name="Google Shape;227;p36"/>
          <p:cNvSpPr txBox="1"/>
          <p:nvPr/>
        </p:nvSpPr>
        <p:spPr>
          <a:xfrm rot="313273">
            <a:off x="5745694" y="285744"/>
            <a:ext cx="3194455" cy="132669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50"/>
              <a:t>Key concept: </a:t>
            </a:r>
            <a:endParaRPr sz="1150"/>
          </a:p>
          <a:p>
            <a:pPr marL="0" lvl="0" indent="0" algn="l" rtl="0">
              <a:spcBef>
                <a:spcPts val="0"/>
              </a:spcBef>
              <a:spcAft>
                <a:spcPts val="0"/>
              </a:spcAft>
              <a:buNone/>
            </a:pPr>
            <a:endParaRPr sz="1150"/>
          </a:p>
          <a:p>
            <a:pPr marL="0" lvl="0" indent="0" algn="l" rtl="0">
              <a:spcBef>
                <a:spcPts val="0"/>
              </a:spcBef>
              <a:spcAft>
                <a:spcPts val="0"/>
              </a:spcAft>
              <a:buNone/>
            </a:pPr>
            <a:r>
              <a:rPr lang="en" sz="1150"/>
              <a:t>Understanding the similarities and differences in health status and burden of disease in low-, middle- and high-income countries</a:t>
            </a:r>
            <a:endParaRPr/>
          </a:p>
        </p:txBody>
      </p:sp>
      <p:pic>
        <p:nvPicPr>
          <p:cNvPr id="228" name="Google Shape;228;p36"/>
          <p:cNvPicPr preferRelativeResize="0"/>
          <p:nvPr/>
        </p:nvPicPr>
        <p:blipFill>
          <a:blip r:embed="rId3">
            <a:alphaModFix/>
          </a:blip>
          <a:stretch>
            <a:fillRect/>
          </a:stretch>
        </p:blipFill>
        <p:spPr>
          <a:xfrm>
            <a:off x="3933325" y="2050475"/>
            <a:ext cx="5141824" cy="2292650"/>
          </a:xfrm>
          <a:prstGeom prst="rect">
            <a:avLst/>
          </a:prstGeom>
          <a:noFill/>
          <a:ln>
            <a:noFill/>
          </a:ln>
        </p:spPr>
      </p:pic>
      <p:sp>
        <p:nvSpPr>
          <p:cNvPr id="229" name="Google Shape;229;p36"/>
          <p:cNvSpPr txBox="1"/>
          <p:nvPr/>
        </p:nvSpPr>
        <p:spPr>
          <a:xfrm>
            <a:off x="4191875" y="4556300"/>
            <a:ext cx="4725000" cy="4185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F2F2F2"/>
                </a:solidFill>
              </a:rPr>
              <a:t>FIGURE 8.17 Life expectancy at birth over time — globally, in Australia and in the World Bank income groups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251250" y="227775"/>
            <a:ext cx="8641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8.4 - Mortality and morbidity </a:t>
            </a:r>
            <a:endParaRPr/>
          </a:p>
        </p:txBody>
      </p:sp>
      <p:sp>
        <p:nvSpPr>
          <p:cNvPr id="235" name="Google Shape;235;p37"/>
          <p:cNvSpPr txBox="1">
            <a:spLocks noGrp="1"/>
          </p:cNvSpPr>
          <p:nvPr>
            <p:ph type="body" idx="1"/>
          </p:nvPr>
        </p:nvSpPr>
        <p:spPr>
          <a:xfrm>
            <a:off x="3872575" y="227775"/>
            <a:ext cx="5125800" cy="927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a:t>This information tells us what the causes of death and illness is and what resources we can use to close the health gap (health promotional strategy) </a:t>
            </a:r>
            <a:endParaRPr/>
          </a:p>
        </p:txBody>
      </p:sp>
      <p:sp>
        <p:nvSpPr>
          <p:cNvPr id="236" name="Google Shape;236;p37"/>
          <p:cNvSpPr txBox="1"/>
          <p:nvPr/>
        </p:nvSpPr>
        <p:spPr>
          <a:xfrm>
            <a:off x="251250" y="1155675"/>
            <a:ext cx="3490500" cy="2936400"/>
          </a:xfrm>
          <a:prstGeom prst="rect">
            <a:avLst/>
          </a:prstGeom>
          <a:noFill/>
          <a:ln w="38100" cap="flat" cmpd="sng">
            <a:solidFill>
              <a:srgbClr val="5B0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Key point: </a:t>
            </a:r>
            <a:endParaRPr>
              <a:highlight>
                <a:srgbClr val="FFFF00"/>
              </a:highlight>
            </a:endParaRPr>
          </a:p>
          <a:p>
            <a:pPr marL="0" lvl="0" indent="0" algn="l" rtl="0">
              <a:spcBef>
                <a:spcPts val="0"/>
              </a:spcBef>
              <a:spcAft>
                <a:spcPts val="0"/>
              </a:spcAft>
              <a:buNone/>
            </a:pPr>
            <a:r>
              <a:rPr lang="en"/>
              <a:t>The survival of a child (U5MR) is reliant on a number of factors including</a:t>
            </a:r>
            <a:endParaRPr/>
          </a:p>
          <a:p>
            <a:pPr marL="0" lvl="0" indent="0" algn="l" rtl="0">
              <a:spcBef>
                <a:spcPts val="0"/>
              </a:spcBef>
              <a:spcAft>
                <a:spcPts val="0"/>
              </a:spcAft>
              <a:buNone/>
            </a:pPr>
            <a:endParaRPr/>
          </a:p>
          <a:p>
            <a:pPr marL="457200" lvl="0" indent="-301625" algn="l" rtl="0">
              <a:lnSpc>
                <a:spcPct val="115000"/>
              </a:lnSpc>
              <a:spcBef>
                <a:spcPts val="0"/>
              </a:spcBef>
              <a:spcAft>
                <a:spcPts val="0"/>
              </a:spcAft>
              <a:buSzPts val="1150"/>
              <a:buChar char="●"/>
            </a:pPr>
            <a:r>
              <a:rPr lang="en" sz="1150"/>
              <a:t>nutritional health status of mothers</a:t>
            </a:r>
            <a:endParaRPr sz="1150"/>
          </a:p>
          <a:p>
            <a:pPr marL="457200" lvl="0" indent="-301625" algn="l" rtl="0">
              <a:lnSpc>
                <a:spcPct val="115000"/>
              </a:lnSpc>
              <a:spcBef>
                <a:spcPts val="0"/>
              </a:spcBef>
              <a:spcAft>
                <a:spcPts val="0"/>
              </a:spcAft>
              <a:buSzPts val="1150"/>
              <a:buChar char="●"/>
            </a:pPr>
            <a:r>
              <a:rPr lang="en" sz="1150"/>
              <a:t>health literacy of mothers</a:t>
            </a:r>
            <a:endParaRPr sz="1150"/>
          </a:p>
          <a:p>
            <a:pPr marL="457200" lvl="0" indent="-301625" algn="l" rtl="0">
              <a:lnSpc>
                <a:spcPct val="115000"/>
              </a:lnSpc>
              <a:spcBef>
                <a:spcPts val="0"/>
              </a:spcBef>
              <a:spcAft>
                <a:spcPts val="0"/>
              </a:spcAft>
              <a:buSzPts val="1150"/>
              <a:buChar char="●"/>
            </a:pPr>
            <a:r>
              <a:rPr lang="en" sz="1150"/>
              <a:t>level of immunisation available</a:t>
            </a:r>
            <a:endParaRPr sz="1150"/>
          </a:p>
          <a:p>
            <a:pPr marL="457200" lvl="0" indent="-301625" algn="l" rtl="0">
              <a:lnSpc>
                <a:spcPct val="115000"/>
              </a:lnSpc>
              <a:spcBef>
                <a:spcPts val="0"/>
              </a:spcBef>
              <a:spcAft>
                <a:spcPts val="0"/>
              </a:spcAft>
              <a:buSzPts val="1150"/>
              <a:buChar char="●"/>
            </a:pPr>
            <a:r>
              <a:rPr lang="en" sz="1150"/>
              <a:t>availability of maternal and child health services</a:t>
            </a:r>
            <a:endParaRPr sz="1150"/>
          </a:p>
          <a:p>
            <a:pPr marL="457200" lvl="0" indent="-301625" algn="l" rtl="0">
              <a:lnSpc>
                <a:spcPct val="115000"/>
              </a:lnSpc>
              <a:spcBef>
                <a:spcPts val="0"/>
              </a:spcBef>
              <a:spcAft>
                <a:spcPts val="0"/>
              </a:spcAft>
              <a:buSzPts val="1150"/>
              <a:buChar char="●"/>
            </a:pPr>
            <a:r>
              <a:rPr lang="en" sz="1150"/>
              <a:t>income and food availability in the family</a:t>
            </a:r>
            <a:endParaRPr sz="1150"/>
          </a:p>
          <a:p>
            <a:pPr marL="457200" lvl="0" indent="-301625" algn="l" rtl="0">
              <a:lnSpc>
                <a:spcPct val="115000"/>
              </a:lnSpc>
              <a:spcBef>
                <a:spcPts val="0"/>
              </a:spcBef>
              <a:spcAft>
                <a:spcPts val="0"/>
              </a:spcAft>
              <a:buSzPts val="1150"/>
              <a:buChar char="●"/>
            </a:pPr>
            <a:r>
              <a:rPr lang="en" sz="1150"/>
              <a:t>availability of clean water and safe sanitation</a:t>
            </a:r>
            <a:endParaRPr sz="1150"/>
          </a:p>
          <a:p>
            <a:pPr marL="457200" lvl="0" indent="-301625" algn="l" rtl="0">
              <a:lnSpc>
                <a:spcPct val="115000"/>
              </a:lnSpc>
              <a:spcBef>
                <a:spcPts val="0"/>
              </a:spcBef>
              <a:spcAft>
                <a:spcPts val="0"/>
              </a:spcAft>
              <a:buSzPts val="1150"/>
              <a:buChar char="●"/>
            </a:pPr>
            <a:r>
              <a:rPr lang="en" sz="1150"/>
              <a:t>overall safety of the child’s environment.</a:t>
            </a:r>
            <a:endParaRPr sz="1150"/>
          </a:p>
          <a:p>
            <a:pPr marL="0" lvl="0" indent="0" algn="l" rtl="0">
              <a:spcBef>
                <a:spcPts val="1500"/>
              </a:spcBef>
              <a:spcAft>
                <a:spcPts val="0"/>
              </a:spcAft>
              <a:buNone/>
            </a:pPr>
            <a:endParaRPr/>
          </a:p>
        </p:txBody>
      </p:sp>
      <p:pic>
        <p:nvPicPr>
          <p:cNvPr id="237" name="Google Shape;237;p37"/>
          <p:cNvPicPr preferRelativeResize="0"/>
          <p:nvPr/>
        </p:nvPicPr>
        <p:blipFill>
          <a:blip r:embed="rId3">
            <a:alphaModFix/>
          </a:blip>
          <a:stretch>
            <a:fillRect/>
          </a:stretch>
        </p:blipFill>
        <p:spPr>
          <a:xfrm>
            <a:off x="4425375" y="1262825"/>
            <a:ext cx="4228943" cy="3683025"/>
          </a:xfrm>
          <a:prstGeom prst="rect">
            <a:avLst/>
          </a:prstGeom>
          <a:noFill/>
          <a:ln>
            <a:noFill/>
          </a:ln>
        </p:spPr>
      </p:pic>
      <p:sp>
        <p:nvSpPr>
          <p:cNvPr id="238" name="Google Shape;238;p37"/>
          <p:cNvSpPr txBox="1"/>
          <p:nvPr/>
        </p:nvSpPr>
        <p:spPr>
          <a:xfrm>
            <a:off x="67800" y="4264275"/>
            <a:ext cx="4284300" cy="755700"/>
          </a:xfrm>
          <a:prstGeom prst="rect">
            <a:avLst/>
          </a:prstGeom>
          <a:solidFill>
            <a:srgbClr val="FFD9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Question: </a:t>
            </a:r>
            <a:r>
              <a:rPr lang="en"/>
              <a:t>What are Australian children likely to suffer from compared to children in low and middle income countries? (Read Pg.303 and 304 table 8.2)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59750" y="-66125"/>
            <a:ext cx="4899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8.4 - Adult Mortality and morbidity </a:t>
            </a:r>
            <a:endParaRPr/>
          </a:p>
        </p:txBody>
      </p:sp>
      <p:sp>
        <p:nvSpPr>
          <p:cNvPr id="244" name="Google Shape;244;p38"/>
          <p:cNvSpPr txBox="1">
            <a:spLocks noGrp="1"/>
          </p:cNvSpPr>
          <p:nvPr>
            <p:ph type="body" idx="1"/>
          </p:nvPr>
        </p:nvSpPr>
        <p:spPr>
          <a:xfrm>
            <a:off x="4528225" y="198300"/>
            <a:ext cx="4334400" cy="10791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000000"/>
                </a:solidFill>
                <a:highlight>
                  <a:srgbClr val="FFFFFF"/>
                </a:highlight>
                <a:latin typeface="Comic Sans MS"/>
                <a:ea typeface="Comic Sans MS"/>
                <a:cs typeface="Comic Sans MS"/>
                <a:sym typeface="Comic Sans MS"/>
              </a:rPr>
              <a:t>Mainly due to the impact of lifestyle factors such as tobacco smoking, excessive alcohol consumption and unsafe sex leading to HIV/AIDS.</a:t>
            </a:r>
            <a:endParaRPr sz="1400">
              <a:latin typeface="Comic Sans MS"/>
              <a:ea typeface="Comic Sans MS"/>
              <a:cs typeface="Comic Sans MS"/>
              <a:sym typeface="Comic Sans MS"/>
            </a:endParaRPr>
          </a:p>
        </p:txBody>
      </p:sp>
      <p:pic>
        <p:nvPicPr>
          <p:cNvPr id="245" name="Google Shape;245;p38"/>
          <p:cNvPicPr preferRelativeResize="0"/>
          <p:nvPr/>
        </p:nvPicPr>
        <p:blipFill>
          <a:blip r:embed="rId3">
            <a:alphaModFix/>
          </a:blip>
          <a:stretch>
            <a:fillRect/>
          </a:stretch>
        </p:blipFill>
        <p:spPr>
          <a:xfrm>
            <a:off x="101750" y="652775"/>
            <a:ext cx="4232675" cy="3837950"/>
          </a:xfrm>
          <a:prstGeom prst="rect">
            <a:avLst/>
          </a:prstGeom>
          <a:noFill/>
          <a:ln>
            <a:noFill/>
          </a:ln>
        </p:spPr>
      </p:pic>
      <p:sp>
        <p:nvSpPr>
          <p:cNvPr id="246" name="Google Shape;246;p38"/>
          <p:cNvSpPr txBox="1"/>
          <p:nvPr/>
        </p:nvSpPr>
        <p:spPr>
          <a:xfrm>
            <a:off x="0" y="4420025"/>
            <a:ext cx="8862600" cy="6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a:highlight>
                  <a:srgbClr val="FFFFFF"/>
                </a:highlight>
              </a:rPr>
              <a:t>Premature mortality among adults generally increases as average incomes decrease. Figure 8.22 shows the proportion of people who can expect to live to age 65 globally, in Australia and in each of the four income groups. As with child mortality and morbidity, the causes of mortality and morbidity for adults differ depending on the level of income.</a:t>
            </a:r>
            <a:endParaRPr b="1"/>
          </a:p>
        </p:txBody>
      </p:sp>
      <p:sp>
        <p:nvSpPr>
          <p:cNvPr id="247" name="Google Shape;247;p38"/>
          <p:cNvSpPr txBox="1"/>
          <p:nvPr/>
        </p:nvSpPr>
        <p:spPr>
          <a:xfrm rot="342820">
            <a:off x="6567844" y="1159415"/>
            <a:ext cx="2226863" cy="1627781"/>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Activity: </a:t>
            </a:r>
            <a:r>
              <a:rPr lang="en"/>
              <a:t>Write in your book</a:t>
            </a:r>
            <a:endParaRPr b="1"/>
          </a:p>
          <a:p>
            <a:pPr marL="0" lvl="0" indent="0" algn="ctr" rtl="0">
              <a:spcBef>
                <a:spcPts val="0"/>
              </a:spcBef>
              <a:spcAft>
                <a:spcPts val="0"/>
              </a:spcAft>
              <a:buNone/>
            </a:pPr>
            <a:r>
              <a:rPr lang="en"/>
              <a:t>Read pg. 305 and find out what a “DOUBLE BURDEN OF DISEASE IS”</a:t>
            </a:r>
            <a:endParaRPr/>
          </a:p>
          <a:p>
            <a:pPr marL="0" lvl="0" indent="0" algn="ctr" rtl="0">
              <a:spcBef>
                <a:spcPts val="0"/>
              </a:spcBef>
              <a:spcAft>
                <a:spcPts val="0"/>
              </a:spcAft>
              <a:buNone/>
            </a:pPr>
            <a:endParaRPr/>
          </a:p>
        </p:txBody>
      </p:sp>
      <p:sp>
        <p:nvSpPr>
          <p:cNvPr id="248" name="Google Shape;248;p38"/>
          <p:cNvSpPr txBox="1"/>
          <p:nvPr/>
        </p:nvSpPr>
        <p:spPr>
          <a:xfrm>
            <a:off x="4630875" y="1378188"/>
            <a:ext cx="1661700" cy="15714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Question:</a:t>
            </a:r>
            <a:r>
              <a:rPr lang="en"/>
              <a:t> What are women in low and middle income countries dying from and why?</a:t>
            </a:r>
            <a:endParaRPr/>
          </a:p>
        </p:txBody>
      </p:sp>
      <p:pic>
        <p:nvPicPr>
          <p:cNvPr id="249" name="Google Shape;249;p38" descr="HIV/AIDS 101 is a video that uses new technologies, cutting edge graphics and story to convey the most important messages that everyone needs to know about HIV and prevention. It has a message that we all need to know and share with our friends and loved ones. It features a young man searching his computer tablet for information on AIDS, and finds, with a little help, it's right there &quot;at his fingertips.&quot; &#10; &#10;Comments on this video are allowed in accordance with our comment policy: http://www.cdc.gov/SocialMedia/Tools/CommentPolicy.html &#10;  &#10;This video can also be viewed at http://www.cdc.gov/CDCTV/HivAids101/index.html" title="HIV/AIDS 101">
            <a:hlinkClick r:id="rId4"/>
          </p:cNvPr>
          <p:cNvPicPr preferRelativeResize="0"/>
          <p:nvPr/>
        </p:nvPicPr>
        <p:blipFill>
          <a:blip r:embed="rId5">
            <a:alphaModFix/>
          </a:blip>
          <a:stretch>
            <a:fillRect/>
          </a:stretch>
        </p:blipFill>
        <p:spPr>
          <a:xfrm>
            <a:off x="4982100" y="3050375"/>
            <a:ext cx="1826200" cy="1369650"/>
          </a:xfrm>
          <a:prstGeom prst="rect">
            <a:avLst/>
          </a:prstGeom>
          <a:noFill/>
          <a:ln>
            <a:noFill/>
          </a:ln>
        </p:spPr>
      </p:pic>
      <p:sp>
        <p:nvSpPr>
          <p:cNvPr id="250" name="Google Shape;250;p38"/>
          <p:cNvSpPr txBox="1"/>
          <p:nvPr/>
        </p:nvSpPr>
        <p:spPr>
          <a:xfrm>
            <a:off x="6692175" y="3365675"/>
            <a:ext cx="1978200" cy="938100"/>
          </a:xfrm>
          <a:prstGeom prst="rect">
            <a:avLst/>
          </a:prstGeom>
          <a:solidFill>
            <a:srgbClr val="07376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3F3F3"/>
                </a:highlight>
              </a:rPr>
              <a:t>Watch and answer 9 question listed in Notes section below.</a:t>
            </a:r>
            <a:endParaRPr>
              <a:highlight>
                <a:srgbClr val="F3F3F3"/>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0" y="0"/>
            <a:ext cx="3120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8.4 Burden of disease</a:t>
            </a:r>
            <a:endParaRPr/>
          </a:p>
        </p:txBody>
      </p:sp>
      <p:sp>
        <p:nvSpPr>
          <p:cNvPr id="256" name="Google Shape;256;p39"/>
          <p:cNvSpPr txBox="1">
            <a:spLocks noGrp="1"/>
          </p:cNvSpPr>
          <p:nvPr>
            <p:ph type="body" idx="1"/>
          </p:nvPr>
        </p:nvSpPr>
        <p:spPr>
          <a:xfrm>
            <a:off x="108225" y="689575"/>
            <a:ext cx="4063200" cy="440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highlight>
                  <a:srgbClr val="FFFFFF"/>
                </a:highlight>
                <a:latin typeface="Arial"/>
                <a:ea typeface="Arial"/>
                <a:cs typeface="Arial"/>
                <a:sym typeface="Arial"/>
              </a:rPr>
              <a:t>Years of life lost (YLL) rates for most causes are higher in low- and middle-income countries than in high-income countries, including Australia.</a:t>
            </a:r>
            <a:endParaRPr sz="140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r>
              <a:rPr lang="en" sz="1400">
                <a:solidFill>
                  <a:srgbClr val="000000"/>
                </a:solidFill>
                <a:highlight>
                  <a:srgbClr val="FF0000"/>
                </a:highlight>
                <a:latin typeface="Arial"/>
                <a:ea typeface="Arial"/>
                <a:cs typeface="Arial"/>
                <a:sym typeface="Arial"/>
              </a:rPr>
              <a:t>When comparing burden of diease in high-income to middle and low income populations, (EXAM ANSWERS)</a:t>
            </a:r>
            <a:endParaRPr sz="1400">
              <a:solidFill>
                <a:srgbClr val="000000"/>
              </a:solidFill>
              <a:highlight>
                <a:srgbClr val="FF0000"/>
              </a:highlight>
              <a:latin typeface="Arial"/>
              <a:ea typeface="Arial"/>
              <a:cs typeface="Arial"/>
              <a:sym typeface="Arial"/>
            </a:endParaRPr>
          </a:p>
          <a:p>
            <a:pPr marL="457200" lvl="0" indent="-317500" algn="l" rtl="0">
              <a:spcBef>
                <a:spcPts val="1600"/>
              </a:spcBef>
              <a:spcAft>
                <a:spcPts val="0"/>
              </a:spcAft>
              <a:buClr>
                <a:srgbClr val="000000"/>
              </a:buClr>
              <a:buSzPts val="1400"/>
              <a:buFont typeface="Arial"/>
              <a:buChar char="-"/>
            </a:pPr>
            <a:r>
              <a:rPr lang="en" sz="1400">
                <a:solidFill>
                  <a:srgbClr val="000000"/>
                </a:solidFill>
                <a:highlight>
                  <a:srgbClr val="FFFFFF"/>
                </a:highlight>
                <a:latin typeface="Arial"/>
                <a:ea typeface="Arial"/>
                <a:cs typeface="Arial"/>
                <a:sym typeface="Arial"/>
              </a:rPr>
              <a:t>High-income countries have</a:t>
            </a:r>
            <a:r>
              <a:rPr lang="en" sz="1400">
                <a:solidFill>
                  <a:srgbClr val="000000"/>
                </a:solidFill>
                <a:highlight>
                  <a:srgbClr val="FFFF00"/>
                </a:highlight>
                <a:latin typeface="Arial"/>
                <a:ea typeface="Arial"/>
                <a:cs typeface="Arial"/>
                <a:sym typeface="Arial"/>
              </a:rPr>
              <a:t> well-developed health system</a:t>
            </a:r>
            <a:r>
              <a:rPr lang="en" sz="1400">
                <a:solidFill>
                  <a:srgbClr val="000000"/>
                </a:solidFill>
                <a:highlight>
                  <a:srgbClr val="FFFFFF"/>
                </a:highlight>
                <a:latin typeface="Arial"/>
                <a:ea typeface="Arial"/>
                <a:cs typeface="Arial"/>
                <a:sym typeface="Arial"/>
              </a:rPr>
              <a:t> </a:t>
            </a:r>
            <a:r>
              <a:rPr lang="en" sz="1400" i="1">
                <a:solidFill>
                  <a:srgbClr val="000000"/>
                </a:solidFill>
                <a:highlight>
                  <a:srgbClr val="FFFFFF"/>
                </a:highlight>
                <a:latin typeface="Arial"/>
                <a:ea typeface="Arial"/>
                <a:cs typeface="Arial"/>
                <a:sym typeface="Arial"/>
              </a:rPr>
              <a:t>therefore (linking word)</a:t>
            </a:r>
            <a:r>
              <a:rPr lang="en" sz="1400">
                <a:solidFill>
                  <a:srgbClr val="000000"/>
                </a:solidFill>
                <a:highlight>
                  <a:srgbClr val="FFFFFF"/>
                </a:highlight>
                <a:latin typeface="Arial"/>
                <a:ea typeface="Arial"/>
                <a:cs typeface="Arial"/>
                <a:sym typeface="Arial"/>
              </a:rPr>
              <a:t> disease and illness that can cause premature death are often </a:t>
            </a:r>
            <a:r>
              <a:rPr lang="en" sz="1400">
                <a:solidFill>
                  <a:srgbClr val="000000"/>
                </a:solidFill>
                <a:highlight>
                  <a:srgbClr val="FFFF00"/>
                </a:highlight>
                <a:latin typeface="Arial"/>
                <a:ea typeface="Arial"/>
                <a:cs typeface="Arial"/>
                <a:sym typeface="Arial"/>
              </a:rPr>
              <a:t>effectively treated</a:t>
            </a:r>
            <a:r>
              <a:rPr lang="en" sz="1400">
                <a:solidFill>
                  <a:srgbClr val="000000"/>
                </a:solidFill>
                <a:highlight>
                  <a:srgbClr val="FFFFFF"/>
                </a:highlight>
                <a:latin typeface="Arial"/>
                <a:ea typeface="Arial"/>
                <a:cs typeface="Arial"/>
                <a:sym typeface="Arial"/>
              </a:rPr>
              <a:t> </a:t>
            </a:r>
            <a:r>
              <a:rPr lang="en" sz="1400" i="1">
                <a:solidFill>
                  <a:srgbClr val="000000"/>
                </a:solidFill>
                <a:highlight>
                  <a:srgbClr val="FFFFFF"/>
                </a:highlight>
                <a:latin typeface="Arial"/>
                <a:ea typeface="Arial"/>
                <a:cs typeface="Arial"/>
                <a:sym typeface="Arial"/>
              </a:rPr>
              <a:t>thus </a:t>
            </a:r>
            <a:r>
              <a:rPr lang="en" sz="1400">
                <a:solidFill>
                  <a:srgbClr val="000000"/>
                </a:solidFill>
                <a:highlight>
                  <a:srgbClr val="FFFF00"/>
                </a:highlight>
                <a:latin typeface="Arial"/>
                <a:ea typeface="Arial"/>
                <a:cs typeface="Arial"/>
                <a:sym typeface="Arial"/>
              </a:rPr>
              <a:t>extending life expectancy and reducing the rate of YLL</a:t>
            </a:r>
            <a:r>
              <a:rPr lang="en" sz="1400">
                <a:solidFill>
                  <a:srgbClr val="000000"/>
                </a:solidFill>
                <a:highlight>
                  <a:srgbClr val="FFFFFF"/>
                </a:highlight>
                <a:latin typeface="Arial"/>
                <a:ea typeface="Arial"/>
                <a:cs typeface="Arial"/>
                <a:sym typeface="Arial"/>
              </a:rPr>
              <a:t>.</a:t>
            </a:r>
            <a:endParaRPr sz="1400">
              <a:solidFill>
                <a:srgbClr val="000000"/>
              </a:solidFill>
              <a:highlight>
                <a:srgbClr val="FFFFFF"/>
              </a:highlight>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highlight>
                  <a:srgbClr val="FFFF00"/>
                </a:highlight>
                <a:latin typeface="Arial"/>
                <a:ea typeface="Arial"/>
                <a:cs typeface="Arial"/>
                <a:sym typeface="Arial"/>
              </a:rPr>
              <a:t>Treatment options are often limited</a:t>
            </a:r>
            <a:r>
              <a:rPr lang="en" sz="1400">
                <a:solidFill>
                  <a:srgbClr val="000000"/>
                </a:solidFill>
                <a:highlight>
                  <a:srgbClr val="FFFFFF"/>
                </a:highlight>
                <a:latin typeface="Arial"/>
                <a:ea typeface="Arial"/>
                <a:cs typeface="Arial"/>
                <a:sym typeface="Arial"/>
              </a:rPr>
              <a:t> in low- and middle-income countries, </a:t>
            </a:r>
            <a:r>
              <a:rPr lang="en" sz="1400" i="1">
                <a:solidFill>
                  <a:srgbClr val="000000"/>
                </a:solidFill>
                <a:highlight>
                  <a:srgbClr val="FFFFFF"/>
                </a:highlight>
                <a:latin typeface="Arial"/>
                <a:ea typeface="Arial"/>
                <a:cs typeface="Arial"/>
                <a:sym typeface="Arial"/>
              </a:rPr>
              <a:t>which can</a:t>
            </a:r>
            <a:r>
              <a:rPr lang="en" sz="1400">
                <a:solidFill>
                  <a:srgbClr val="000000"/>
                </a:solidFill>
                <a:highlight>
                  <a:srgbClr val="FFFFFF"/>
                </a:highlight>
                <a:latin typeface="Arial"/>
                <a:ea typeface="Arial"/>
                <a:cs typeface="Arial"/>
                <a:sym typeface="Arial"/>
              </a:rPr>
              <a:t> i</a:t>
            </a:r>
            <a:r>
              <a:rPr lang="en" sz="1400">
                <a:solidFill>
                  <a:srgbClr val="000000"/>
                </a:solidFill>
                <a:highlight>
                  <a:srgbClr val="FFFF00"/>
                </a:highlight>
                <a:latin typeface="Arial"/>
                <a:ea typeface="Arial"/>
                <a:cs typeface="Arial"/>
                <a:sym typeface="Arial"/>
              </a:rPr>
              <a:t>ncrease the risk of premature death</a:t>
            </a:r>
            <a:r>
              <a:rPr lang="en" sz="1400">
                <a:solidFill>
                  <a:srgbClr val="000000"/>
                </a:solidFill>
                <a:highlight>
                  <a:srgbClr val="FFFFFF"/>
                </a:highlight>
                <a:latin typeface="Arial"/>
                <a:ea typeface="Arial"/>
                <a:cs typeface="Arial"/>
                <a:sym typeface="Arial"/>
              </a:rPr>
              <a:t> and </a:t>
            </a:r>
            <a:r>
              <a:rPr lang="en" sz="1400" i="1">
                <a:solidFill>
                  <a:srgbClr val="000000"/>
                </a:solidFill>
                <a:highlight>
                  <a:srgbClr val="FFFFFF"/>
                </a:highlight>
                <a:latin typeface="Arial"/>
                <a:ea typeface="Arial"/>
                <a:cs typeface="Arial"/>
                <a:sym typeface="Arial"/>
              </a:rPr>
              <a:t>result in</a:t>
            </a:r>
            <a:r>
              <a:rPr lang="en" sz="1400">
                <a:solidFill>
                  <a:srgbClr val="000000"/>
                </a:solidFill>
                <a:highlight>
                  <a:srgbClr val="FFFFFF"/>
                </a:highlight>
                <a:latin typeface="Arial"/>
                <a:ea typeface="Arial"/>
                <a:cs typeface="Arial"/>
                <a:sym typeface="Arial"/>
              </a:rPr>
              <a:t> a </a:t>
            </a:r>
            <a:r>
              <a:rPr lang="en" sz="1400">
                <a:solidFill>
                  <a:srgbClr val="000000"/>
                </a:solidFill>
                <a:highlight>
                  <a:srgbClr val="FFFF00"/>
                </a:highlight>
                <a:latin typeface="Arial"/>
                <a:ea typeface="Arial"/>
                <a:cs typeface="Arial"/>
                <a:sym typeface="Arial"/>
              </a:rPr>
              <a:t>higher rate of YLL.</a:t>
            </a:r>
            <a:endParaRPr sz="1400">
              <a:solidFill>
                <a:srgbClr val="000000"/>
              </a:solidFill>
              <a:highlight>
                <a:srgbClr val="FFFF00"/>
              </a:highlight>
              <a:latin typeface="Arial"/>
              <a:ea typeface="Arial"/>
              <a:cs typeface="Arial"/>
              <a:sym typeface="Arial"/>
            </a:endParaRPr>
          </a:p>
        </p:txBody>
      </p:sp>
      <p:pic>
        <p:nvPicPr>
          <p:cNvPr id="257" name="Google Shape;257;p39"/>
          <p:cNvPicPr preferRelativeResize="0"/>
          <p:nvPr/>
        </p:nvPicPr>
        <p:blipFill>
          <a:blip r:embed="rId3">
            <a:alphaModFix/>
          </a:blip>
          <a:stretch>
            <a:fillRect/>
          </a:stretch>
        </p:blipFill>
        <p:spPr>
          <a:xfrm>
            <a:off x="4171425" y="1181075"/>
            <a:ext cx="4972576" cy="2636071"/>
          </a:xfrm>
          <a:prstGeom prst="rect">
            <a:avLst/>
          </a:prstGeom>
          <a:noFill/>
          <a:ln>
            <a:noFill/>
          </a:ln>
        </p:spPr>
      </p:pic>
      <p:sp>
        <p:nvSpPr>
          <p:cNvPr id="258" name="Google Shape;258;p39"/>
          <p:cNvSpPr txBox="1"/>
          <p:nvPr/>
        </p:nvSpPr>
        <p:spPr>
          <a:xfrm>
            <a:off x="4476550" y="214775"/>
            <a:ext cx="4465200" cy="5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a:solidFill>
                  <a:srgbClr val="34A2BE"/>
                </a:solidFill>
              </a:rPr>
              <a:t>FIGURE 8.26</a:t>
            </a:r>
            <a:r>
              <a:rPr lang="en" sz="1150"/>
              <a:t> YLL rate in selected groups and Australia due to selected causes, 2015</a:t>
            </a:r>
            <a:endParaRPr/>
          </a:p>
        </p:txBody>
      </p:sp>
      <p:sp>
        <p:nvSpPr>
          <p:cNvPr id="259" name="Google Shape;259;p39"/>
          <p:cNvSpPr txBox="1"/>
          <p:nvPr/>
        </p:nvSpPr>
        <p:spPr>
          <a:xfrm>
            <a:off x="4555675" y="4114800"/>
            <a:ext cx="4465200" cy="983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ic Sans MS"/>
                <a:ea typeface="Comic Sans MS"/>
                <a:cs typeface="Comic Sans MS"/>
                <a:sym typeface="Comic Sans MS"/>
              </a:rPr>
              <a:t>Activity: </a:t>
            </a:r>
            <a:endParaRPr>
              <a:latin typeface="Comic Sans MS"/>
              <a:ea typeface="Comic Sans MS"/>
              <a:cs typeface="Comic Sans MS"/>
              <a:sym typeface="Comic Sans MS"/>
            </a:endParaRPr>
          </a:p>
          <a:p>
            <a:pPr marL="0" lvl="0" indent="0" algn="ctr" rtl="0">
              <a:spcBef>
                <a:spcPts val="0"/>
              </a:spcBef>
              <a:spcAft>
                <a:spcPts val="0"/>
              </a:spcAft>
              <a:buNone/>
            </a:pPr>
            <a:r>
              <a:rPr lang="en">
                <a:latin typeface="Comic Sans MS"/>
                <a:ea typeface="Comic Sans MS"/>
                <a:cs typeface="Comic Sans MS"/>
                <a:sym typeface="Comic Sans MS"/>
              </a:rPr>
              <a:t>Identify and write the trend you can see in Figure 8.26 relating to YLL rates in selected groups compared to AUstralia.</a:t>
            </a:r>
            <a:endParaRPr>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rot="402855" flipH="1">
            <a:off x="179992" y="676996"/>
            <a:ext cx="4770015" cy="146024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8.4 - Summarising the similarities and differences in health status of high, middle and low income countries</a:t>
            </a:r>
            <a:endParaRPr/>
          </a:p>
        </p:txBody>
      </p:sp>
      <p:sp>
        <p:nvSpPr>
          <p:cNvPr id="265" name="Google Shape;265;p40"/>
          <p:cNvSpPr txBox="1">
            <a:spLocks noGrp="1"/>
          </p:cNvSpPr>
          <p:nvPr>
            <p:ph type="body" idx="1"/>
          </p:nvPr>
        </p:nvSpPr>
        <p:spPr>
          <a:xfrm>
            <a:off x="413450" y="2283475"/>
            <a:ext cx="2763000" cy="21930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b="1"/>
              <a:t>Complete Apply your understanding question Pg.309</a:t>
            </a:r>
            <a:endParaRPr b="1"/>
          </a:p>
          <a:p>
            <a:pPr marL="0" lvl="0" indent="0" algn="l" rtl="0">
              <a:spcBef>
                <a:spcPts val="1600"/>
              </a:spcBef>
              <a:spcAft>
                <a:spcPts val="0"/>
              </a:spcAft>
              <a:buNone/>
            </a:pPr>
            <a:r>
              <a:rPr lang="en"/>
              <a:t>10, 11, 15 and 16 </a:t>
            </a:r>
            <a:endParaRPr/>
          </a:p>
          <a:p>
            <a:pPr marL="0" lvl="0" indent="0" algn="l" rtl="0">
              <a:spcBef>
                <a:spcPts val="1600"/>
              </a:spcBef>
              <a:spcAft>
                <a:spcPts val="1600"/>
              </a:spcAft>
              <a:buNone/>
            </a:pPr>
            <a:endParaRPr/>
          </a:p>
        </p:txBody>
      </p:sp>
      <p:sp>
        <p:nvSpPr>
          <p:cNvPr id="266" name="Google Shape;266;p40"/>
          <p:cNvSpPr txBox="1"/>
          <p:nvPr/>
        </p:nvSpPr>
        <p:spPr>
          <a:xfrm>
            <a:off x="4748050" y="1371600"/>
            <a:ext cx="4193700" cy="3771900"/>
          </a:xfrm>
          <a:prstGeom prst="rect">
            <a:avLst/>
          </a:prstGeom>
          <a:solidFill>
            <a:srgbClr val="F6B26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a:ea typeface="Calibri"/>
                <a:cs typeface="Calibri"/>
                <a:sym typeface="Calibri"/>
              </a:rPr>
              <a:t>MALARIA: </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Watch video and answer</a:t>
            </a:r>
            <a:endParaRPr>
              <a:latin typeface="Calibri"/>
              <a:ea typeface="Calibri"/>
              <a:cs typeface="Calibri"/>
              <a:sym typeface="Calibri"/>
            </a:endParaRPr>
          </a:p>
          <a:p>
            <a:pPr marL="0" lvl="0" indent="0" algn="l" rtl="0">
              <a:lnSpc>
                <a:spcPct val="115000"/>
              </a:lnSpc>
              <a:spcBef>
                <a:spcPts val="0"/>
              </a:spcBef>
              <a:spcAft>
                <a:spcPts val="0"/>
              </a:spcAft>
              <a:buNone/>
            </a:pPr>
            <a:endParaRPr sz="1100"/>
          </a:p>
          <a:p>
            <a:pPr marL="0" lvl="0" indent="-228600" algn="l" rtl="0">
              <a:lnSpc>
                <a:spcPct val="115000"/>
              </a:lnSpc>
              <a:spcBef>
                <a:spcPts val="600"/>
              </a:spcBef>
              <a:spcAft>
                <a:spcPts val="0"/>
              </a:spcAft>
              <a:buNone/>
            </a:pPr>
            <a:r>
              <a:rPr lang="en" sz="1100" b="1">
                <a:solidFill>
                  <a:srgbClr val="0070C0"/>
                </a:solidFill>
              </a:rPr>
              <a:t>a. 	</a:t>
            </a:r>
            <a:r>
              <a:rPr lang="en" sz="1100"/>
              <a:t>How many people do mosquitoes kill each year?</a:t>
            </a:r>
            <a:endParaRPr sz="1100"/>
          </a:p>
          <a:p>
            <a:pPr marL="457200" lvl="0" indent="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228600" algn="l" rtl="0">
              <a:lnSpc>
                <a:spcPct val="115000"/>
              </a:lnSpc>
              <a:spcBef>
                <a:spcPts val="600"/>
              </a:spcBef>
              <a:spcAft>
                <a:spcPts val="0"/>
              </a:spcAft>
              <a:buNone/>
            </a:pPr>
            <a:r>
              <a:rPr lang="en" sz="1100" b="1">
                <a:solidFill>
                  <a:srgbClr val="0070C0"/>
                </a:solidFill>
              </a:rPr>
              <a:t>b. 	</a:t>
            </a:r>
            <a:r>
              <a:rPr lang="en" sz="1100"/>
              <a:t>How many of these deaths are due to malaria?</a:t>
            </a:r>
            <a:endParaRPr sz="1100"/>
          </a:p>
          <a:p>
            <a:pPr marL="457200" lvl="0" indent="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228600" algn="l" rtl="0">
              <a:lnSpc>
                <a:spcPct val="115000"/>
              </a:lnSpc>
              <a:spcBef>
                <a:spcPts val="600"/>
              </a:spcBef>
              <a:spcAft>
                <a:spcPts val="0"/>
              </a:spcAft>
              <a:buNone/>
            </a:pPr>
            <a:r>
              <a:rPr lang="en" sz="1100" b="1">
                <a:solidFill>
                  <a:srgbClr val="0070C0"/>
                </a:solidFill>
              </a:rPr>
              <a:t>c. 	</a:t>
            </a:r>
            <a:r>
              <a:rPr lang="en" sz="1100"/>
              <a:t>What proportion of the population is at risk of malaria?</a:t>
            </a:r>
            <a:endParaRPr sz="1100"/>
          </a:p>
          <a:p>
            <a:pPr marL="457200" lvl="0" indent="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228600" algn="l" rtl="0">
              <a:lnSpc>
                <a:spcPct val="115000"/>
              </a:lnSpc>
              <a:spcBef>
                <a:spcPts val="600"/>
              </a:spcBef>
              <a:spcAft>
                <a:spcPts val="0"/>
              </a:spcAft>
              <a:buNone/>
            </a:pPr>
            <a:r>
              <a:rPr lang="en" sz="1100" b="1">
                <a:solidFill>
                  <a:srgbClr val="0070C0"/>
                </a:solidFill>
              </a:rPr>
              <a:t>d. 	</a:t>
            </a:r>
            <a:r>
              <a:rPr lang="en" sz="1100"/>
              <a:t>Who is most at risk of malaria?</a:t>
            </a:r>
            <a:endParaRPr sz="1100"/>
          </a:p>
          <a:p>
            <a:pPr marL="457200" lvl="0" indent="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228600" algn="l" rtl="0">
              <a:lnSpc>
                <a:spcPct val="115000"/>
              </a:lnSpc>
              <a:spcBef>
                <a:spcPts val="600"/>
              </a:spcBef>
              <a:spcAft>
                <a:spcPts val="0"/>
              </a:spcAft>
              <a:buNone/>
            </a:pPr>
            <a:r>
              <a:rPr lang="en" sz="1100" b="1">
                <a:solidFill>
                  <a:srgbClr val="0070C0"/>
                </a:solidFill>
              </a:rPr>
              <a:t>e. 	</a:t>
            </a:r>
            <a:r>
              <a:rPr lang="en" sz="1100"/>
              <a:t>How can malaria be prevented?</a:t>
            </a:r>
            <a:r>
              <a:rPr lang="en" sz="1100" u="sng">
                <a:solidFill>
                  <a:srgbClr val="0070C0"/>
                </a:solidFill>
              </a:rPr>
              <a:t>   </a:t>
            </a:r>
            <a:endParaRPr sz="1100" u="sng">
              <a:solidFill>
                <a:srgbClr val="0070C0"/>
              </a:solidFill>
            </a:endParaRPr>
          </a:p>
          <a:p>
            <a:pPr marL="0" lvl="0" indent="-22860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228600" algn="l" rtl="0">
              <a:lnSpc>
                <a:spcPct val="115000"/>
              </a:lnSpc>
              <a:spcBef>
                <a:spcPts val="0"/>
              </a:spcBef>
              <a:spcAft>
                <a:spcPts val="0"/>
              </a:spcAft>
              <a:buNone/>
            </a:pPr>
            <a:r>
              <a:rPr lang="en" sz="1100" b="1">
                <a:solidFill>
                  <a:srgbClr val="0070C0"/>
                </a:solidFill>
              </a:rPr>
              <a:t>f.  	</a:t>
            </a:r>
            <a:r>
              <a:rPr lang="en" sz="1100"/>
              <a:t>How can malaria contribute to poverty?</a:t>
            </a:r>
            <a:endParaRPr sz="1100"/>
          </a:p>
          <a:p>
            <a:pPr marL="457200" lvl="0" indent="0" algn="l" rtl="0">
              <a:lnSpc>
                <a:spcPct val="115000"/>
              </a:lnSpc>
              <a:spcBef>
                <a:spcPts val="0"/>
              </a:spcBef>
              <a:spcAft>
                <a:spcPts val="0"/>
              </a:spcAft>
              <a:buNone/>
            </a:pPr>
            <a:r>
              <a:rPr lang="en" sz="1100" u="sng">
                <a:solidFill>
                  <a:srgbClr val="0070C0"/>
                </a:solidFill>
              </a:rPr>
              <a:t>     </a:t>
            </a:r>
            <a:endParaRPr sz="1100" u="sng">
              <a:solidFill>
                <a:srgbClr val="0070C0"/>
              </a:solidFill>
            </a:endParaRPr>
          </a:p>
          <a:p>
            <a:pPr marL="0" lvl="0" indent="0" algn="l" rtl="0">
              <a:spcBef>
                <a:spcPts val="600"/>
              </a:spcBef>
              <a:spcAft>
                <a:spcPts val="0"/>
              </a:spcAft>
              <a:buNone/>
            </a:pPr>
            <a:endParaRPr/>
          </a:p>
        </p:txBody>
      </p:sp>
      <p:pic>
        <p:nvPicPr>
          <p:cNvPr id="267" name="Google Shape;267;p40" descr="This motion graphic is to create awareness about the deadly infectious disease &quot;MALARIA&quot;, which causes more human deaths around the globe. I have started and completed this work during my leisure hours of the past 3 months.&#10;&#10;Design, Direction &amp; Animation: Krishna&#10;Voice over: Samrakshana" title="What is Malaria?">
            <a:hlinkClick r:id="rId3"/>
          </p:cNvPr>
          <p:cNvPicPr preferRelativeResize="0"/>
          <p:nvPr/>
        </p:nvPicPr>
        <p:blipFill>
          <a:blip r:embed="rId4">
            <a:alphaModFix/>
          </a:blip>
          <a:stretch>
            <a:fillRect/>
          </a:stretch>
        </p:blipFill>
        <p:spPr>
          <a:xfrm>
            <a:off x="6972300" y="0"/>
            <a:ext cx="2171700" cy="1628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2"/>
        <p:cNvGrpSpPr/>
        <p:nvPr/>
      </p:nvGrpSpPr>
      <p:grpSpPr>
        <a:xfrm>
          <a:off x="0" y="0"/>
          <a:ext cx="0" cy="0"/>
          <a:chOff x="0" y="0"/>
          <a:chExt cx="0" cy="0"/>
        </a:xfrm>
      </p:grpSpPr>
      <p:sp>
        <p:nvSpPr>
          <p:cNvPr id="273" name="Google Shape;273;p41"/>
          <p:cNvSpPr txBox="1">
            <a:spLocks noGrp="1"/>
          </p:cNvSpPr>
          <p:nvPr>
            <p:ph type="title"/>
          </p:nvPr>
        </p:nvSpPr>
        <p:spPr>
          <a:xfrm>
            <a:off x="311700" y="56525"/>
            <a:ext cx="4266600" cy="11757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a:t>8.5 - </a:t>
            </a:r>
            <a:r>
              <a:rPr lang="en" sz="2950" b="0">
                <a:solidFill>
                  <a:srgbClr val="0E2C33"/>
                </a:solidFill>
                <a:highlight>
                  <a:srgbClr val="FFFFFF"/>
                </a:highlight>
                <a:latin typeface="Arial"/>
                <a:ea typeface="Arial"/>
                <a:cs typeface="Arial"/>
                <a:sym typeface="Arial"/>
              </a:rPr>
              <a:t>Access to safe water and sanitation</a:t>
            </a:r>
            <a:endParaRPr/>
          </a:p>
        </p:txBody>
      </p:sp>
      <p:pic>
        <p:nvPicPr>
          <p:cNvPr id="274" name="Google Shape;274;p41" descr="This video examines the effect a lack of clean water has on poor families around the world, and explores some of the ways in which Children International helps." title="Water For Life">
            <a:hlinkClick r:id="rId3"/>
          </p:cNvPr>
          <p:cNvPicPr preferRelativeResize="0"/>
          <p:nvPr/>
        </p:nvPicPr>
        <p:blipFill>
          <a:blip r:embed="rId4">
            <a:alphaModFix/>
          </a:blip>
          <a:stretch>
            <a:fillRect/>
          </a:stretch>
        </p:blipFill>
        <p:spPr>
          <a:xfrm>
            <a:off x="540363" y="2080013"/>
            <a:ext cx="3978967" cy="2984225"/>
          </a:xfrm>
          <a:prstGeom prst="rect">
            <a:avLst/>
          </a:prstGeom>
          <a:noFill/>
          <a:ln>
            <a:noFill/>
          </a:ln>
        </p:spPr>
      </p:pic>
      <p:sp>
        <p:nvSpPr>
          <p:cNvPr id="275" name="Google Shape;275;p41"/>
          <p:cNvSpPr/>
          <p:nvPr/>
        </p:nvSpPr>
        <p:spPr>
          <a:xfrm rot="-528044">
            <a:off x="5115444" y="355020"/>
            <a:ext cx="2011786" cy="2560948"/>
          </a:xfrm>
          <a:prstGeom prst="teardrop">
            <a:avLst>
              <a:gd name="adj" fmla="val 116654"/>
            </a:avLst>
          </a:prstGeom>
          <a:solidFill>
            <a:srgbClr val="00FFFF"/>
          </a:solidFill>
          <a:ln w="9525" cap="flat" cmpd="sng">
            <a:solidFill>
              <a:schemeClr val="dk2"/>
            </a:solidFill>
            <a:prstDash val="solid"/>
            <a:round/>
            <a:headEnd type="none" w="sm" len="sm"/>
            <a:tailEnd type="none" w="sm" len="sm"/>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1"/>
          <p:cNvSpPr txBox="1"/>
          <p:nvPr/>
        </p:nvSpPr>
        <p:spPr>
          <a:xfrm>
            <a:off x="5516450" y="452175"/>
            <a:ext cx="1537500" cy="1955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b="1">
                <a:highlight>
                  <a:srgbClr val="FFFFFF"/>
                </a:highlight>
                <a:latin typeface="Georgia"/>
                <a:ea typeface="Georgia"/>
                <a:cs typeface="Georgia"/>
                <a:sym typeface="Georgia"/>
              </a:rPr>
              <a:t>safe water </a:t>
            </a:r>
            <a:endParaRPr sz="1200" b="1">
              <a:highlight>
                <a:srgbClr val="FFFFFF"/>
              </a:highlight>
              <a:latin typeface="Georgia"/>
              <a:ea typeface="Georgia"/>
              <a:cs typeface="Georgia"/>
              <a:sym typeface="Georgia"/>
            </a:endParaRPr>
          </a:p>
          <a:p>
            <a:pPr marL="0" lvl="0" indent="0" algn="l" rtl="0">
              <a:spcBef>
                <a:spcPts val="0"/>
              </a:spcBef>
              <a:spcAft>
                <a:spcPts val="0"/>
              </a:spcAft>
              <a:buNone/>
            </a:pPr>
            <a:endParaRPr sz="1200" b="1">
              <a:highlight>
                <a:srgbClr val="FFFFFF"/>
              </a:highlight>
              <a:latin typeface="Georgia"/>
              <a:ea typeface="Georgia"/>
              <a:cs typeface="Georgia"/>
              <a:sym typeface="Georgia"/>
            </a:endParaRPr>
          </a:p>
          <a:p>
            <a:pPr marL="0" lvl="0" indent="0" algn="l" rtl="0">
              <a:spcBef>
                <a:spcPts val="0"/>
              </a:spcBef>
              <a:spcAft>
                <a:spcPts val="0"/>
              </a:spcAft>
              <a:buNone/>
            </a:pPr>
            <a:r>
              <a:rPr lang="en" sz="1200">
                <a:highlight>
                  <a:srgbClr val="FFFFFF"/>
                </a:highlight>
                <a:latin typeface="Georgia"/>
                <a:ea typeface="Georgia"/>
                <a:cs typeface="Georgia"/>
                <a:sym typeface="Georgia"/>
              </a:rPr>
              <a:t>Water that is not contaminated with disease-causing pathogens such as bacteria and viruses, or chemicals such as lead and mercury.</a:t>
            </a:r>
            <a:endParaRPr sz="1200">
              <a:latin typeface="Georgia"/>
              <a:ea typeface="Georgia"/>
              <a:cs typeface="Georgia"/>
              <a:sym typeface="Georgia"/>
            </a:endParaRPr>
          </a:p>
        </p:txBody>
      </p:sp>
      <p:sp>
        <p:nvSpPr>
          <p:cNvPr id="277" name="Google Shape;277;p41"/>
          <p:cNvSpPr txBox="1"/>
          <p:nvPr/>
        </p:nvSpPr>
        <p:spPr>
          <a:xfrm>
            <a:off x="319750" y="1334000"/>
            <a:ext cx="4420200" cy="8931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rPr>
              <a:t>Question: </a:t>
            </a:r>
            <a:endParaRPr sz="1100" b="1">
              <a:solidFill>
                <a:srgbClr val="FFFFFF"/>
              </a:solidFill>
            </a:endParaRPr>
          </a:p>
          <a:p>
            <a:pPr marL="0" lvl="0" indent="0" algn="l" rtl="0">
              <a:spcBef>
                <a:spcPts val="0"/>
              </a:spcBef>
              <a:spcAft>
                <a:spcPts val="0"/>
              </a:spcAft>
              <a:buNone/>
            </a:pPr>
            <a:r>
              <a:rPr lang="en" sz="1100">
                <a:solidFill>
                  <a:srgbClr val="FFFFFF"/>
                </a:solidFill>
              </a:rPr>
              <a:t>What are the 5 factors that contribute to similarities and differences in health status and burden of disease globally?</a:t>
            </a:r>
            <a:endParaRPr>
              <a:solidFill>
                <a:srgbClr val="FFFFFF"/>
              </a:solidFill>
            </a:endParaRPr>
          </a:p>
        </p:txBody>
      </p:sp>
      <p:sp>
        <p:nvSpPr>
          <p:cNvPr id="278" name="Google Shape;278;p41"/>
          <p:cNvSpPr txBox="1"/>
          <p:nvPr/>
        </p:nvSpPr>
        <p:spPr>
          <a:xfrm rot="-449978">
            <a:off x="7330317" y="217756"/>
            <a:ext cx="1661816" cy="1593421"/>
          </a:xfrm>
          <a:prstGeom prst="rect">
            <a:avLst/>
          </a:prstGeom>
          <a:solidFill>
            <a:srgbClr val="EA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Fun fact</a:t>
            </a:r>
            <a:endParaRPr/>
          </a:p>
          <a:p>
            <a:pPr marL="0" lvl="0" indent="0" algn="ctr" rtl="0">
              <a:spcBef>
                <a:spcPts val="0"/>
              </a:spcBef>
              <a:spcAft>
                <a:spcPts val="0"/>
              </a:spcAft>
              <a:buNone/>
            </a:pPr>
            <a:r>
              <a:rPr lang="en" b="1"/>
              <a:t>DID YOU KNOW?</a:t>
            </a:r>
            <a:endParaRPr b="1"/>
          </a:p>
          <a:p>
            <a:pPr marL="0" lvl="0" indent="0" algn="l" rtl="0">
              <a:spcBef>
                <a:spcPts val="0"/>
              </a:spcBef>
              <a:spcAft>
                <a:spcPts val="0"/>
              </a:spcAft>
              <a:buNone/>
            </a:pPr>
            <a:r>
              <a:rPr lang="en" sz="1150">
                <a:highlight>
                  <a:srgbClr val="EA9999"/>
                </a:highlight>
                <a:latin typeface="Comic Sans MS"/>
                <a:ea typeface="Comic Sans MS"/>
                <a:cs typeface="Comic Sans MS"/>
                <a:sym typeface="Comic Sans MS"/>
              </a:rPr>
              <a:t>The average person requires a minimum of around 50 litres of safe water per day to survive,</a:t>
            </a:r>
            <a:endParaRPr>
              <a:highlight>
                <a:srgbClr val="EA9999"/>
              </a:highlight>
              <a:latin typeface="Comic Sans MS"/>
              <a:ea typeface="Comic Sans MS"/>
              <a:cs typeface="Comic Sans MS"/>
              <a:sym typeface="Comic Sans MS"/>
            </a:endParaRPr>
          </a:p>
        </p:txBody>
      </p:sp>
      <p:sp>
        <p:nvSpPr>
          <p:cNvPr id="279" name="Google Shape;279;p41"/>
          <p:cNvSpPr/>
          <p:nvPr/>
        </p:nvSpPr>
        <p:spPr>
          <a:xfrm rot="227992">
            <a:off x="7008424" y="2000868"/>
            <a:ext cx="2091398" cy="3142524"/>
          </a:xfrm>
          <a:prstGeom prst="smileyFace">
            <a:avLst>
              <a:gd name="adj" fmla="val 4653"/>
            </a:avLst>
          </a:prstGeom>
          <a:gradFill>
            <a:gsLst>
              <a:gs pos="0">
                <a:srgbClr val="1077D2"/>
              </a:gs>
              <a:gs pos="100000">
                <a:srgbClr val="093153"/>
              </a:gs>
            </a:gsLst>
            <a:path path="circle">
              <a:fillToRect l="50000" t="50000" r="50000" b="50000"/>
            </a:path>
            <a:tileRect/>
          </a:gra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1"/>
          <p:cNvSpPr txBox="1"/>
          <p:nvPr/>
        </p:nvSpPr>
        <p:spPr>
          <a:xfrm>
            <a:off x="7291375" y="2633900"/>
            <a:ext cx="1910400" cy="20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Water is a significant component of many body tissues and is essential for the optimal functioning of every cell in the body. Humans can’t adequately store water, so it must be consumed daily. It is also required for washing, cooking and agriculture.</a:t>
            </a:r>
            <a:endParaRPr sz="1200" b="1">
              <a:solidFill>
                <a:srgbClr val="FFFFFF"/>
              </a:solidFill>
            </a:endParaRPr>
          </a:p>
        </p:txBody>
      </p:sp>
      <p:sp>
        <p:nvSpPr>
          <p:cNvPr id="281" name="Google Shape;281;p41"/>
          <p:cNvSpPr txBox="1"/>
          <p:nvPr/>
        </p:nvSpPr>
        <p:spPr>
          <a:xfrm>
            <a:off x="7664375" y="2283500"/>
            <a:ext cx="927000" cy="350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WHY?</a:t>
            </a:r>
            <a:endParaRPr b="1"/>
          </a:p>
        </p:txBody>
      </p:sp>
      <p:sp>
        <p:nvSpPr>
          <p:cNvPr id="282" name="Google Shape;282;p41"/>
          <p:cNvSpPr txBox="1"/>
          <p:nvPr/>
        </p:nvSpPr>
        <p:spPr>
          <a:xfrm rot="-465031">
            <a:off x="4686246" y="3919870"/>
            <a:ext cx="2113306" cy="1065732"/>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Amatic SC"/>
                <a:ea typeface="Amatic SC"/>
                <a:cs typeface="Amatic SC"/>
                <a:sym typeface="Amatic SC"/>
              </a:rPr>
              <a:t>What diseases and illnesses does a lack of access to “safe water” cause? Pg.312</a:t>
            </a:r>
            <a:endParaRPr sz="1800">
              <a:latin typeface="Amatic SC"/>
              <a:ea typeface="Amatic SC"/>
              <a:cs typeface="Amatic SC"/>
              <a:sym typeface="Amatic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21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fade">
                                      <p:cBhvr>
                                        <p:cTn id="17" dur="1000"/>
                                        <p:tgtEl>
                                          <p:spTgt spid="2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1000"/>
                                        <p:tgtEl>
                                          <p:spTgt spid="2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1000"/>
                                        <p:tgtEl>
                                          <p:spTgt spid="2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0"/>
                                        </p:tgtEl>
                                        <p:attrNameLst>
                                          <p:attrName>style.visibility</p:attrName>
                                        </p:attrNameLst>
                                      </p:cBhvr>
                                      <p:to>
                                        <p:strVal val="visible"/>
                                      </p:to>
                                    </p:set>
                                    <p:animEffect transition="in" filter="fade">
                                      <p:cBhvr>
                                        <p:cTn id="32" dur="1000"/>
                                        <p:tgtEl>
                                          <p:spTgt spid="2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fade">
                                      <p:cBhvr>
                                        <p:cTn id="3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2"/>
          <p:cNvSpPr txBox="1">
            <a:spLocks noGrp="1"/>
          </p:cNvSpPr>
          <p:nvPr>
            <p:ph type="title"/>
          </p:nvPr>
        </p:nvSpPr>
        <p:spPr>
          <a:xfrm>
            <a:off x="79125" y="133100"/>
            <a:ext cx="43926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8.5 Access to sanitation</a:t>
            </a:r>
            <a:endParaRPr/>
          </a:p>
        </p:txBody>
      </p:sp>
      <p:sp>
        <p:nvSpPr>
          <p:cNvPr id="288" name="Google Shape;288;p42"/>
          <p:cNvSpPr txBox="1">
            <a:spLocks noGrp="1"/>
          </p:cNvSpPr>
          <p:nvPr>
            <p:ph type="body" idx="1"/>
          </p:nvPr>
        </p:nvSpPr>
        <p:spPr>
          <a:xfrm>
            <a:off x="79125" y="1130450"/>
            <a:ext cx="4171200" cy="1585500"/>
          </a:xfrm>
          <a:prstGeom prst="rect">
            <a:avLst/>
          </a:prstGeom>
          <a:solidFill>
            <a:srgbClr val="9FC5E8"/>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70C0"/>
                </a:solidFill>
                <a:latin typeface="Calibri"/>
                <a:ea typeface="Calibri"/>
                <a:cs typeface="Calibri"/>
                <a:sym typeface="Calibri"/>
              </a:rPr>
              <a:t>Sanitation in India activity</a:t>
            </a:r>
            <a:endParaRPr b="1">
              <a:solidFill>
                <a:srgbClr val="0070C0"/>
              </a:solidFill>
              <a:latin typeface="Calibri"/>
              <a:ea typeface="Calibri"/>
              <a:cs typeface="Calibri"/>
              <a:sym typeface="Calibri"/>
            </a:endParaRPr>
          </a:p>
          <a:p>
            <a:pPr marL="457200" lvl="0" indent="-298450" algn="l" rtl="0">
              <a:lnSpc>
                <a:spcPct val="100000"/>
              </a:lnSpc>
              <a:spcBef>
                <a:spcPts val="1600"/>
              </a:spcBef>
              <a:spcAft>
                <a:spcPts val="0"/>
              </a:spcAft>
              <a:buSzPts val="1100"/>
              <a:buFont typeface="Arial"/>
              <a:buAutoNum type="alphaUcPeriod"/>
            </a:pPr>
            <a:r>
              <a:rPr lang="en" sz="1100">
                <a:solidFill>
                  <a:srgbClr val="000000"/>
                </a:solidFill>
                <a:latin typeface="Arial"/>
                <a:ea typeface="Arial"/>
                <a:cs typeface="Arial"/>
                <a:sym typeface="Arial"/>
              </a:rPr>
              <a:t>Discuss how the lack of sanitation impacts on life in India.</a:t>
            </a:r>
            <a:endParaRPr sz="1100" u="sng">
              <a:solidFill>
                <a:srgbClr val="0070C0"/>
              </a:solidFill>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lphaUcPeriod"/>
            </a:pPr>
            <a:r>
              <a:rPr lang="en" sz="1100">
                <a:solidFill>
                  <a:srgbClr val="000000"/>
                </a:solidFill>
                <a:latin typeface="Arial"/>
                <a:ea typeface="Arial"/>
                <a:cs typeface="Arial"/>
                <a:sym typeface="Arial"/>
              </a:rPr>
              <a:t>What proportion of people in India have access to a toilet?</a:t>
            </a:r>
            <a:endParaRPr sz="1100" u="sng">
              <a:solidFill>
                <a:srgbClr val="0070C0"/>
              </a:solidFill>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lphaUcPeriod"/>
            </a:pPr>
            <a:r>
              <a:rPr lang="en" sz="1100">
                <a:solidFill>
                  <a:srgbClr val="000000"/>
                </a:solidFill>
                <a:latin typeface="Arial"/>
                <a:ea typeface="Arial"/>
                <a:cs typeface="Arial"/>
                <a:sym typeface="Arial"/>
              </a:rPr>
              <a:t>How much does it cost to use the public toilet?</a:t>
            </a:r>
            <a:endParaRPr sz="1100">
              <a:solidFill>
                <a:srgbClr val="000000"/>
              </a:solidFill>
              <a:latin typeface="Arial"/>
              <a:ea typeface="Arial"/>
              <a:cs typeface="Arial"/>
              <a:sym typeface="Arial"/>
            </a:endParaRPr>
          </a:p>
          <a:p>
            <a:pPr marL="457200" lvl="0" indent="-298450" algn="l" rtl="0">
              <a:lnSpc>
                <a:spcPct val="100000"/>
              </a:lnSpc>
              <a:spcBef>
                <a:spcPts val="0"/>
              </a:spcBef>
              <a:spcAft>
                <a:spcPts val="0"/>
              </a:spcAft>
              <a:buClr>
                <a:srgbClr val="000000"/>
              </a:buClr>
              <a:buSzPts val="1100"/>
              <a:buFont typeface="Arial"/>
              <a:buAutoNum type="alphaUcPeriod"/>
            </a:pPr>
            <a:r>
              <a:rPr lang="en" sz="1100">
                <a:solidFill>
                  <a:srgbClr val="000000"/>
                </a:solidFill>
                <a:latin typeface="Arial"/>
                <a:ea typeface="Arial"/>
                <a:cs typeface="Arial"/>
                <a:sym typeface="Arial"/>
              </a:rPr>
              <a:t>Why doesn’t everyone use these facilities?</a:t>
            </a:r>
            <a:endParaRPr sz="1100">
              <a:solidFill>
                <a:srgbClr val="000000"/>
              </a:solidFill>
              <a:latin typeface="Arial"/>
              <a:ea typeface="Arial"/>
              <a:cs typeface="Arial"/>
              <a:sym typeface="Arial"/>
            </a:endParaRPr>
          </a:p>
          <a:p>
            <a:pPr marL="914400" lvl="0" indent="0" algn="ctr" rtl="0">
              <a:spcBef>
                <a:spcPts val="0"/>
              </a:spcBef>
              <a:spcAft>
                <a:spcPts val="0"/>
              </a:spcAft>
              <a:buNone/>
            </a:pPr>
            <a:r>
              <a:rPr lang="en" sz="1100" u="sng">
                <a:solidFill>
                  <a:srgbClr val="0070C0"/>
                </a:solidFill>
                <a:latin typeface="Arial"/>
                <a:ea typeface="Arial"/>
                <a:cs typeface="Arial"/>
                <a:sym typeface="Arial"/>
              </a:rPr>
              <a:t>     </a:t>
            </a:r>
            <a:endParaRPr sz="1100" u="sng">
              <a:solidFill>
                <a:srgbClr val="0070C0"/>
              </a:solidFill>
              <a:latin typeface="Arial"/>
              <a:ea typeface="Arial"/>
              <a:cs typeface="Arial"/>
              <a:sym typeface="Arial"/>
            </a:endParaRPr>
          </a:p>
          <a:p>
            <a:pPr marL="0" lvl="0" indent="0" algn="ctr" rtl="0">
              <a:spcBef>
                <a:spcPts val="600"/>
              </a:spcBef>
              <a:spcAft>
                <a:spcPts val="1600"/>
              </a:spcAft>
              <a:buNone/>
            </a:pPr>
            <a:endParaRPr/>
          </a:p>
        </p:txBody>
      </p:sp>
      <p:pic>
        <p:nvPicPr>
          <p:cNvPr id="289" name="Google Shape;289;p42" descr="Far more people in India have access to a mobile phone than to a toilet, according to a United Nations study on how to improve sanitation levels globally. &#10; &#10;India's mobile subscribers totalled 563.73 million at the last count, enough to serve nearly half of the country's 1.2 billion population. &#10; &#10;But just 366 million people - around one-third of the population - had access to proper sanitation in 2008. &#10; &#10;Poor sanitation is a major contributor to water-borne diseases, which in the past three years alone killed an estimated 4.5 million children under the age of five worldwide, according to the study. &#10; &#10;Al Jazeera's Prerna Suri reports from New Delhi." title="India's sanitation crisis">
            <a:hlinkClick r:id="rId3"/>
          </p:cNvPr>
          <p:cNvPicPr preferRelativeResize="0"/>
          <p:nvPr/>
        </p:nvPicPr>
        <p:blipFill>
          <a:blip r:embed="rId4">
            <a:alphaModFix/>
          </a:blip>
          <a:stretch>
            <a:fillRect/>
          </a:stretch>
        </p:blipFill>
        <p:spPr>
          <a:xfrm>
            <a:off x="512225" y="2716075"/>
            <a:ext cx="3139150" cy="2354350"/>
          </a:xfrm>
          <a:prstGeom prst="rect">
            <a:avLst/>
          </a:prstGeom>
          <a:noFill/>
          <a:ln>
            <a:noFill/>
          </a:ln>
        </p:spPr>
      </p:pic>
      <p:pic>
        <p:nvPicPr>
          <p:cNvPr id="290" name="Google Shape;290;p42"/>
          <p:cNvPicPr preferRelativeResize="0"/>
          <p:nvPr/>
        </p:nvPicPr>
        <p:blipFill>
          <a:blip r:embed="rId5">
            <a:alphaModFix/>
          </a:blip>
          <a:stretch>
            <a:fillRect/>
          </a:stretch>
        </p:blipFill>
        <p:spPr>
          <a:xfrm>
            <a:off x="4612200" y="1059850"/>
            <a:ext cx="4014749" cy="3320875"/>
          </a:xfrm>
          <a:prstGeom prst="rect">
            <a:avLst/>
          </a:prstGeom>
          <a:noFill/>
          <a:ln>
            <a:noFill/>
          </a:ln>
        </p:spPr>
      </p:pic>
      <p:sp>
        <p:nvSpPr>
          <p:cNvPr id="291" name="Google Shape;291;p42"/>
          <p:cNvSpPr txBox="1"/>
          <p:nvPr/>
        </p:nvSpPr>
        <p:spPr>
          <a:xfrm>
            <a:off x="3932325" y="4380725"/>
            <a:ext cx="5154900" cy="689700"/>
          </a:xfrm>
          <a:prstGeom prst="rect">
            <a:avLst/>
          </a:prstGeom>
          <a:solidFill>
            <a:srgbClr val="783F0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a:highlight>
                  <a:srgbClr val="FFFFFF"/>
                </a:highlight>
              </a:rPr>
              <a:t>Globally 2.5 billion, or one in three, people lack access to basic sanitation. Almost one billion of these people defecate in the open, for example in street gutters, behind bushes or into open bodies of water.</a:t>
            </a:r>
            <a:endParaRPr/>
          </a:p>
        </p:txBody>
      </p:sp>
      <p:cxnSp>
        <p:nvCxnSpPr>
          <p:cNvPr id="292" name="Google Shape;292;p42"/>
          <p:cNvCxnSpPr/>
          <p:nvPr/>
        </p:nvCxnSpPr>
        <p:spPr>
          <a:xfrm>
            <a:off x="5403500" y="1401675"/>
            <a:ext cx="2792100" cy="2747100"/>
          </a:xfrm>
          <a:prstGeom prst="straightConnector1">
            <a:avLst/>
          </a:prstGeom>
          <a:noFill/>
          <a:ln w="9525" cap="flat" cmpd="sng">
            <a:solidFill>
              <a:schemeClr val="dk2"/>
            </a:solidFill>
            <a:prstDash val="solid"/>
            <a:round/>
            <a:headEnd type="none" w="med" len="med"/>
            <a:tailEnd type="none" w="med" len="med"/>
          </a:ln>
        </p:spPr>
      </p:cxnSp>
      <p:sp>
        <p:nvSpPr>
          <p:cNvPr id="293" name="Google Shape;293;p42"/>
          <p:cNvSpPr txBox="1"/>
          <p:nvPr/>
        </p:nvSpPr>
        <p:spPr>
          <a:xfrm>
            <a:off x="4160025" y="158250"/>
            <a:ext cx="4793100" cy="8139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50">
                <a:highlight>
                  <a:srgbClr val="FFFFFF"/>
                </a:highlight>
              </a:rPr>
              <a:t>Sanitation: The provision of facilities and services for the safe disposal of human urine and faeces, but can also refer to the maintenance of hygienic conditions through services such as garbage collection and wastewater disposal.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8.5 - access to sanitation</a:t>
            </a:r>
            <a:endParaRPr/>
          </a:p>
        </p:txBody>
      </p:sp>
      <p:sp>
        <p:nvSpPr>
          <p:cNvPr id="299" name="Google Shape;299;p43"/>
          <p:cNvSpPr txBox="1">
            <a:spLocks noGrp="1"/>
          </p:cNvSpPr>
          <p:nvPr>
            <p:ph type="body" idx="1"/>
          </p:nvPr>
        </p:nvSpPr>
        <p:spPr>
          <a:xfrm>
            <a:off x="186900" y="1356525"/>
            <a:ext cx="3554700" cy="36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highlight>
                  <a:srgbClr val="FFFFFF"/>
                </a:highlight>
                <a:latin typeface="Arial"/>
                <a:ea typeface="Arial"/>
                <a:cs typeface="Arial"/>
                <a:sym typeface="Arial"/>
              </a:rPr>
              <a:t>In some low-income countries </a:t>
            </a:r>
            <a:r>
              <a:rPr lang="en">
                <a:solidFill>
                  <a:srgbClr val="000000"/>
                </a:solidFill>
                <a:highlight>
                  <a:srgbClr val="FF00FF"/>
                </a:highlight>
                <a:latin typeface="Arial"/>
                <a:ea typeface="Arial"/>
                <a:cs typeface="Arial"/>
                <a:sym typeface="Arial"/>
              </a:rPr>
              <a:t>girls don’t attend school </a:t>
            </a:r>
            <a:r>
              <a:rPr lang="en">
                <a:solidFill>
                  <a:srgbClr val="000000"/>
                </a:solidFill>
                <a:highlight>
                  <a:srgbClr val="FFFFFF"/>
                </a:highlight>
                <a:latin typeface="Arial"/>
                <a:ea typeface="Arial"/>
                <a:cs typeface="Arial"/>
                <a:sym typeface="Arial"/>
              </a:rPr>
              <a:t>especially when they are menstruating because</a:t>
            </a:r>
            <a:endParaRPr>
              <a:solidFill>
                <a:srgbClr val="000000"/>
              </a:solidFill>
              <a:highlight>
                <a:srgbClr val="FFFFFF"/>
              </a:highlight>
              <a:latin typeface="Arial"/>
              <a:ea typeface="Arial"/>
              <a:cs typeface="Arial"/>
              <a:sym typeface="Arial"/>
            </a:endParaRPr>
          </a:p>
          <a:p>
            <a:pPr marL="457200" lvl="0" indent="-304800" algn="l" rtl="0">
              <a:spcBef>
                <a:spcPts val="1600"/>
              </a:spcBef>
              <a:spcAft>
                <a:spcPts val="0"/>
              </a:spcAft>
              <a:buClr>
                <a:srgbClr val="000000"/>
              </a:buClr>
              <a:buSzPts val="1200"/>
              <a:buFont typeface="Arial"/>
              <a:buChar char="-"/>
            </a:pPr>
            <a:r>
              <a:rPr lang="en">
                <a:solidFill>
                  <a:srgbClr val="000000"/>
                </a:solidFill>
                <a:highlight>
                  <a:srgbClr val="FFFFFF"/>
                </a:highlight>
                <a:latin typeface="Arial"/>
                <a:ea typeface="Arial"/>
                <a:cs typeface="Arial"/>
                <a:sym typeface="Arial"/>
              </a:rPr>
              <a:t>Toilets are not segregated</a:t>
            </a:r>
            <a:endParaRPr>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en">
                <a:solidFill>
                  <a:srgbClr val="000000"/>
                </a:solidFill>
                <a:highlight>
                  <a:srgbClr val="FFFFFF"/>
                </a:highlight>
                <a:latin typeface="Arial"/>
                <a:ea typeface="Arial"/>
                <a:cs typeface="Arial"/>
                <a:sym typeface="Arial"/>
              </a:rPr>
              <a:t>Not enrolled due to inadequate sanitation </a:t>
            </a:r>
            <a:endParaRPr>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en">
                <a:solidFill>
                  <a:srgbClr val="000000"/>
                </a:solidFill>
                <a:highlight>
                  <a:srgbClr val="FFFFFF"/>
                </a:highlight>
                <a:latin typeface="Arial"/>
                <a:ea typeface="Arial"/>
                <a:cs typeface="Arial"/>
                <a:sym typeface="Arial"/>
              </a:rPr>
              <a:t>Due to cultural beliefs girls are expect girls to wait until it is dark before they can relieve themselves. (exposes them to the danger of harassment, assault, animal attacks)</a:t>
            </a:r>
            <a:endParaRPr>
              <a:solidFill>
                <a:srgbClr val="000000"/>
              </a:solidFill>
              <a:highlight>
                <a:srgbClr val="FFFFFF"/>
              </a:highlight>
              <a:latin typeface="Arial"/>
              <a:ea typeface="Arial"/>
              <a:cs typeface="Arial"/>
              <a:sym typeface="Arial"/>
            </a:endParaRPr>
          </a:p>
          <a:p>
            <a:pPr marL="0" lvl="0" indent="0" algn="l" rtl="0">
              <a:spcBef>
                <a:spcPts val="1600"/>
              </a:spcBef>
              <a:spcAft>
                <a:spcPts val="1600"/>
              </a:spcAft>
              <a:buNone/>
            </a:pPr>
            <a:r>
              <a:rPr lang="en" b="1">
                <a:solidFill>
                  <a:srgbClr val="000000"/>
                </a:solidFill>
                <a:highlight>
                  <a:srgbClr val="FFFFFF"/>
                </a:highlight>
                <a:latin typeface="Arial"/>
                <a:ea typeface="Arial"/>
                <a:cs typeface="Arial"/>
                <a:sym typeface="Arial"/>
              </a:rPr>
              <a:t>Therefore</a:t>
            </a:r>
            <a:r>
              <a:rPr lang="en">
                <a:solidFill>
                  <a:srgbClr val="000000"/>
                </a:solidFill>
                <a:highlight>
                  <a:srgbClr val="FFFFFF"/>
                </a:highlight>
                <a:latin typeface="Arial"/>
                <a:ea typeface="Arial"/>
                <a:cs typeface="Arial"/>
                <a:sym typeface="Arial"/>
              </a:rPr>
              <a:t> reduces their ability to receive an education or meaningful employment, driving them further into poverty and </a:t>
            </a:r>
            <a:r>
              <a:rPr lang="en">
                <a:solidFill>
                  <a:srgbClr val="000000"/>
                </a:solidFill>
                <a:highlight>
                  <a:srgbClr val="FFFF00"/>
                </a:highlight>
                <a:latin typeface="Arial"/>
                <a:ea typeface="Arial"/>
                <a:cs typeface="Arial"/>
                <a:sym typeface="Arial"/>
              </a:rPr>
              <a:t>contributing to the differences in burden of disease</a:t>
            </a:r>
            <a:r>
              <a:rPr lang="en">
                <a:solidFill>
                  <a:srgbClr val="000000"/>
                </a:solidFill>
                <a:highlight>
                  <a:srgbClr val="FFFFFF"/>
                </a:highlight>
                <a:latin typeface="Arial"/>
                <a:ea typeface="Arial"/>
                <a:cs typeface="Arial"/>
                <a:sym typeface="Arial"/>
              </a:rPr>
              <a:t> between low-middle- and high-income countries.</a:t>
            </a:r>
            <a:endParaRPr>
              <a:solidFill>
                <a:srgbClr val="000000"/>
              </a:solidFill>
              <a:highlight>
                <a:srgbClr val="FFFFFF"/>
              </a:highlight>
              <a:latin typeface="Arial"/>
              <a:ea typeface="Arial"/>
              <a:cs typeface="Arial"/>
              <a:sym typeface="Arial"/>
            </a:endParaRPr>
          </a:p>
        </p:txBody>
      </p:sp>
      <p:pic>
        <p:nvPicPr>
          <p:cNvPr id="300" name="Google Shape;300;p43"/>
          <p:cNvPicPr preferRelativeResize="0"/>
          <p:nvPr/>
        </p:nvPicPr>
        <p:blipFill>
          <a:blip r:embed="rId3">
            <a:alphaModFix amt="32000"/>
          </a:blip>
          <a:stretch>
            <a:fillRect/>
          </a:stretch>
        </p:blipFill>
        <p:spPr>
          <a:xfrm>
            <a:off x="-455100" y="152400"/>
            <a:ext cx="4838700" cy="4838700"/>
          </a:xfrm>
          <a:prstGeom prst="rect">
            <a:avLst/>
          </a:prstGeom>
          <a:noFill/>
          <a:ln>
            <a:noFill/>
          </a:ln>
        </p:spPr>
      </p:pic>
      <p:pic>
        <p:nvPicPr>
          <p:cNvPr id="301" name="Google Shape;301;p43"/>
          <p:cNvPicPr preferRelativeResize="0"/>
          <p:nvPr/>
        </p:nvPicPr>
        <p:blipFill>
          <a:blip r:embed="rId4">
            <a:alphaModFix/>
          </a:blip>
          <a:stretch>
            <a:fillRect/>
          </a:stretch>
        </p:blipFill>
        <p:spPr>
          <a:xfrm>
            <a:off x="4581200" y="76200"/>
            <a:ext cx="4236200" cy="4991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311700" y="292850"/>
            <a:ext cx="8520600" cy="13026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
              <a:t>Outcome 1-</a:t>
            </a:r>
            <a:r>
              <a:rPr lang="en" sz="1800" b="0">
                <a:solidFill>
                  <a:srgbClr val="000000"/>
                </a:solidFill>
              </a:rPr>
              <a:t>Analyse similarities and differences in health status and burden of disease globally and the factors that contribute to differences in health and wellbeing</a:t>
            </a:r>
            <a:endParaRPr/>
          </a:p>
        </p:txBody>
      </p:sp>
      <p:sp>
        <p:nvSpPr>
          <p:cNvPr id="139" name="Google Shape;139;p26"/>
          <p:cNvSpPr txBox="1">
            <a:spLocks noGrp="1"/>
          </p:cNvSpPr>
          <p:nvPr>
            <p:ph type="body" idx="1"/>
          </p:nvPr>
        </p:nvSpPr>
        <p:spPr>
          <a:xfrm>
            <a:off x="311700" y="1093850"/>
            <a:ext cx="8520600" cy="33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228600" algn="l" rtl="0">
              <a:spcBef>
                <a:spcPts val="1600"/>
              </a:spcBef>
              <a:spcAft>
                <a:spcPts val="0"/>
              </a:spcAft>
              <a:buClr>
                <a:srgbClr val="000000"/>
              </a:buClr>
              <a:buSzPts val="1800"/>
              <a:buFont typeface="Arial"/>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b="1">
                <a:solidFill>
                  <a:srgbClr val="000000"/>
                </a:solidFill>
                <a:latin typeface="Arial"/>
                <a:ea typeface="Arial"/>
                <a:cs typeface="Arial"/>
                <a:sym typeface="Arial"/>
              </a:rPr>
              <a:t>Part 1 </a:t>
            </a:r>
            <a:endParaRPr b="1">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a:solidFill>
                  <a:srgbClr val="000000"/>
                </a:solidFill>
                <a:latin typeface="Arial"/>
                <a:ea typeface="Arial"/>
                <a:cs typeface="Arial"/>
                <a:sym typeface="Arial"/>
              </a:rPr>
              <a:t>- 8  Comparing health status and burden of disease across countries </a:t>
            </a:r>
            <a:endParaRPr>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b="1">
                <a:solidFill>
                  <a:srgbClr val="000000"/>
                </a:solidFill>
                <a:latin typeface="Arial"/>
                <a:ea typeface="Arial"/>
                <a:cs typeface="Arial"/>
                <a:sym typeface="Arial"/>
              </a:rPr>
              <a:t>Part 2</a:t>
            </a:r>
            <a:endParaRPr b="1">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a:solidFill>
                  <a:srgbClr val="000000"/>
                </a:solidFill>
                <a:latin typeface="Arial"/>
                <a:ea typeface="Arial"/>
                <a:cs typeface="Arial"/>
                <a:sym typeface="Arial"/>
              </a:rPr>
              <a:t>- 9  Sustainability and human development </a:t>
            </a:r>
            <a:endParaRPr>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800"/>
              <a:buFont typeface="Arial"/>
              <a:buNone/>
            </a:pPr>
            <a:r>
              <a:rPr lang="en">
                <a:solidFill>
                  <a:srgbClr val="000000"/>
                </a:solidFill>
                <a:latin typeface="Arial"/>
                <a:ea typeface="Arial"/>
                <a:cs typeface="Arial"/>
                <a:sym typeface="Arial"/>
              </a:rPr>
              <a:t>- 10  Global trends and health and wellbeing </a:t>
            </a:r>
            <a:endParaRPr>
              <a:solidFill>
                <a:srgbClr val="000000"/>
              </a:solidFill>
              <a:latin typeface="Arial"/>
              <a:ea typeface="Arial"/>
              <a:cs typeface="Arial"/>
              <a:sym typeface="Arial"/>
            </a:endParaRPr>
          </a:p>
          <a:p>
            <a:pPr marL="457200" lvl="0" indent="-228600" algn="l" rtl="0">
              <a:spcBef>
                <a:spcPts val="0"/>
              </a:spcBef>
              <a:spcAft>
                <a:spcPts val="0"/>
              </a:spcAft>
              <a:buClr>
                <a:srgbClr val="000000"/>
              </a:buClr>
              <a:buSzPts val="1100"/>
              <a:buFont typeface="Arial"/>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1600"/>
              </a:spcAft>
              <a:buNone/>
            </a:pPr>
            <a:endParaRPr/>
          </a:p>
        </p:txBody>
      </p:sp>
      <p:sp>
        <p:nvSpPr>
          <p:cNvPr id="140" name="Google Shape;140;p26"/>
          <p:cNvSpPr txBox="1"/>
          <p:nvPr/>
        </p:nvSpPr>
        <p:spPr>
          <a:xfrm rot="-1098914">
            <a:off x="5899221" y="2915634"/>
            <a:ext cx="2996707" cy="1555276"/>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This area of study will be split in to TWO SAC’s 25 marks each</a:t>
            </a:r>
            <a:endParaRPr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Unit 4 AOS 1 Part 1</a:t>
            </a:r>
            <a:endParaRPr/>
          </a:p>
          <a:p>
            <a:pPr marL="457200" lvl="0" indent="-317500" algn="l" rtl="0">
              <a:spcBef>
                <a:spcPts val="0"/>
              </a:spcBef>
              <a:spcAft>
                <a:spcPts val="0"/>
              </a:spcAft>
              <a:buSzPts val="1400"/>
              <a:buChar char="●"/>
            </a:pPr>
            <a:r>
              <a:rPr lang="en"/>
              <a:t>Unit 4 AOS 1 Part 2 </a:t>
            </a:r>
            <a:endParaRPr/>
          </a:p>
        </p:txBody>
      </p:sp>
      <p:sp>
        <p:nvSpPr>
          <p:cNvPr id="141" name="Google Shape;141;p26"/>
          <p:cNvSpPr txBox="1"/>
          <p:nvPr/>
        </p:nvSpPr>
        <p:spPr>
          <a:xfrm rot="597343">
            <a:off x="134845" y="4013158"/>
            <a:ext cx="2571624" cy="871117"/>
          </a:xfrm>
          <a:prstGeom prst="rect">
            <a:avLst/>
          </a:prstGeom>
          <a:solidFill>
            <a:srgbClr val="99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Chapter 8 &amp; 9 definition Pre-test </a:t>
            </a:r>
            <a:endParaRPr b="1"/>
          </a:p>
          <a:p>
            <a:pPr marL="0" lvl="0" indent="0" algn="ctr" rtl="0">
              <a:spcBef>
                <a:spcPts val="0"/>
              </a:spcBef>
              <a:spcAft>
                <a:spcPts val="0"/>
              </a:spcAft>
              <a:buNone/>
            </a:pPr>
            <a:r>
              <a:rPr lang="en" sz="1200" u="sng">
                <a:solidFill>
                  <a:schemeClr val="hlink"/>
                </a:solidFill>
                <a:highlight>
                  <a:srgbClr val="F0F0F0"/>
                </a:highlight>
                <a:hlinkClick r:id="rId3"/>
              </a:rPr>
              <a:t>https://quizlet.com/_4tqnph</a:t>
            </a:r>
            <a:endParaRPr sz="1200">
              <a:solidFill>
                <a:srgbClr val="455358"/>
              </a:solidFill>
              <a:highlight>
                <a:srgbClr val="F0F0F0"/>
              </a:highlight>
            </a:endParaRPr>
          </a:p>
          <a:p>
            <a:pPr marL="0" lvl="0" indent="0" algn="l" rtl="0">
              <a:spcBef>
                <a:spcPts val="0"/>
              </a:spcBef>
              <a:spcAft>
                <a:spcPts val="0"/>
              </a:spcAft>
              <a:buNone/>
            </a:pPr>
            <a:endParaRPr sz="1200">
              <a:solidFill>
                <a:srgbClr val="455358"/>
              </a:solidFill>
              <a:highlight>
                <a:srgbClr val="F0F0F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8.5 - AYK and TYU</a:t>
            </a:r>
            <a:endParaRPr/>
          </a:p>
        </p:txBody>
      </p:sp>
      <p:sp>
        <p:nvSpPr>
          <p:cNvPr id="307" name="Google Shape;307;p44"/>
          <p:cNvSpPr txBox="1">
            <a:spLocks noGrp="1"/>
          </p:cNvSpPr>
          <p:nvPr>
            <p:ph type="body" idx="1"/>
          </p:nvPr>
        </p:nvSpPr>
        <p:spPr>
          <a:xfrm>
            <a:off x="311700" y="1389600"/>
            <a:ext cx="7375200" cy="32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Complete questions</a:t>
            </a:r>
            <a:endParaRPr sz="2400"/>
          </a:p>
          <a:p>
            <a:pPr marL="0" lvl="0" indent="0" algn="l" rtl="0">
              <a:spcBef>
                <a:spcPts val="1600"/>
              </a:spcBef>
              <a:spcAft>
                <a:spcPts val="0"/>
              </a:spcAft>
              <a:buNone/>
            </a:pPr>
            <a:r>
              <a:rPr lang="en" sz="2400" u="sng"/>
              <a:t>VERBALLY </a:t>
            </a:r>
            <a:endParaRPr sz="2400" u="sng"/>
          </a:p>
          <a:p>
            <a:pPr marL="0" lvl="0" indent="0" algn="l" rtl="0">
              <a:spcBef>
                <a:spcPts val="1600"/>
              </a:spcBef>
              <a:spcAft>
                <a:spcPts val="0"/>
              </a:spcAft>
              <a:buNone/>
            </a:pPr>
            <a:r>
              <a:rPr lang="en" sz="2400"/>
              <a:t>Question 1-6 (as a class or with a friend if teacher is away)</a:t>
            </a:r>
            <a:endParaRPr sz="2400"/>
          </a:p>
          <a:p>
            <a:pPr marL="0" lvl="0" indent="0" algn="l" rtl="0">
              <a:spcBef>
                <a:spcPts val="1600"/>
              </a:spcBef>
              <a:spcAft>
                <a:spcPts val="0"/>
              </a:spcAft>
              <a:buNone/>
            </a:pPr>
            <a:r>
              <a:rPr lang="en" sz="2400" u="sng"/>
              <a:t>WRITTEN INTO BOOK</a:t>
            </a:r>
            <a:endParaRPr sz="2400" u="sng"/>
          </a:p>
          <a:p>
            <a:pPr marL="0" lvl="0" indent="0" algn="l" rtl="0">
              <a:spcBef>
                <a:spcPts val="1600"/>
              </a:spcBef>
              <a:spcAft>
                <a:spcPts val="1600"/>
              </a:spcAft>
              <a:buNone/>
            </a:pPr>
            <a:r>
              <a:rPr lang="en" sz="2400"/>
              <a:t>Question 7 and 10 </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311700" y="152400"/>
            <a:ext cx="4987800" cy="9777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a:t>8.6 - </a:t>
            </a:r>
            <a:r>
              <a:rPr lang="en" sz="1400" b="0">
                <a:solidFill>
                  <a:srgbClr val="000000"/>
                </a:solidFill>
                <a:latin typeface="Comic Sans MS"/>
                <a:ea typeface="Comic Sans MS"/>
                <a:cs typeface="Comic Sans MS"/>
                <a:sym typeface="Comic Sans MS"/>
              </a:rPr>
              <a:t>how poverty contributes to similarities and differences in health status and burden of disease</a:t>
            </a:r>
            <a:r>
              <a:rPr lang="en" sz="1400">
                <a:latin typeface="Comic Sans MS"/>
                <a:ea typeface="Comic Sans MS"/>
                <a:cs typeface="Comic Sans MS"/>
                <a:sym typeface="Comic Sans MS"/>
              </a:rPr>
              <a:t> </a:t>
            </a:r>
            <a:r>
              <a:rPr lang="en"/>
              <a:t> </a:t>
            </a:r>
            <a:endParaRPr/>
          </a:p>
        </p:txBody>
      </p:sp>
      <p:sp>
        <p:nvSpPr>
          <p:cNvPr id="313" name="Google Shape;313;p45"/>
          <p:cNvSpPr txBox="1">
            <a:spLocks noGrp="1"/>
          </p:cNvSpPr>
          <p:nvPr>
            <p:ph type="body" idx="1"/>
          </p:nvPr>
        </p:nvSpPr>
        <p:spPr>
          <a:xfrm rot="480676">
            <a:off x="311729" y="1677119"/>
            <a:ext cx="3416139" cy="1208180"/>
          </a:xfrm>
          <a:prstGeom prst="rect">
            <a:avLst/>
          </a:prstGeom>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Impact of poverty on I’ll health </a:t>
            </a:r>
            <a:endParaRPr b="1"/>
          </a:p>
          <a:p>
            <a:pPr marL="0" lvl="0" indent="0" algn="l" rtl="0">
              <a:spcBef>
                <a:spcPts val="1600"/>
              </a:spcBef>
              <a:spcAft>
                <a:spcPts val="1600"/>
              </a:spcAft>
              <a:buNone/>
            </a:pPr>
            <a:r>
              <a:rPr lang="en" u="sng">
                <a:solidFill>
                  <a:schemeClr val="hlink"/>
                </a:solidFill>
                <a:hlinkClick r:id="rId3"/>
              </a:rPr>
              <a:t>http://www.who.int/hdp/publications/dying_change.pdf?ua=1</a:t>
            </a:r>
            <a:r>
              <a:rPr lang="en"/>
              <a:t> </a:t>
            </a:r>
            <a:endParaRPr/>
          </a:p>
        </p:txBody>
      </p:sp>
      <p:pic>
        <p:nvPicPr>
          <p:cNvPr id="314" name="Google Shape;314;p45"/>
          <p:cNvPicPr preferRelativeResize="0"/>
          <p:nvPr/>
        </p:nvPicPr>
        <p:blipFill>
          <a:blip r:embed="rId4">
            <a:alphaModFix/>
          </a:blip>
          <a:stretch>
            <a:fillRect/>
          </a:stretch>
        </p:blipFill>
        <p:spPr>
          <a:xfrm>
            <a:off x="4337175" y="217350"/>
            <a:ext cx="4605725" cy="4838700"/>
          </a:xfrm>
          <a:prstGeom prst="rect">
            <a:avLst/>
          </a:prstGeom>
          <a:noFill/>
          <a:ln>
            <a:noFill/>
          </a:ln>
        </p:spPr>
      </p:pic>
      <p:sp>
        <p:nvSpPr>
          <p:cNvPr id="315" name="Google Shape;315;p45"/>
          <p:cNvSpPr txBox="1"/>
          <p:nvPr/>
        </p:nvSpPr>
        <p:spPr>
          <a:xfrm>
            <a:off x="171975" y="3432300"/>
            <a:ext cx="4030800" cy="14850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Absolute poverty</a:t>
            </a:r>
            <a:r>
              <a:rPr lang="en">
                <a:latin typeface="Source Code Pro"/>
                <a:ea typeface="Source Code Pro"/>
                <a:cs typeface="Source Code Pro"/>
                <a:sym typeface="Source Code Pro"/>
              </a:rPr>
              <a:t>: Those living on less than US$1.90 a day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b="1">
                <a:latin typeface="Source Code Pro"/>
                <a:ea typeface="Source Code Pro"/>
                <a:cs typeface="Source Code Pro"/>
                <a:sym typeface="Source Code Pro"/>
              </a:rPr>
              <a:t>Relative poverty</a:t>
            </a:r>
            <a:r>
              <a:rPr lang="en">
                <a:latin typeface="Source Code Pro"/>
                <a:ea typeface="Source Code Pro"/>
                <a:cs typeface="Source Code Pro"/>
                <a:sym typeface="Source Code Pro"/>
              </a:rPr>
              <a:t>: Those living on less than 50% of their country’s average wage. </a:t>
            </a:r>
            <a:endParaRPr>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9"/>
        <p:cNvGrpSpPr/>
        <p:nvPr/>
      </p:nvGrpSpPr>
      <p:grpSpPr>
        <a:xfrm>
          <a:off x="0" y="0"/>
          <a:ext cx="0" cy="0"/>
          <a:chOff x="0" y="0"/>
          <a:chExt cx="0" cy="0"/>
        </a:xfrm>
      </p:grpSpPr>
      <p:sp>
        <p:nvSpPr>
          <p:cNvPr id="320" name="Google Shape;320;p46"/>
          <p:cNvSpPr txBox="1">
            <a:spLocks noGrp="1"/>
          </p:cNvSpPr>
          <p:nvPr>
            <p:ph type="title"/>
          </p:nvPr>
        </p:nvSpPr>
        <p:spPr>
          <a:xfrm>
            <a:off x="311700" y="555600"/>
            <a:ext cx="3325200" cy="63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8.6 - poverty and disease</a:t>
            </a:r>
            <a:endParaRPr/>
          </a:p>
        </p:txBody>
      </p:sp>
      <p:sp>
        <p:nvSpPr>
          <p:cNvPr id="321" name="Google Shape;321;p46"/>
          <p:cNvSpPr txBox="1">
            <a:spLocks noGrp="1"/>
          </p:cNvSpPr>
          <p:nvPr>
            <p:ph type="body" idx="1"/>
          </p:nvPr>
        </p:nvSpPr>
        <p:spPr>
          <a:xfrm>
            <a:off x="311700" y="1389600"/>
            <a:ext cx="3325200" cy="310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highlight>
                  <a:srgbClr val="000000"/>
                </a:highlight>
                <a:latin typeface="Arial"/>
                <a:ea typeface="Arial"/>
                <a:cs typeface="Arial"/>
                <a:sym typeface="Arial"/>
              </a:rPr>
              <a:t>Gross National Income </a:t>
            </a:r>
            <a:r>
              <a:rPr lang="en" sz="1800">
                <a:solidFill>
                  <a:srgbClr val="FFFFFF"/>
                </a:solidFill>
                <a:highlight>
                  <a:srgbClr val="000000"/>
                </a:highlight>
                <a:latin typeface="Arial"/>
                <a:ea typeface="Arial"/>
                <a:cs typeface="Arial"/>
                <a:sym typeface="Arial"/>
              </a:rPr>
              <a:t>(GNI) </a:t>
            </a:r>
            <a:endParaRPr sz="1800">
              <a:solidFill>
                <a:srgbClr val="FFFFFF"/>
              </a:solidFill>
              <a:highlight>
                <a:srgbClr val="000000"/>
              </a:highlight>
              <a:latin typeface="Arial"/>
              <a:ea typeface="Arial"/>
              <a:cs typeface="Arial"/>
              <a:sym typeface="Arial"/>
            </a:endParaRPr>
          </a:p>
          <a:p>
            <a:pPr marL="0" lvl="0" indent="0" algn="ctr" rtl="0">
              <a:spcBef>
                <a:spcPts val="1600"/>
              </a:spcBef>
              <a:spcAft>
                <a:spcPts val="1600"/>
              </a:spcAft>
              <a:buNone/>
            </a:pPr>
            <a:r>
              <a:rPr lang="en" sz="1800">
                <a:solidFill>
                  <a:srgbClr val="FFFFFF"/>
                </a:solidFill>
                <a:highlight>
                  <a:srgbClr val="000000"/>
                </a:highlight>
                <a:latin typeface="Arial"/>
                <a:ea typeface="Arial"/>
                <a:cs typeface="Arial"/>
                <a:sym typeface="Arial"/>
              </a:rPr>
              <a:t>Total value of goods and services a country’s citizens produce, including the value of income earned by citizens who may be working in an overseas country.</a:t>
            </a:r>
            <a:endParaRPr sz="1800">
              <a:solidFill>
                <a:srgbClr val="FFFFFF"/>
              </a:solidFill>
              <a:highlight>
                <a:srgbClr val="000000"/>
              </a:highlight>
            </a:endParaRPr>
          </a:p>
        </p:txBody>
      </p:sp>
      <p:sp>
        <p:nvSpPr>
          <p:cNvPr id="322" name="Google Shape;322;p46"/>
          <p:cNvSpPr/>
          <p:nvPr/>
        </p:nvSpPr>
        <p:spPr>
          <a:xfrm>
            <a:off x="4221300" y="688400"/>
            <a:ext cx="4662900" cy="4052400"/>
          </a:xfrm>
          <a:prstGeom prst="homePlate">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6"/>
          <p:cNvSpPr txBox="1"/>
          <p:nvPr/>
        </p:nvSpPr>
        <p:spPr>
          <a:xfrm>
            <a:off x="4286250" y="792300"/>
            <a:ext cx="3134100" cy="38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rPr>
              <a:t>The level of GNI affects the government’s </a:t>
            </a:r>
            <a:r>
              <a:rPr lang="en" sz="1600" b="1">
                <a:highlight>
                  <a:srgbClr val="FFFFFF"/>
                </a:highlight>
              </a:rPr>
              <a:t>ability to provide access </a:t>
            </a:r>
            <a:r>
              <a:rPr lang="en" sz="1600">
                <a:highlight>
                  <a:srgbClr val="FFFFFF"/>
                </a:highlight>
              </a:rPr>
              <a:t>to clean water, sanitation, health services, public education and social protection measures (such as pensions, welfare and disability payments). </a:t>
            </a:r>
            <a:endParaRPr sz="1600">
              <a:highlight>
                <a:srgbClr val="FFFFFF"/>
              </a:highlight>
            </a:endParaRPr>
          </a:p>
          <a:p>
            <a:pPr marL="0" lvl="0" indent="0" algn="l" rtl="0">
              <a:spcBef>
                <a:spcPts val="0"/>
              </a:spcBef>
              <a:spcAft>
                <a:spcPts val="0"/>
              </a:spcAft>
              <a:buNone/>
            </a:pPr>
            <a:endParaRPr sz="1600">
              <a:highlight>
                <a:srgbClr val="FFFFFF"/>
              </a:highlight>
            </a:endParaRPr>
          </a:p>
          <a:p>
            <a:pPr marL="0" lvl="0" indent="0" algn="l" rtl="0">
              <a:spcBef>
                <a:spcPts val="0"/>
              </a:spcBef>
              <a:spcAft>
                <a:spcPts val="0"/>
              </a:spcAft>
              <a:buNone/>
            </a:pPr>
            <a:r>
              <a:rPr lang="en" sz="1600">
                <a:highlight>
                  <a:srgbClr val="FFFFFF"/>
                </a:highlight>
              </a:rPr>
              <a:t>The more money the government generates through taxation and investment, the greater the opportunity it has to provide these resources to its citizens.</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Here’s a thought</a:t>
            </a:r>
            <a:endParaRPr/>
          </a:p>
        </p:txBody>
      </p:sp>
      <p:sp>
        <p:nvSpPr>
          <p:cNvPr id="329" name="Google Shape;329;p47"/>
          <p:cNvSpPr txBox="1"/>
          <p:nvPr/>
        </p:nvSpPr>
        <p:spPr>
          <a:xfrm>
            <a:off x="181850" y="1519675"/>
            <a:ext cx="3727800" cy="271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latin typeface="Amatic SC"/>
                <a:ea typeface="Amatic SC"/>
                <a:cs typeface="Amatic SC"/>
                <a:sym typeface="Amatic SC"/>
              </a:rPr>
              <a:t>The cycle of poverty can be broken with education, but education often requires payment.</a:t>
            </a:r>
            <a:endParaRPr sz="3000">
              <a:latin typeface="Amatic SC"/>
              <a:ea typeface="Amatic SC"/>
              <a:cs typeface="Amatic SC"/>
              <a:sym typeface="Amatic SC"/>
            </a:endParaRPr>
          </a:p>
        </p:txBody>
      </p:sp>
      <p:pic>
        <p:nvPicPr>
          <p:cNvPr id="330" name="Google Shape;330;p47"/>
          <p:cNvPicPr preferRelativeResize="0"/>
          <p:nvPr/>
        </p:nvPicPr>
        <p:blipFill>
          <a:blip r:embed="rId3">
            <a:alphaModFix/>
          </a:blip>
          <a:stretch>
            <a:fillRect/>
          </a:stretch>
        </p:blipFill>
        <p:spPr>
          <a:xfrm>
            <a:off x="4243450" y="353034"/>
            <a:ext cx="4601800" cy="4437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Apply your knowledge</a:t>
            </a:r>
            <a:endParaRPr/>
          </a:p>
        </p:txBody>
      </p:sp>
      <p:sp>
        <p:nvSpPr>
          <p:cNvPr id="336" name="Google Shape;336;p48"/>
          <p:cNvSpPr txBox="1">
            <a:spLocks noGrp="1"/>
          </p:cNvSpPr>
          <p:nvPr>
            <p:ph type="body" idx="1"/>
          </p:nvPr>
        </p:nvSpPr>
        <p:spPr>
          <a:xfrm>
            <a:off x="168850" y="1311300"/>
            <a:ext cx="8832300" cy="3728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rgbClr val="000000"/>
                </a:solidFill>
                <a:latin typeface="Arial"/>
                <a:ea typeface="Arial"/>
                <a:cs typeface="Arial"/>
                <a:sym typeface="Arial"/>
              </a:rPr>
              <a:t>1 a. Using figure 8.37 discuss the difference in the levels of poverty between high-, middle- and low-income countries.</a:t>
            </a:r>
            <a:endParaRPr sz="1400">
              <a:solidFill>
                <a:srgbClr val="000000"/>
              </a:solidFill>
              <a:latin typeface="Arial"/>
              <a:ea typeface="Arial"/>
              <a:cs typeface="Arial"/>
              <a:sym typeface="Arial"/>
            </a:endParaRPr>
          </a:p>
          <a:p>
            <a:pPr marL="457200" lvl="0" indent="-317500" algn="l" rtl="0">
              <a:lnSpc>
                <a:spcPct val="150000"/>
              </a:lnSpc>
              <a:spcBef>
                <a:spcPts val="1700"/>
              </a:spcBef>
              <a:spcAft>
                <a:spcPts val="0"/>
              </a:spcAft>
              <a:buClr>
                <a:srgbClr val="000000"/>
              </a:buClr>
              <a:buSzPts val="1400"/>
              <a:buFont typeface="Arial"/>
              <a:buAutoNum type="alphaLcPeriod"/>
            </a:pPr>
            <a:r>
              <a:rPr lang="en" sz="1400">
                <a:solidFill>
                  <a:srgbClr val="000000"/>
                </a:solidFill>
                <a:latin typeface="Arial"/>
                <a:ea typeface="Arial"/>
                <a:cs typeface="Arial"/>
                <a:sym typeface="Arial"/>
              </a:rPr>
              <a:t>Explain three ways this difference can contribute to differences in burden of disease.</a:t>
            </a:r>
            <a:endParaRPr sz="1400">
              <a:solidFill>
                <a:srgbClr val="000000"/>
              </a:solidFill>
              <a:latin typeface="Arial"/>
              <a:ea typeface="Arial"/>
              <a:cs typeface="Arial"/>
              <a:sym typeface="Arial"/>
            </a:endParaRPr>
          </a:p>
          <a:p>
            <a:pPr marL="0" lvl="0" indent="0" algn="l" rtl="0">
              <a:lnSpc>
                <a:spcPct val="150000"/>
              </a:lnSpc>
              <a:spcBef>
                <a:spcPts val="1700"/>
              </a:spcBef>
              <a:spcAft>
                <a:spcPts val="0"/>
              </a:spcAft>
              <a:buNone/>
            </a:pPr>
            <a:r>
              <a:rPr lang="en" sz="1400">
                <a:solidFill>
                  <a:srgbClr val="000000"/>
                </a:solidFill>
                <a:latin typeface="Arial"/>
                <a:ea typeface="Arial"/>
                <a:cs typeface="Arial"/>
                <a:sym typeface="Arial"/>
              </a:rPr>
              <a:t>2. A. Identify two groups within Australia that are more likely to experience poverty than the rest of the population. (You may need to refer to topic 4.)</a:t>
            </a:r>
            <a:endParaRPr sz="1400">
              <a:solidFill>
                <a:srgbClr val="000000"/>
              </a:solidFill>
              <a:latin typeface="Arial"/>
              <a:ea typeface="Arial"/>
              <a:cs typeface="Arial"/>
              <a:sym typeface="Arial"/>
            </a:endParaRPr>
          </a:p>
          <a:p>
            <a:pPr marL="0" lvl="0" indent="0" algn="l" rtl="0">
              <a:lnSpc>
                <a:spcPct val="150000"/>
              </a:lnSpc>
              <a:spcBef>
                <a:spcPts val="1700"/>
              </a:spcBef>
              <a:spcAft>
                <a:spcPts val="0"/>
              </a:spcAft>
              <a:buNone/>
            </a:pPr>
            <a:r>
              <a:rPr lang="en" sz="1400">
                <a:solidFill>
                  <a:srgbClr val="000000"/>
                </a:solidFill>
                <a:latin typeface="Arial"/>
                <a:ea typeface="Arial"/>
                <a:cs typeface="Arial"/>
                <a:sym typeface="Arial"/>
              </a:rPr>
              <a:t>B. Outline two similarities between the groups identified in part (a) and those living in low- and middle-income countries.</a:t>
            </a:r>
            <a:endParaRPr sz="1400">
              <a:solidFill>
                <a:srgbClr val="000000"/>
              </a:solidFill>
              <a:latin typeface="Arial"/>
              <a:ea typeface="Arial"/>
              <a:cs typeface="Arial"/>
              <a:sym typeface="Arial"/>
            </a:endParaRPr>
          </a:p>
          <a:p>
            <a:pPr marL="0" lvl="0" indent="0" algn="l" rtl="0">
              <a:lnSpc>
                <a:spcPct val="150000"/>
              </a:lnSpc>
              <a:spcBef>
                <a:spcPts val="1700"/>
              </a:spcBef>
              <a:spcAft>
                <a:spcPts val="0"/>
              </a:spcAft>
              <a:buNone/>
            </a:pPr>
            <a:r>
              <a:rPr lang="en" sz="1400">
                <a:solidFill>
                  <a:srgbClr val="000000"/>
                </a:solidFill>
                <a:latin typeface="Arial"/>
                <a:ea typeface="Arial"/>
                <a:cs typeface="Arial"/>
                <a:sym typeface="Arial"/>
              </a:rPr>
              <a:t>3. Explain two ways that poverty can increase the risk of infectious diseases such as malaria, HIV/AIDS and/or diarrhoeal disease.</a:t>
            </a:r>
            <a:endParaRPr sz="1400">
              <a:solidFill>
                <a:srgbClr val="000000"/>
              </a:solidFill>
              <a:latin typeface="Arial"/>
              <a:ea typeface="Arial"/>
              <a:cs typeface="Arial"/>
              <a:sym typeface="Arial"/>
            </a:endParaRPr>
          </a:p>
          <a:p>
            <a:pPr marL="0" lvl="0" indent="0" algn="l" rtl="0">
              <a:spcBef>
                <a:spcPts val="1500"/>
              </a:spcBef>
              <a:spcAft>
                <a:spcPts val="1600"/>
              </a:spcAft>
              <a:buNone/>
            </a:pP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9"/>
          <p:cNvSpPr txBox="1">
            <a:spLocks noGrp="1"/>
          </p:cNvSpPr>
          <p:nvPr>
            <p:ph type="title"/>
          </p:nvPr>
        </p:nvSpPr>
        <p:spPr>
          <a:xfrm>
            <a:off x="194850" y="269850"/>
            <a:ext cx="8754300" cy="782100"/>
          </a:xfrm>
          <a:prstGeom prst="rect">
            <a:avLst/>
          </a:prstGeom>
          <a:solidFill>
            <a:schemeClr val="dk1"/>
          </a:solidFill>
        </p:spPr>
        <p:txBody>
          <a:bodyPr spcFirstLastPara="1" wrap="square" lIns="91425" tIns="91425" rIns="91425" bIns="91425" anchor="b" anchorCtr="0">
            <a:noAutofit/>
          </a:bodyPr>
          <a:lstStyle/>
          <a:p>
            <a:pPr marL="0" lvl="0" indent="0" algn="ctr" rtl="0">
              <a:spcBef>
                <a:spcPts val="1200"/>
              </a:spcBef>
              <a:spcAft>
                <a:spcPts val="0"/>
              </a:spcAft>
              <a:buNone/>
            </a:pPr>
            <a:r>
              <a:rPr lang="en" sz="1800">
                <a:solidFill>
                  <a:srgbClr val="000000"/>
                </a:solidFill>
                <a:highlight>
                  <a:srgbClr val="FFFFFF"/>
                </a:highlight>
                <a:latin typeface="Calibri"/>
                <a:ea typeface="Calibri"/>
                <a:cs typeface="Calibri"/>
                <a:sym typeface="Calibri"/>
              </a:rPr>
              <a:t>8.7 Factors that contribute to similarities and differences in health status and burden of disease — inequality and discrimination</a:t>
            </a:r>
            <a:endParaRPr sz="1800">
              <a:solidFill>
                <a:srgbClr val="000000"/>
              </a:solidFill>
              <a:highlight>
                <a:srgbClr val="FFFFFF"/>
              </a:highlight>
            </a:endParaRPr>
          </a:p>
        </p:txBody>
      </p:sp>
      <p:sp>
        <p:nvSpPr>
          <p:cNvPr id="342" name="Google Shape;342;p49"/>
          <p:cNvSpPr txBox="1">
            <a:spLocks noGrp="1"/>
          </p:cNvSpPr>
          <p:nvPr>
            <p:ph type="body" idx="1"/>
          </p:nvPr>
        </p:nvSpPr>
        <p:spPr>
          <a:xfrm rot="-558959">
            <a:off x="558228" y="1844247"/>
            <a:ext cx="2896605" cy="1195069"/>
          </a:xfrm>
          <a:prstGeom prst="rect">
            <a:avLst/>
          </a:prstGeom>
          <a:solidFill>
            <a:srgbClr val="FFFF00"/>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highlight>
                  <a:srgbClr val="E7E7E7"/>
                </a:highlight>
                <a:latin typeface="Verdana"/>
                <a:ea typeface="Verdana"/>
                <a:cs typeface="Verdana"/>
                <a:sym typeface="Verdana"/>
              </a:rPr>
              <a:t>Human rights: relates to the freedoms and conditions to which every person is entitled</a:t>
            </a: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graphicFrame>
        <p:nvGraphicFramePr>
          <p:cNvPr id="343" name="Google Shape;343;p49"/>
          <p:cNvGraphicFramePr/>
          <p:nvPr/>
        </p:nvGraphicFramePr>
        <p:xfrm>
          <a:off x="4238625" y="1307600"/>
          <a:ext cx="4582850" cy="3645750"/>
        </p:xfrm>
        <a:graphic>
          <a:graphicData uri="http://schemas.openxmlformats.org/drawingml/2006/table">
            <a:tbl>
              <a:tblPr>
                <a:noFill/>
                <a:tableStyleId>{1235FC6A-C9FC-4083-984E-6E5A649FEBE2}</a:tableStyleId>
              </a:tblPr>
              <a:tblGrid>
                <a:gridCol w="1940750">
                  <a:extLst>
                    <a:ext uri="{9D8B030D-6E8A-4147-A177-3AD203B41FA5}">
                      <a16:colId xmlns:a16="http://schemas.microsoft.com/office/drawing/2014/main" val="20000"/>
                    </a:ext>
                  </a:extLst>
                </a:gridCol>
                <a:gridCol w="2642100">
                  <a:extLst>
                    <a:ext uri="{9D8B030D-6E8A-4147-A177-3AD203B41FA5}">
                      <a16:colId xmlns:a16="http://schemas.microsoft.com/office/drawing/2014/main" val="20001"/>
                    </a:ext>
                  </a:extLst>
                </a:gridCol>
              </a:tblGrid>
              <a:tr h="607625">
                <a:tc>
                  <a:txBody>
                    <a:bodyPr/>
                    <a:lstStyle/>
                    <a:p>
                      <a:pPr marL="0" lvl="0" indent="0" algn="l" rtl="0">
                        <a:spcBef>
                          <a:spcPts val="0"/>
                        </a:spcBef>
                        <a:spcAft>
                          <a:spcPts val="0"/>
                        </a:spcAft>
                        <a:buNone/>
                      </a:pPr>
                      <a:endParaRPr/>
                    </a:p>
                  </a:txBody>
                  <a:tcPr marL="91425" marR="91425" marT="91425" marB="91425">
                    <a:lnL w="9525" cap="flat" cmpd="sng">
                      <a:solidFill>
                        <a:srgbClr val="9900FF"/>
                      </a:solidFill>
                      <a:prstDash val="solid"/>
                      <a:round/>
                      <a:headEnd type="none" w="sm" len="sm"/>
                      <a:tailEnd type="none" w="sm" len="sm"/>
                    </a:lnL>
                    <a:lnR w="9525" cap="flat" cmpd="sng">
                      <a:solidFill>
                        <a:srgbClr val="9900FF"/>
                      </a:solidFill>
                      <a:prstDash val="solid"/>
                      <a:round/>
                      <a:headEnd type="none" w="sm" len="sm"/>
                      <a:tailEnd type="none" w="sm" len="sm"/>
                    </a:lnR>
                    <a:lnT w="9525" cap="flat" cmpd="sng">
                      <a:solidFill>
                        <a:srgbClr val="9900FF"/>
                      </a:solidFill>
                      <a:prstDash val="solid"/>
                      <a:round/>
                      <a:headEnd type="none" w="sm" len="sm"/>
                      <a:tailEnd type="none" w="sm" len="sm"/>
                    </a:lnT>
                    <a:lnB w="9525" cap="flat" cmpd="sng">
                      <a:solidFill>
                        <a:srgbClr val="9900FF"/>
                      </a:solidFill>
                      <a:prstDash val="solid"/>
                      <a:round/>
                      <a:headEnd type="none" w="sm" len="sm"/>
                      <a:tailEnd type="none" w="sm" len="sm"/>
                    </a:lnB>
                  </a:tcPr>
                </a:tc>
                <a:tc>
                  <a:txBody>
                    <a:bodyPr/>
                    <a:lstStyle/>
                    <a:p>
                      <a:pPr marL="0" lvl="0" indent="0" algn="l" rtl="0">
                        <a:spcBef>
                          <a:spcPts val="0"/>
                        </a:spcBef>
                        <a:spcAft>
                          <a:spcPts val="0"/>
                        </a:spcAft>
                        <a:buNone/>
                      </a:pPr>
                      <a:r>
                        <a:rPr lang="en"/>
                        <a:t>Impact on Health status</a:t>
                      </a:r>
                      <a:endParaRPr/>
                    </a:p>
                  </a:txBody>
                  <a:tcPr marL="91425" marR="91425" marT="91425" marB="91425">
                    <a:lnL w="9525" cap="flat" cmpd="sng">
                      <a:solidFill>
                        <a:srgbClr val="9900FF"/>
                      </a:solidFill>
                      <a:prstDash val="solid"/>
                      <a:round/>
                      <a:headEnd type="none" w="sm" len="sm"/>
                      <a:tailEnd type="none" w="sm" len="sm"/>
                    </a:lnL>
                  </a:tcPr>
                </a:tc>
                <a:extLst>
                  <a:ext uri="{0D108BD9-81ED-4DB2-BD59-A6C34878D82A}">
                    <a16:rowId xmlns:a16="http://schemas.microsoft.com/office/drawing/2014/main" val="10000"/>
                  </a:ext>
                </a:extLst>
              </a:tr>
              <a:tr h="607625">
                <a:tc>
                  <a:txBody>
                    <a:bodyPr/>
                    <a:lstStyle/>
                    <a:p>
                      <a:pPr marL="0" lvl="0" indent="0" algn="l" rtl="0">
                        <a:spcBef>
                          <a:spcPts val="0"/>
                        </a:spcBef>
                        <a:spcAft>
                          <a:spcPts val="0"/>
                        </a:spcAft>
                        <a:buNone/>
                      </a:pPr>
                      <a:r>
                        <a:rPr lang="en"/>
                        <a:t>Race</a:t>
                      </a:r>
                      <a:endParaRPr/>
                    </a:p>
                  </a:txBody>
                  <a:tcPr marL="91425" marR="91425" marT="91425" marB="91425">
                    <a:lnT w="9525" cap="flat" cmpd="sng">
                      <a:solidFill>
                        <a:srgbClr val="9900FF"/>
                      </a:solidFill>
                      <a:prstDash val="solid"/>
                      <a:round/>
                      <a:headEnd type="none" w="sm" len="sm"/>
                      <a:tailEnd type="none" w="sm" len="sm"/>
                    </a:lnT>
                  </a:tcPr>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07625">
                <a:tc>
                  <a:txBody>
                    <a:bodyPr/>
                    <a:lstStyle/>
                    <a:p>
                      <a:pPr marL="0" lvl="0" indent="0" algn="l" rtl="0">
                        <a:spcBef>
                          <a:spcPts val="0"/>
                        </a:spcBef>
                        <a:spcAft>
                          <a:spcPts val="0"/>
                        </a:spcAft>
                        <a:buNone/>
                      </a:pPr>
                      <a:r>
                        <a:rPr lang="en"/>
                        <a:t>Religion</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607625">
                <a:tc>
                  <a:txBody>
                    <a:bodyPr/>
                    <a:lstStyle/>
                    <a:p>
                      <a:pPr marL="0" lvl="0" indent="0" algn="l" rtl="0">
                        <a:spcBef>
                          <a:spcPts val="0"/>
                        </a:spcBef>
                        <a:spcAft>
                          <a:spcPts val="0"/>
                        </a:spcAft>
                        <a:buNone/>
                      </a:pPr>
                      <a:r>
                        <a:rPr lang="en"/>
                        <a:t>Sex</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607625">
                <a:tc>
                  <a:txBody>
                    <a:bodyPr/>
                    <a:lstStyle/>
                    <a:p>
                      <a:pPr marL="0" lvl="0" indent="0" algn="l" rtl="0">
                        <a:spcBef>
                          <a:spcPts val="0"/>
                        </a:spcBef>
                        <a:spcAft>
                          <a:spcPts val="0"/>
                        </a:spcAft>
                        <a:buNone/>
                      </a:pPr>
                      <a:r>
                        <a:rPr lang="en"/>
                        <a:t>Sexual orientation</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607625">
                <a:tc>
                  <a:txBody>
                    <a:bodyPr/>
                    <a:lstStyle/>
                    <a:p>
                      <a:pPr marL="0" lvl="0" indent="0" algn="l" rtl="0">
                        <a:spcBef>
                          <a:spcPts val="0"/>
                        </a:spcBef>
                        <a:spcAft>
                          <a:spcPts val="0"/>
                        </a:spcAft>
                        <a:buNone/>
                      </a:pPr>
                      <a:r>
                        <a:rPr lang="en"/>
                        <a:t>Gender identity </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sp>
        <p:nvSpPr>
          <p:cNvPr id="344" name="Google Shape;344;p49"/>
          <p:cNvSpPr txBox="1"/>
          <p:nvPr/>
        </p:nvSpPr>
        <p:spPr>
          <a:xfrm>
            <a:off x="480575" y="3649800"/>
            <a:ext cx="3675900" cy="1303500"/>
          </a:xfrm>
          <a:prstGeom prst="rect">
            <a:avLst/>
          </a:prstGeom>
          <a:solidFill>
            <a:srgbClr val="9900FF"/>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Activity:</a:t>
            </a:r>
            <a:r>
              <a:rPr lang="en"/>
              <a:t> </a:t>
            </a:r>
            <a:endParaRPr/>
          </a:p>
          <a:p>
            <a:pPr marL="457200" lvl="0" indent="-317500" algn="l" rtl="0">
              <a:spcBef>
                <a:spcPts val="0"/>
              </a:spcBef>
              <a:spcAft>
                <a:spcPts val="0"/>
              </a:spcAft>
              <a:buSzPts val="1400"/>
              <a:buChar char="-"/>
            </a:pPr>
            <a:r>
              <a:rPr lang="en"/>
              <a:t>Draw or create the table and fill in the impact on health status each inequality has on population groups.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animEffect transition="in" filter="fade">
                                      <p:cBhvr>
                                        <p:cTn id="12" dur="1000"/>
                                        <p:tgtEl>
                                          <p:spTgt spid="3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gtEl>
                                        <p:attrNameLst>
                                          <p:attrName>style.visibility</p:attrName>
                                        </p:attrNameLst>
                                      </p:cBhvr>
                                      <p:to>
                                        <p:strVal val="visible"/>
                                      </p:to>
                                    </p:set>
                                    <p:animEffect transition="in" filter="fade">
                                      <p:cBhvr>
                                        <p:cTn id="17"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311700" y="311725"/>
            <a:ext cx="6515400" cy="6753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000000"/>
                </a:solidFill>
                <a:latin typeface="Comic Sans MS"/>
                <a:ea typeface="Comic Sans MS"/>
                <a:cs typeface="Comic Sans MS"/>
                <a:sym typeface="Comic Sans MS"/>
              </a:rPr>
              <a:t>8.7 inequality and discrimination - religion</a:t>
            </a:r>
            <a:endParaRPr sz="2400">
              <a:solidFill>
                <a:srgbClr val="000000"/>
              </a:solidFill>
              <a:latin typeface="Comic Sans MS"/>
              <a:ea typeface="Comic Sans MS"/>
              <a:cs typeface="Comic Sans MS"/>
              <a:sym typeface="Comic Sans MS"/>
            </a:endParaRPr>
          </a:p>
        </p:txBody>
      </p:sp>
      <p:sp>
        <p:nvSpPr>
          <p:cNvPr id="350" name="Google Shape;350;p50"/>
          <p:cNvSpPr txBox="1">
            <a:spLocks noGrp="1"/>
          </p:cNvSpPr>
          <p:nvPr>
            <p:ph type="body" idx="1"/>
          </p:nvPr>
        </p:nvSpPr>
        <p:spPr>
          <a:xfrm>
            <a:off x="142875" y="987025"/>
            <a:ext cx="4520100" cy="40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R</a:t>
            </a:r>
            <a:r>
              <a:rPr lang="en" sz="1800" b="1">
                <a:solidFill>
                  <a:srgbClr val="000000"/>
                </a:solidFill>
                <a:latin typeface="Arial"/>
                <a:ea typeface="Arial"/>
                <a:cs typeface="Arial"/>
                <a:sym typeface="Arial"/>
              </a:rPr>
              <a:t>eligious discrimination has been shown to contribute to increased rates of:</a:t>
            </a:r>
            <a:endParaRPr sz="1800" b="1">
              <a:solidFill>
                <a:srgbClr val="000000"/>
              </a:solidFill>
              <a:latin typeface="Arial"/>
              <a:ea typeface="Arial"/>
              <a:cs typeface="Arial"/>
              <a:sym typeface="Arial"/>
            </a:endParaRPr>
          </a:p>
          <a:p>
            <a:pPr marL="457200" lvl="0" indent="-342900" algn="l" rtl="0">
              <a:spcBef>
                <a:spcPts val="1600"/>
              </a:spcBef>
              <a:spcAft>
                <a:spcPts val="0"/>
              </a:spcAft>
              <a:buClr>
                <a:srgbClr val="000000"/>
              </a:buClr>
              <a:buSzPts val="1800"/>
              <a:buFont typeface="Arial"/>
              <a:buChar char="●"/>
            </a:pPr>
            <a:r>
              <a:rPr lang="en" sz="1800">
                <a:solidFill>
                  <a:srgbClr val="000000"/>
                </a:solidFill>
                <a:latin typeface="Arial"/>
                <a:ea typeface="Arial"/>
                <a:cs typeface="Arial"/>
                <a:sym typeface="Arial"/>
              </a:rPr>
              <a:t>anxiety</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depression</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psychiatric disorders</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stress</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decreased life satisfaction</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self-rated poor health status</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cigarette smoking</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alcohol abuse</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drug use.</a:t>
            </a:r>
            <a:endParaRPr sz="1800">
              <a:solidFill>
                <a:srgbClr val="000000"/>
              </a:solidFill>
              <a:latin typeface="Arial"/>
              <a:ea typeface="Arial"/>
              <a:cs typeface="Arial"/>
              <a:sym typeface="Arial"/>
            </a:endParaRPr>
          </a:p>
          <a:p>
            <a:pPr marL="0" lvl="0" indent="0" algn="l" rtl="0">
              <a:spcBef>
                <a:spcPts val="1500"/>
              </a:spcBef>
              <a:spcAft>
                <a:spcPts val="1600"/>
              </a:spcAft>
              <a:buNone/>
            </a:pPr>
            <a:endParaRPr/>
          </a:p>
        </p:txBody>
      </p:sp>
      <p:pic>
        <p:nvPicPr>
          <p:cNvPr id="351" name="Google Shape;351;p50"/>
          <p:cNvPicPr preferRelativeResize="0"/>
          <p:nvPr/>
        </p:nvPicPr>
        <p:blipFill>
          <a:blip r:embed="rId3">
            <a:alphaModFix/>
          </a:blip>
          <a:stretch>
            <a:fillRect/>
          </a:stretch>
        </p:blipFill>
        <p:spPr>
          <a:xfrm>
            <a:off x="4788250" y="1862100"/>
            <a:ext cx="4176226" cy="27866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body" idx="1"/>
          </p:nvPr>
        </p:nvSpPr>
        <p:spPr>
          <a:xfrm>
            <a:off x="311700" y="2518725"/>
            <a:ext cx="3903900" cy="2452500"/>
          </a:xfrm>
          <a:prstGeom prst="rect">
            <a:avLst/>
          </a:prstGeom>
          <a:solidFill>
            <a:srgbClr val="F4CCCC"/>
          </a:solidFill>
        </p:spPr>
        <p:txBody>
          <a:bodyPr spcFirstLastPara="1" wrap="square" lIns="91425" tIns="91425" rIns="91425" bIns="91425" anchor="t" anchorCtr="0">
            <a:noAutofit/>
          </a:bodyPr>
          <a:lstStyle/>
          <a:p>
            <a:pPr marL="0" lvl="0" indent="0" algn="l" rtl="0">
              <a:spcBef>
                <a:spcPts val="0"/>
              </a:spcBef>
              <a:spcAft>
                <a:spcPts val="0"/>
              </a:spcAft>
              <a:buNone/>
            </a:pPr>
            <a:r>
              <a:rPr lang="en" sz="1150" b="1">
                <a:solidFill>
                  <a:srgbClr val="000000"/>
                </a:solidFill>
                <a:latin typeface="Arial"/>
                <a:ea typeface="Arial"/>
                <a:cs typeface="Arial"/>
                <a:sym typeface="Arial"/>
              </a:rPr>
              <a:t>Case study review</a:t>
            </a:r>
            <a:endParaRPr sz="1150" b="1">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AutoNum type="arabicPeriod"/>
            </a:pPr>
            <a:r>
              <a:rPr lang="en" sz="1150">
                <a:solidFill>
                  <a:srgbClr val="000000"/>
                </a:solidFill>
                <a:latin typeface="Arial"/>
                <a:ea typeface="Arial"/>
                <a:cs typeface="Arial"/>
                <a:sym typeface="Arial"/>
              </a:rPr>
              <a:t>Explain why these murders may be known as ‘honour killings’.</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AutoNum type="arabicPeriod"/>
            </a:pPr>
            <a:r>
              <a:rPr lang="en" sz="1150">
                <a:solidFill>
                  <a:srgbClr val="000000"/>
                </a:solidFill>
                <a:latin typeface="Arial"/>
                <a:ea typeface="Arial"/>
                <a:cs typeface="Arial"/>
                <a:sym typeface="Arial"/>
              </a:rPr>
              <a:t>In 2014, 20 per cent of the government of Pakistan was made up of women. Explain how having women more widely represented in governments could improve health status among women.</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AutoNum type="arabicPeriod"/>
            </a:pPr>
            <a:r>
              <a:rPr lang="en" sz="1150">
                <a:solidFill>
                  <a:srgbClr val="000000"/>
                </a:solidFill>
                <a:latin typeface="Arial"/>
                <a:ea typeface="Arial"/>
                <a:cs typeface="Arial"/>
                <a:sym typeface="Arial"/>
              </a:rPr>
              <a:t>Explain how not being able to choose their own husband could impact on the health and wellbeing of women in countries such as Pakistan.</a:t>
            </a:r>
            <a:endParaRPr sz="1150">
              <a:solidFill>
                <a:srgbClr val="000000"/>
              </a:solidFill>
              <a:latin typeface="Arial"/>
              <a:ea typeface="Arial"/>
              <a:cs typeface="Arial"/>
              <a:sym typeface="Arial"/>
            </a:endParaRPr>
          </a:p>
          <a:p>
            <a:pPr marL="0" lvl="0" indent="0" algn="l" rtl="0">
              <a:spcBef>
                <a:spcPts val="1500"/>
              </a:spcBef>
              <a:spcAft>
                <a:spcPts val="1600"/>
              </a:spcAft>
              <a:buNone/>
            </a:pPr>
            <a:endParaRPr/>
          </a:p>
        </p:txBody>
      </p:sp>
      <p:sp>
        <p:nvSpPr>
          <p:cNvPr id="357" name="Google Shape;357;p51"/>
          <p:cNvSpPr txBox="1">
            <a:spLocks noGrp="1"/>
          </p:cNvSpPr>
          <p:nvPr>
            <p:ph type="title"/>
          </p:nvPr>
        </p:nvSpPr>
        <p:spPr>
          <a:xfrm>
            <a:off x="156250" y="205675"/>
            <a:ext cx="6882900" cy="6753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000000"/>
                </a:solidFill>
                <a:latin typeface="Comic Sans MS"/>
                <a:ea typeface="Comic Sans MS"/>
                <a:cs typeface="Comic Sans MS"/>
                <a:sym typeface="Comic Sans MS"/>
              </a:rPr>
              <a:t>8.7 inequality and discrimination - sex</a:t>
            </a:r>
            <a:endParaRPr sz="2400">
              <a:solidFill>
                <a:srgbClr val="000000"/>
              </a:solidFill>
              <a:latin typeface="Comic Sans MS"/>
              <a:ea typeface="Comic Sans MS"/>
              <a:cs typeface="Comic Sans MS"/>
              <a:sym typeface="Comic Sans MS"/>
            </a:endParaRPr>
          </a:p>
        </p:txBody>
      </p:sp>
      <p:pic>
        <p:nvPicPr>
          <p:cNvPr id="358" name="Google Shape;358;p51" descr="The girl effect is about leveraging the unique potential of adolescent girls to end poverty for themselves, their families, their communities, their countries and the world... http://www.girleffect.org/" title="The girl effect: The clock is ticking">
            <a:hlinkClick r:id="rId3"/>
          </p:cNvPr>
          <p:cNvPicPr preferRelativeResize="0"/>
          <p:nvPr/>
        </p:nvPicPr>
        <p:blipFill>
          <a:blip r:embed="rId4">
            <a:alphaModFix/>
          </a:blip>
          <a:stretch>
            <a:fillRect/>
          </a:stretch>
        </p:blipFill>
        <p:spPr>
          <a:xfrm>
            <a:off x="4488325" y="1104525"/>
            <a:ext cx="4572000" cy="3429000"/>
          </a:xfrm>
          <a:prstGeom prst="rect">
            <a:avLst/>
          </a:prstGeom>
          <a:noFill/>
          <a:ln>
            <a:noFill/>
          </a:ln>
        </p:spPr>
      </p:pic>
      <p:pic>
        <p:nvPicPr>
          <p:cNvPr id="359" name="Google Shape;359;p51"/>
          <p:cNvPicPr preferRelativeResize="0"/>
          <p:nvPr/>
        </p:nvPicPr>
        <p:blipFill>
          <a:blip r:embed="rId5">
            <a:alphaModFix/>
          </a:blip>
          <a:stretch>
            <a:fillRect/>
          </a:stretch>
        </p:blipFill>
        <p:spPr>
          <a:xfrm rot="-409539">
            <a:off x="344008" y="1499451"/>
            <a:ext cx="3547461" cy="755217"/>
          </a:xfrm>
          <a:prstGeom prst="rect">
            <a:avLst/>
          </a:prstGeom>
          <a:noFill/>
          <a:ln>
            <a:noFill/>
          </a:ln>
        </p:spPr>
      </p:pic>
      <p:sp>
        <p:nvSpPr>
          <p:cNvPr id="360" name="Google Shape;360;p51"/>
          <p:cNvSpPr txBox="1"/>
          <p:nvPr/>
        </p:nvSpPr>
        <p:spPr>
          <a:xfrm>
            <a:off x="4488325" y="4653025"/>
            <a:ext cx="4572000" cy="384300"/>
          </a:xfrm>
          <a:prstGeom prst="rect">
            <a:avLst/>
          </a:prstGeom>
          <a:solidFill>
            <a:schemeClr val="accent5"/>
          </a:solidFill>
          <a:ln>
            <a:noFill/>
          </a:ln>
        </p:spPr>
        <p:txBody>
          <a:bodyPr spcFirstLastPara="1" wrap="square" lIns="91425" tIns="91425" rIns="91425" bIns="91425" anchor="t" anchorCtr="0">
            <a:noAutofit/>
          </a:bodyPr>
          <a:lstStyle/>
          <a:p>
            <a:pPr marL="0" lvl="0" indent="-228600" algn="ctr" rtl="0">
              <a:lnSpc>
                <a:spcPct val="115000"/>
              </a:lnSpc>
              <a:spcBef>
                <a:spcPts val="0"/>
              </a:spcBef>
              <a:spcAft>
                <a:spcPts val="0"/>
              </a:spcAft>
              <a:buNone/>
            </a:pPr>
            <a:r>
              <a:rPr lang="en" sz="1200" b="1"/>
              <a:t>What are </a:t>
            </a:r>
            <a:r>
              <a:rPr lang="en" sz="1200"/>
              <a:t>two different scenarios shown in this video</a:t>
            </a:r>
            <a:r>
              <a:rPr lang="en" sz="1100"/>
              <a:t>.</a:t>
            </a:r>
            <a:endParaRPr sz="1100"/>
          </a:p>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1000"/>
                                        <p:tgtEl>
                                          <p:spTgt spid="3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fade">
                                      <p:cBhvr>
                                        <p:cTn id="1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2"/>
          <p:cNvSpPr txBox="1">
            <a:spLocks noGrp="1"/>
          </p:cNvSpPr>
          <p:nvPr>
            <p:ph type="title"/>
          </p:nvPr>
        </p:nvSpPr>
        <p:spPr>
          <a:xfrm>
            <a:off x="311700" y="311725"/>
            <a:ext cx="8676300" cy="6294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000000"/>
                </a:solidFill>
                <a:latin typeface="Comic Sans MS"/>
                <a:ea typeface="Comic Sans MS"/>
                <a:cs typeface="Comic Sans MS"/>
                <a:sym typeface="Comic Sans MS"/>
              </a:rPr>
              <a:t>8.7 inequality and discrimination - sexual orientation</a:t>
            </a:r>
            <a:endParaRPr sz="2400">
              <a:solidFill>
                <a:srgbClr val="000000"/>
              </a:solidFill>
              <a:latin typeface="Comic Sans MS"/>
              <a:ea typeface="Comic Sans MS"/>
              <a:cs typeface="Comic Sans MS"/>
              <a:sym typeface="Comic Sans MS"/>
            </a:endParaRPr>
          </a:p>
        </p:txBody>
      </p:sp>
      <p:sp>
        <p:nvSpPr>
          <p:cNvPr id="366" name="Google Shape;366;p52"/>
          <p:cNvSpPr txBox="1"/>
          <p:nvPr/>
        </p:nvSpPr>
        <p:spPr>
          <a:xfrm>
            <a:off x="128775" y="1113175"/>
            <a:ext cx="4252200" cy="38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rgbClr val="FFFFFF"/>
                </a:highlight>
              </a:rPr>
              <a:t>Heterosexual (those attracted to members of the opposite sex); </a:t>
            </a:r>
            <a:endParaRPr sz="1800">
              <a:highlight>
                <a:srgbClr val="FFFFFF"/>
              </a:highlight>
            </a:endParaRPr>
          </a:p>
          <a:p>
            <a:pPr marL="0" lvl="0" indent="0" algn="l" rtl="0">
              <a:spcBef>
                <a:spcPts val="0"/>
              </a:spcBef>
              <a:spcAft>
                <a:spcPts val="0"/>
              </a:spcAft>
              <a:buNone/>
            </a:pPr>
            <a:endParaRPr sz="1800">
              <a:highlight>
                <a:srgbClr val="FFFFFF"/>
              </a:highlight>
            </a:endParaRPr>
          </a:p>
          <a:p>
            <a:pPr marL="0" lvl="0" indent="0" algn="l" rtl="0">
              <a:spcBef>
                <a:spcPts val="0"/>
              </a:spcBef>
              <a:spcAft>
                <a:spcPts val="0"/>
              </a:spcAft>
              <a:buNone/>
            </a:pPr>
            <a:r>
              <a:rPr lang="en" sz="1800">
                <a:highlight>
                  <a:srgbClr val="FFFFFF"/>
                </a:highlight>
              </a:rPr>
              <a:t>Homosexual — usually described as gay (males who are attracted to males) </a:t>
            </a:r>
            <a:endParaRPr sz="1800">
              <a:highlight>
                <a:srgbClr val="FFFFFF"/>
              </a:highlight>
            </a:endParaRPr>
          </a:p>
          <a:p>
            <a:pPr marL="0" lvl="0" indent="0" algn="l" rtl="0">
              <a:spcBef>
                <a:spcPts val="0"/>
              </a:spcBef>
              <a:spcAft>
                <a:spcPts val="0"/>
              </a:spcAft>
              <a:buNone/>
            </a:pPr>
            <a:endParaRPr sz="1800">
              <a:highlight>
                <a:srgbClr val="FFFFFF"/>
              </a:highlight>
            </a:endParaRPr>
          </a:p>
          <a:p>
            <a:pPr marL="0" lvl="0" indent="0" algn="l" rtl="0">
              <a:spcBef>
                <a:spcPts val="0"/>
              </a:spcBef>
              <a:spcAft>
                <a:spcPts val="0"/>
              </a:spcAft>
              <a:buNone/>
            </a:pPr>
            <a:r>
              <a:rPr lang="en" sz="1800">
                <a:highlight>
                  <a:srgbClr val="FFFFFF"/>
                </a:highlight>
              </a:rPr>
              <a:t>Lesbian (females who are attracted to females)</a:t>
            </a:r>
            <a:endParaRPr sz="1800">
              <a:highlight>
                <a:srgbClr val="FFFFFF"/>
              </a:highlight>
            </a:endParaRPr>
          </a:p>
          <a:p>
            <a:pPr marL="0" lvl="0" indent="0" algn="l" rtl="0">
              <a:spcBef>
                <a:spcPts val="0"/>
              </a:spcBef>
              <a:spcAft>
                <a:spcPts val="0"/>
              </a:spcAft>
              <a:buNone/>
            </a:pPr>
            <a:endParaRPr sz="1800">
              <a:highlight>
                <a:srgbClr val="FFFFFF"/>
              </a:highlight>
            </a:endParaRPr>
          </a:p>
          <a:p>
            <a:pPr marL="0" lvl="0" indent="0" algn="l" rtl="0">
              <a:spcBef>
                <a:spcPts val="0"/>
              </a:spcBef>
              <a:spcAft>
                <a:spcPts val="0"/>
              </a:spcAft>
              <a:buNone/>
            </a:pPr>
            <a:r>
              <a:rPr lang="en" sz="1800">
                <a:highlight>
                  <a:srgbClr val="FFFFFF"/>
                </a:highlight>
              </a:rPr>
              <a:t>Bisexual (attracted to both sexes); </a:t>
            </a:r>
            <a:endParaRPr sz="1800">
              <a:highlight>
                <a:srgbClr val="FFFFFF"/>
              </a:highlight>
            </a:endParaRPr>
          </a:p>
          <a:p>
            <a:pPr marL="0" lvl="0" indent="0" algn="l" rtl="0">
              <a:spcBef>
                <a:spcPts val="0"/>
              </a:spcBef>
              <a:spcAft>
                <a:spcPts val="0"/>
              </a:spcAft>
              <a:buNone/>
            </a:pPr>
            <a:endParaRPr sz="1800">
              <a:highlight>
                <a:srgbClr val="FFFFFF"/>
              </a:highlight>
            </a:endParaRPr>
          </a:p>
          <a:p>
            <a:pPr marL="0" lvl="0" indent="0" algn="l" rtl="0">
              <a:spcBef>
                <a:spcPts val="0"/>
              </a:spcBef>
              <a:spcAft>
                <a:spcPts val="0"/>
              </a:spcAft>
              <a:buNone/>
            </a:pPr>
            <a:r>
              <a:rPr lang="en" sz="1800">
                <a:highlight>
                  <a:srgbClr val="FFFFFF"/>
                </a:highlight>
              </a:rPr>
              <a:t>Asexual (not attracted to either sex).</a:t>
            </a:r>
            <a:endParaRPr sz="1800"/>
          </a:p>
        </p:txBody>
      </p:sp>
      <p:pic>
        <p:nvPicPr>
          <p:cNvPr id="367" name="Google Shape;367;p52"/>
          <p:cNvPicPr preferRelativeResize="0"/>
          <p:nvPr/>
        </p:nvPicPr>
        <p:blipFill>
          <a:blip r:embed="rId3">
            <a:alphaModFix/>
          </a:blip>
          <a:stretch>
            <a:fillRect/>
          </a:stretch>
        </p:blipFill>
        <p:spPr>
          <a:xfrm>
            <a:off x="4309400" y="1656050"/>
            <a:ext cx="4763026" cy="27401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xEl>
                                              <p:pRg st="0" end="0"/>
                                            </p:txEl>
                                          </p:spTgt>
                                        </p:tgtEl>
                                        <p:attrNameLst>
                                          <p:attrName>style.visibility</p:attrName>
                                        </p:attrNameLst>
                                      </p:cBhvr>
                                      <p:to>
                                        <p:strVal val="visible"/>
                                      </p:to>
                                    </p:set>
                                    <p:animEffect transition="in" filter="fade">
                                      <p:cBhvr>
                                        <p:cTn id="7" dur="2400"/>
                                        <p:tgtEl>
                                          <p:spTgt spid="3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6">
                                            <p:txEl>
                                              <p:pRg st="1" end="1"/>
                                            </p:txEl>
                                          </p:spTgt>
                                        </p:tgtEl>
                                        <p:attrNameLst>
                                          <p:attrName>style.visibility</p:attrName>
                                        </p:attrNameLst>
                                      </p:cBhvr>
                                      <p:to>
                                        <p:strVal val="visible"/>
                                      </p:to>
                                    </p:set>
                                    <p:animEffect transition="in" filter="fade">
                                      <p:cBhvr>
                                        <p:cTn id="12" dur="2400"/>
                                        <p:tgtEl>
                                          <p:spTgt spid="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xEl>
                                              <p:pRg st="2" end="2"/>
                                            </p:txEl>
                                          </p:spTgt>
                                        </p:tgtEl>
                                        <p:attrNameLst>
                                          <p:attrName>style.visibility</p:attrName>
                                        </p:attrNameLst>
                                      </p:cBhvr>
                                      <p:to>
                                        <p:strVal val="visible"/>
                                      </p:to>
                                    </p:set>
                                    <p:animEffect transition="in" filter="fade">
                                      <p:cBhvr>
                                        <p:cTn id="17" dur="2400"/>
                                        <p:tgtEl>
                                          <p:spTgt spid="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xEl>
                                              <p:pRg st="3" end="3"/>
                                            </p:txEl>
                                          </p:spTgt>
                                        </p:tgtEl>
                                        <p:attrNameLst>
                                          <p:attrName>style.visibility</p:attrName>
                                        </p:attrNameLst>
                                      </p:cBhvr>
                                      <p:to>
                                        <p:strVal val="visible"/>
                                      </p:to>
                                    </p:set>
                                    <p:animEffect transition="in" filter="fade">
                                      <p:cBhvr>
                                        <p:cTn id="22" dur="2400"/>
                                        <p:tgtEl>
                                          <p:spTgt spid="3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xEl>
                                              <p:pRg st="4" end="4"/>
                                            </p:txEl>
                                          </p:spTgt>
                                        </p:tgtEl>
                                        <p:attrNameLst>
                                          <p:attrName>style.visibility</p:attrName>
                                        </p:attrNameLst>
                                      </p:cBhvr>
                                      <p:to>
                                        <p:strVal val="visible"/>
                                      </p:to>
                                    </p:set>
                                    <p:animEffect transition="in" filter="fade">
                                      <p:cBhvr>
                                        <p:cTn id="27" dur="2400"/>
                                        <p:tgtEl>
                                          <p:spTgt spid="3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6">
                                            <p:txEl>
                                              <p:pRg st="5" end="5"/>
                                            </p:txEl>
                                          </p:spTgt>
                                        </p:tgtEl>
                                        <p:attrNameLst>
                                          <p:attrName>style.visibility</p:attrName>
                                        </p:attrNameLst>
                                      </p:cBhvr>
                                      <p:to>
                                        <p:strVal val="visible"/>
                                      </p:to>
                                    </p:set>
                                    <p:animEffect transition="in" filter="fade">
                                      <p:cBhvr>
                                        <p:cTn id="32" dur="2400"/>
                                        <p:tgtEl>
                                          <p:spTgt spid="3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6">
                                            <p:txEl>
                                              <p:pRg st="6" end="6"/>
                                            </p:txEl>
                                          </p:spTgt>
                                        </p:tgtEl>
                                        <p:attrNameLst>
                                          <p:attrName>style.visibility</p:attrName>
                                        </p:attrNameLst>
                                      </p:cBhvr>
                                      <p:to>
                                        <p:strVal val="visible"/>
                                      </p:to>
                                    </p:set>
                                    <p:animEffect transition="in" filter="fade">
                                      <p:cBhvr>
                                        <p:cTn id="37" dur="2400"/>
                                        <p:tgtEl>
                                          <p:spTgt spid="3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6">
                                            <p:txEl>
                                              <p:pRg st="7" end="7"/>
                                            </p:txEl>
                                          </p:spTgt>
                                        </p:tgtEl>
                                        <p:attrNameLst>
                                          <p:attrName>style.visibility</p:attrName>
                                        </p:attrNameLst>
                                      </p:cBhvr>
                                      <p:to>
                                        <p:strVal val="visible"/>
                                      </p:to>
                                    </p:set>
                                    <p:animEffect transition="in" filter="fade">
                                      <p:cBhvr>
                                        <p:cTn id="42" dur="2400"/>
                                        <p:tgtEl>
                                          <p:spTgt spid="36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6">
                                            <p:txEl>
                                              <p:pRg st="8" end="8"/>
                                            </p:txEl>
                                          </p:spTgt>
                                        </p:tgtEl>
                                        <p:attrNameLst>
                                          <p:attrName>style.visibility</p:attrName>
                                        </p:attrNameLst>
                                      </p:cBhvr>
                                      <p:to>
                                        <p:strVal val="visible"/>
                                      </p:to>
                                    </p:set>
                                    <p:animEffect transition="in" filter="fade">
                                      <p:cBhvr>
                                        <p:cTn id="47" dur="2400"/>
                                        <p:tgtEl>
                                          <p:spTgt spid="3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3"/>
          <p:cNvSpPr txBox="1">
            <a:spLocks noGrp="1"/>
          </p:cNvSpPr>
          <p:nvPr>
            <p:ph type="title"/>
          </p:nvPr>
        </p:nvSpPr>
        <p:spPr>
          <a:xfrm>
            <a:off x="0" y="0"/>
            <a:ext cx="4894500" cy="109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8.7.5 - gender identity</a:t>
            </a:r>
            <a:endParaRPr sz="4800"/>
          </a:p>
        </p:txBody>
      </p:sp>
      <p:sp>
        <p:nvSpPr>
          <p:cNvPr id="373" name="Google Shape;373;p53"/>
          <p:cNvSpPr txBox="1">
            <a:spLocks noGrp="1"/>
          </p:cNvSpPr>
          <p:nvPr>
            <p:ph type="body" idx="1"/>
          </p:nvPr>
        </p:nvSpPr>
        <p:spPr>
          <a:xfrm>
            <a:off x="65925" y="1382738"/>
            <a:ext cx="4051200" cy="17973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000000"/>
                </a:solidFill>
                <a:highlight>
                  <a:srgbClr val="FFFFFF"/>
                </a:highlight>
                <a:latin typeface="Arial"/>
                <a:ea typeface="Arial"/>
                <a:cs typeface="Arial"/>
                <a:sym typeface="Arial"/>
              </a:rPr>
              <a:t>Gender identity</a:t>
            </a:r>
            <a:r>
              <a:rPr lang="en" sz="1400">
                <a:solidFill>
                  <a:srgbClr val="000000"/>
                </a:solidFill>
                <a:highlight>
                  <a:srgbClr val="FFFFFF"/>
                </a:highlight>
                <a:latin typeface="Arial"/>
                <a:ea typeface="Arial"/>
                <a:cs typeface="Arial"/>
                <a:sym typeface="Arial"/>
              </a:rPr>
              <a:t> </a:t>
            </a:r>
            <a:endParaRPr sz="1400">
              <a:solidFill>
                <a:srgbClr val="000000"/>
              </a:solidFill>
              <a:highlight>
                <a:srgbClr val="FFFFFF"/>
              </a:highlight>
              <a:latin typeface="Arial"/>
              <a:ea typeface="Arial"/>
              <a:cs typeface="Arial"/>
              <a:sym typeface="Arial"/>
            </a:endParaRPr>
          </a:p>
          <a:p>
            <a:pPr marL="0" lvl="0" indent="0" algn="l" rtl="0">
              <a:spcBef>
                <a:spcPts val="1600"/>
              </a:spcBef>
              <a:spcAft>
                <a:spcPts val="1600"/>
              </a:spcAft>
              <a:buNone/>
            </a:pPr>
            <a:r>
              <a:rPr lang="en" sz="1400">
                <a:solidFill>
                  <a:srgbClr val="000000"/>
                </a:solidFill>
                <a:highlight>
                  <a:srgbClr val="FFFFFF"/>
                </a:highlight>
                <a:latin typeface="Arial"/>
                <a:ea typeface="Arial"/>
                <a:cs typeface="Arial"/>
                <a:sym typeface="Arial"/>
              </a:rPr>
              <a:t>How individuals perceive themselves as male, female, a blend of both, or neither. One’s gender identity can be the same or different from the sex assigned at birth.</a:t>
            </a:r>
            <a:endParaRPr sz="1400"/>
          </a:p>
        </p:txBody>
      </p:sp>
      <p:sp>
        <p:nvSpPr>
          <p:cNvPr id="374" name="Google Shape;374;p53"/>
          <p:cNvSpPr/>
          <p:nvPr/>
        </p:nvSpPr>
        <p:spPr>
          <a:xfrm>
            <a:off x="193575" y="3104025"/>
            <a:ext cx="3795900" cy="2184600"/>
          </a:xfrm>
          <a:prstGeom prst="horizontalScroll">
            <a:avLst>
              <a:gd name="adj" fmla="val 1250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3"/>
          <p:cNvSpPr txBox="1"/>
          <p:nvPr/>
        </p:nvSpPr>
        <p:spPr>
          <a:xfrm>
            <a:off x="580725" y="3470475"/>
            <a:ext cx="3263100" cy="1451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Higher rates of mental disorders</a:t>
            </a:r>
            <a:endParaRPr/>
          </a:p>
          <a:p>
            <a:pPr marL="457200" lvl="0" indent="-317500" algn="l" rtl="0">
              <a:lnSpc>
                <a:spcPct val="115000"/>
              </a:lnSpc>
              <a:spcBef>
                <a:spcPts val="0"/>
              </a:spcBef>
              <a:spcAft>
                <a:spcPts val="0"/>
              </a:spcAft>
              <a:buSzPts val="1400"/>
              <a:buChar char="●"/>
            </a:pPr>
            <a:r>
              <a:rPr lang="en"/>
              <a:t>Higher rates of physical and sexual assault</a:t>
            </a:r>
            <a:endParaRPr/>
          </a:p>
          <a:p>
            <a:pPr marL="457200" lvl="0" indent="-317500" algn="l" rtl="0">
              <a:lnSpc>
                <a:spcPct val="115000"/>
              </a:lnSpc>
              <a:spcBef>
                <a:spcPts val="0"/>
              </a:spcBef>
              <a:spcAft>
                <a:spcPts val="0"/>
              </a:spcAft>
              <a:buSzPts val="1400"/>
              <a:buChar char="●"/>
            </a:pPr>
            <a:r>
              <a:rPr lang="en"/>
              <a:t>Increased rates of self-harm including suicide.</a:t>
            </a:r>
            <a:endParaRPr/>
          </a:p>
          <a:p>
            <a:pPr marL="0" lvl="0" indent="0" algn="l" rtl="0">
              <a:spcBef>
                <a:spcPts val="1500"/>
              </a:spcBef>
              <a:spcAft>
                <a:spcPts val="0"/>
              </a:spcAft>
              <a:buNone/>
            </a:pPr>
            <a:endParaRPr/>
          </a:p>
        </p:txBody>
      </p:sp>
      <p:pic>
        <p:nvPicPr>
          <p:cNvPr id="376" name="Google Shape;376;p53"/>
          <p:cNvPicPr preferRelativeResize="0"/>
          <p:nvPr/>
        </p:nvPicPr>
        <p:blipFill rotWithShape="1">
          <a:blip r:embed="rId3">
            <a:alphaModFix/>
          </a:blip>
          <a:srcRect t="-2901"/>
          <a:stretch/>
        </p:blipFill>
        <p:spPr>
          <a:xfrm>
            <a:off x="4830195" y="0"/>
            <a:ext cx="423992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1000"/>
                                        <p:tgtEl>
                                          <p:spTgt spid="3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484900" y="20395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t>Chapter 8 </a:t>
            </a:r>
            <a:endParaRPr u="sng"/>
          </a:p>
          <a:p>
            <a:pPr marL="0" lvl="0" indent="0" algn="ctr" rtl="0">
              <a:spcBef>
                <a:spcPts val="0"/>
              </a:spcBef>
              <a:spcAft>
                <a:spcPts val="0"/>
              </a:spcAft>
              <a:buNone/>
            </a:pPr>
            <a:r>
              <a:rPr lang="en"/>
              <a:t>Comparing health status and burden of disease across countries</a:t>
            </a:r>
            <a:endParaRPr/>
          </a:p>
        </p:txBody>
      </p:sp>
      <p:sp>
        <p:nvSpPr>
          <p:cNvPr id="147" name="Google Shape;147;p27"/>
          <p:cNvSpPr txBox="1"/>
          <p:nvPr/>
        </p:nvSpPr>
        <p:spPr>
          <a:xfrm rot="-236611">
            <a:off x="4317326" y="929284"/>
            <a:ext cx="4584655" cy="397361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40000"/>
              </a:lnSpc>
              <a:spcBef>
                <a:spcPts val="1700"/>
              </a:spcBef>
              <a:spcAft>
                <a:spcPts val="0"/>
              </a:spcAft>
              <a:buNone/>
            </a:pPr>
            <a:r>
              <a:rPr lang="en">
                <a:solidFill>
                  <a:srgbClr val="34A2BE"/>
                </a:solidFill>
              </a:rPr>
              <a:t>Key knowledge</a:t>
            </a:r>
            <a:endParaRPr>
              <a:solidFill>
                <a:srgbClr val="34A2BE"/>
              </a:solidFill>
            </a:endParaRPr>
          </a:p>
          <a:p>
            <a:pPr marL="457200" lvl="0" indent="-317500" algn="l" rtl="0">
              <a:lnSpc>
                <a:spcPct val="115000"/>
              </a:lnSpc>
              <a:spcBef>
                <a:spcPts val="400"/>
              </a:spcBef>
              <a:spcAft>
                <a:spcPts val="0"/>
              </a:spcAft>
              <a:buSzPts val="1400"/>
              <a:buChar char="-"/>
            </a:pPr>
            <a:r>
              <a:rPr lang="en"/>
              <a:t>Characteristics of high-, middle- and low-income countries</a:t>
            </a:r>
            <a:endParaRPr/>
          </a:p>
          <a:p>
            <a:pPr marL="457200" lvl="0" indent="-317500" algn="l" rtl="0">
              <a:lnSpc>
                <a:spcPct val="115000"/>
              </a:lnSpc>
              <a:spcBef>
                <a:spcPts val="0"/>
              </a:spcBef>
              <a:spcAft>
                <a:spcPts val="0"/>
              </a:spcAft>
              <a:buSzPts val="1400"/>
              <a:buChar char="-"/>
            </a:pPr>
            <a:r>
              <a:rPr lang="en"/>
              <a:t>Similarities and differences in health status and burden of disease in low-, middle- and high-income countries, including Australia</a:t>
            </a:r>
            <a:endParaRPr/>
          </a:p>
          <a:p>
            <a:pPr marL="457200" lvl="0" indent="-317500" algn="l" rtl="0">
              <a:lnSpc>
                <a:spcPct val="115000"/>
              </a:lnSpc>
              <a:spcBef>
                <a:spcPts val="0"/>
              </a:spcBef>
              <a:spcAft>
                <a:spcPts val="0"/>
              </a:spcAft>
              <a:buSzPts val="1400"/>
              <a:buChar char="-"/>
            </a:pPr>
            <a:r>
              <a:rPr lang="en"/>
              <a:t>Factors that contribute to similarities and differences in health status and burden of disease, including access to safe water; sanitation; poverty; inequality and discrimination (race, religion, sex, sexual orientation and gender identity); and global distribution and marketing of tobacco, alcohol and processed foods</a:t>
            </a:r>
            <a:endParaRPr/>
          </a:p>
          <a:p>
            <a:pPr marL="0" lvl="0" indent="0" algn="l" rtl="0">
              <a:spcBef>
                <a:spcPts val="1500"/>
              </a:spcBef>
              <a:spcAft>
                <a:spcPts val="0"/>
              </a:spcAft>
              <a:buNone/>
            </a:pPr>
            <a:endParaRPr/>
          </a:p>
        </p:txBody>
      </p:sp>
      <p:sp>
        <p:nvSpPr>
          <p:cNvPr id="148" name="Google Shape;148;p27"/>
          <p:cNvSpPr txBox="1"/>
          <p:nvPr/>
        </p:nvSpPr>
        <p:spPr>
          <a:xfrm>
            <a:off x="63675" y="3833350"/>
            <a:ext cx="4228200" cy="12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22222"/>
                </a:solidFill>
              </a:rPr>
              <a:t>Burden of disease</a:t>
            </a:r>
            <a:r>
              <a:rPr lang="en" sz="1200">
                <a:solidFill>
                  <a:srgbClr val="222222"/>
                </a:solidFill>
                <a:highlight>
                  <a:srgbClr val="FFFFFF"/>
                </a:highlight>
              </a:rPr>
              <a:t> is the impact of a health problem as measured by financial cost, mortality, morbidity, or other indicators. It is often quantified in terms of disability-adjusted life years (DALYs), both of which quantify the number of years lost due to </a:t>
            </a:r>
            <a:r>
              <a:rPr lang="en" sz="1200" b="1">
                <a:solidFill>
                  <a:srgbClr val="222222"/>
                </a:solidFill>
              </a:rPr>
              <a:t>disease</a:t>
            </a:r>
            <a:r>
              <a:rPr lang="en" sz="1200">
                <a:solidFill>
                  <a:srgbClr val="222222"/>
                </a:solidFill>
                <a:highlight>
                  <a:srgbClr val="FFFFFF"/>
                </a:highlight>
              </a:rPr>
              <a:t> (YLDs).</a:t>
            </a:r>
            <a:endParaRPr sz="1200">
              <a:solidFill>
                <a:srgbClr val="222222"/>
              </a:solidFill>
              <a:highlight>
                <a:srgbClr val="FFFFFF"/>
              </a:highlight>
            </a:endParaRPr>
          </a:p>
          <a:p>
            <a:pPr marL="0" lvl="0" indent="0" algn="l" rtl="0">
              <a:spcBef>
                <a:spcPts val="0"/>
              </a:spcBef>
              <a:spcAft>
                <a:spcPts val="0"/>
              </a:spcAft>
              <a:buNone/>
            </a:pPr>
            <a:r>
              <a:rPr lang="en" sz="1050">
                <a:solidFill>
                  <a:srgbClr val="006621"/>
                </a:solidFill>
                <a:highlight>
                  <a:srgbClr val="FFFFFF"/>
                </a:highlight>
              </a:rPr>
              <a:t>https://en.wikipedia.org/wiki/Disease_burden</a:t>
            </a:r>
            <a:endParaRPr sz="1200">
              <a:solidFill>
                <a:srgbClr val="222222"/>
              </a:solidFill>
              <a:highlight>
                <a:srgbClr val="FFFFFF"/>
              </a:highlight>
            </a:endParaRPr>
          </a:p>
        </p:txBody>
      </p:sp>
      <p:pic>
        <p:nvPicPr>
          <p:cNvPr id="149" name="Google Shape;149;p27"/>
          <p:cNvPicPr preferRelativeResize="0"/>
          <p:nvPr/>
        </p:nvPicPr>
        <p:blipFill>
          <a:blip r:embed="rId3">
            <a:alphaModFix/>
          </a:blip>
          <a:stretch>
            <a:fillRect/>
          </a:stretch>
        </p:blipFill>
        <p:spPr>
          <a:xfrm>
            <a:off x="4708975" y="118550"/>
            <a:ext cx="3655400" cy="984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311700" y="283500"/>
            <a:ext cx="1551300" cy="101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8.7 AYK</a:t>
            </a:r>
            <a:endParaRPr sz="4800"/>
          </a:p>
        </p:txBody>
      </p:sp>
      <p:sp>
        <p:nvSpPr>
          <p:cNvPr id="382" name="Google Shape;382;p54"/>
          <p:cNvSpPr txBox="1">
            <a:spLocks noGrp="1"/>
          </p:cNvSpPr>
          <p:nvPr>
            <p:ph type="body" idx="1"/>
          </p:nvPr>
        </p:nvSpPr>
        <p:spPr>
          <a:xfrm>
            <a:off x="311700" y="1389600"/>
            <a:ext cx="8584800" cy="3524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Explain how displacement of people from their homes can impact health and wellbeing, health status and burden of disease.</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Do you think the status of women in Australia is the same as it is for men? Explain.</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Explain how sexual orientation and gender identity can contribute to variations in health status within countries.</a:t>
            </a:r>
            <a:endParaRPr sz="2400">
              <a:solidFill>
                <a:srgbClr val="000000"/>
              </a:solidFill>
              <a:latin typeface="Arial"/>
              <a:ea typeface="Arial"/>
              <a:cs typeface="Arial"/>
              <a:sym typeface="Arial"/>
            </a:endParaRPr>
          </a:p>
          <a:p>
            <a:pPr marL="0" lvl="0" indent="0" algn="l" rtl="0">
              <a:spcBef>
                <a:spcPts val="15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5"/>
          <p:cNvSpPr txBox="1">
            <a:spLocks noGrp="1"/>
          </p:cNvSpPr>
          <p:nvPr>
            <p:ph type="title"/>
          </p:nvPr>
        </p:nvSpPr>
        <p:spPr>
          <a:xfrm>
            <a:off x="110400" y="200100"/>
            <a:ext cx="3102600" cy="1215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000000"/>
                </a:solidFill>
              </a:rPr>
              <a:t>8.8- Global distribution and marketing of tobacco, alcohol and processed foods</a:t>
            </a:r>
            <a:endParaRPr sz="2400">
              <a:solidFill>
                <a:srgbClr val="000000"/>
              </a:solidFill>
            </a:endParaRPr>
          </a:p>
        </p:txBody>
      </p:sp>
      <p:sp>
        <p:nvSpPr>
          <p:cNvPr id="388" name="Google Shape;388;p55"/>
          <p:cNvSpPr txBox="1">
            <a:spLocks noGrp="1"/>
          </p:cNvSpPr>
          <p:nvPr>
            <p:ph type="body" idx="1"/>
          </p:nvPr>
        </p:nvSpPr>
        <p:spPr>
          <a:xfrm>
            <a:off x="3416700" y="200100"/>
            <a:ext cx="4669800" cy="121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000000"/>
                </a:solidFill>
                <a:latin typeface="Arial"/>
                <a:ea typeface="Arial"/>
                <a:cs typeface="Arial"/>
                <a:sym typeface="Arial"/>
              </a:rPr>
              <a:t>Understanding how the global distribution and marketing of tobacco, alcohol and processed foods contribute to similarities and differences in health status and burden of disease</a:t>
            </a:r>
            <a:endParaRPr sz="1400"/>
          </a:p>
        </p:txBody>
      </p:sp>
      <p:sp>
        <p:nvSpPr>
          <p:cNvPr id="389" name="Google Shape;389;p55"/>
          <p:cNvSpPr txBox="1"/>
          <p:nvPr/>
        </p:nvSpPr>
        <p:spPr>
          <a:xfrm>
            <a:off x="399275" y="1902400"/>
            <a:ext cx="2266500" cy="5403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lfa Slab One"/>
                <a:ea typeface="Alfa Slab One"/>
                <a:cs typeface="Alfa Slab One"/>
                <a:sym typeface="Alfa Slab One"/>
              </a:rPr>
              <a:t>Better technology</a:t>
            </a:r>
            <a:r>
              <a:rPr lang="en"/>
              <a:t> </a:t>
            </a:r>
            <a:endParaRPr/>
          </a:p>
        </p:txBody>
      </p:sp>
      <p:sp>
        <p:nvSpPr>
          <p:cNvPr id="390" name="Google Shape;390;p55"/>
          <p:cNvSpPr/>
          <p:nvPr/>
        </p:nvSpPr>
        <p:spPr>
          <a:xfrm>
            <a:off x="2747850" y="1535200"/>
            <a:ext cx="1702800" cy="1215900"/>
          </a:xfrm>
          <a:prstGeom prst="mathEqual">
            <a:avLst>
              <a:gd name="adj1" fmla="val 23520"/>
              <a:gd name="adj2" fmla="val 1176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5"/>
          <p:cNvSpPr txBox="1"/>
          <p:nvPr/>
        </p:nvSpPr>
        <p:spPr>
          <a:xfrm>
            <a:off x="4450650" y="1843750"/>
            <a:ext cx="4333200" cy="5988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lfa Slab One"/>
                <a:ea typeface="Alfa Slab One"/>
                <a:cs typeface="Alfa Slab One"/>
                <a:sym typeface="Alfa Slab One"/>
              </a:rPr>
              <a:t>Improved communication, trade and transport between countries </a:t>
            </a:r>
            <a:endParaRPr>
              <a:latin typeface="Alfa Slab One"/>
              <a:ea typeface="Alfa Slab One"/>
              <a:cs typeface="Alfa Slab One"/>
              <a:sym typeface="Alfa Slab One"/>
            </a:endParaRPr>
          </a:p>
        </p:txBody>
      </p:sp>
      <p:sp>
        <p:nvSpPr>
          <p:cNvPr id="392" name="Google Shape;392;p55"/>
          <p:cNvSpPr txBox="1"/>
          <p:nvPr/>
        </p:nvSpPr>
        <p:spPr>
          <a:xfrm rot="-1411513">
            <a:off x="2853550" y="1843752"/>
            <a:ext cx="2031554" cy="5988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GLOBALISATION</a:t>
            </a:r>
            <a:endParaRPr/>
          </a:p>
        </p:txBody>
      </p:sp>
      <p:sp>
        <p:nvSpPr>
          <p:cNvPr id="393" name="Google Shape;393;p55"/>
          <p:cNvSpPr/>
          <p:nvPr/>
        </p:nvSpPr>
        <p:spPr>
          <a:xfrm>
            <a:off x="493200" y="3029725"/>
            <a:ext cx="3264600" cy="18201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5"/>
          <p:cNvSpPr txBox="1"/>
          <p:nvPr/>
        </p:nvSpPr>
        <p:spPr>
          <a:xfrm>
            <a:off x="610650" y="3158900"/>
            <a:ext cx="2888700" cy="14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alibri"/>
                <a:ea typeface="Calibri"/>
                <a:cs typeface="Calibri"/>
                <a:sym typeface="Calibri"/>
              </a:rPr>
              <a:t>What advances in technology have occurred over the past 100 years that have led to an increase in global marketing?</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395" name="Google Shape;395;p55"/>
          <p:cNvSpPr txBox="1"/>
          <p:nvPr/>
        </p:nvSpPr>
        <p:spPr>
          <a:xfrm rot="-304776">
            <a:off x="4589411" y="2899576"/>
            <a:ext cx="3428967" cy="1691139"/>
          </a:xfrm>
          <a:prstGeom prst="rect">
            <a:avLst/>
          </a:prstGeom>
          <a:no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highlight>
                  <a:srgbClr val="FF9900"/>
                </a:highlight>
              </a:rPr>
              <a:t>Explore</a:t>
            </a:r>
            <a:endParaRPr b="1">
              <a:highlight>
                <a:srgbClr val="FF9900"/>
              </a:highlight>
            </a:endParaRPr>
          </a:p>
          <a:p>
            <a:pPr marL="0" lvl="0" indent="0" algn="l" rtl="0">
              <a:spcBef>
                <a:spcPts val="300"/>
              </a:spcBef>
              <a:spcAft>
                <a:spcPts val="0"/>
              </a:spcAft>
              <a:buNone/>
            </a:pPr>
            <a:r>
              <a:rPr lang="en">
                <a:latin typeface="Calibri"/>
                <a:ea typeface="Calibri"/>
                <a:cs typeface="Calibri"/>
                <a:sym typeface="Calibri"/>
              </a:rPr>
              <a:t>The World Bank site has sections on many related issues including globalisation:</a:t>
            </a:r>
            <a:endParaRPr>
              <a:latin typeface="Calibri"/>
              <a:ea typeface="Calibri"/>
              <a:cs typeface="Calibri"/>
              <a:sym typeface="Calibri"/>
            </a:endParaRPr>
          </a:p>
          <a:p>
            <a:pPr marL="228600" lvl="0" indent="-228600" algn="l" rtl="0">
              <a:spcBef>
                <a:spcPts val="0"/>
              </a:spcBef>
              <a:spcAft>
                <a:spcPts val="0"/>
              </a:spcAft>
              <a:buNone/>
            </a:pPr>
            <a:r>
              <a:rPr lang="en" u="sng">
                <a:solidFill>
                  <a:srgbClr val="0000FF"/>
                </a:solidFill>
                <a:latin typeface="Calibri"/>
                <a:ea typeface="Calibri"/>
                <a:cs typeface="Calibri"/>
                <a:sym typeface="Calibri"/>
                <a:hlinkClick r:id="rId3"/>
              </a:rPr>
              <a:t>http://www.worldbank.org</a:t>
            </a:r>
            <a:r>
              <a:rPr lang="en">
                <a:latin typeface="Calibri"/>
                <a:ea typeface="Calibri"/>
                <a:cs typeface="Calibri"/>
                <a:sym typeface="Calibri"/>
              </a:rPr>
              <a:t>  </a:t>
            </a:r>
            <a:endParaRPr>
              <a:latin typeface="Calibri"/>
              <a:ea typeface="Calibri"/>
              <a:cs typeface="Calibri"/>
              <a:sym typeface="Calibri"/>
            </a:endParaRPr>
          </a:p>
          <a:p>
            <a:pPr marL="228600" lvl="0" indent="-228600" algn="l" rtl="0">
              <a:spcBef>
                <a:spcPts val="0"/>
              </a:spcBef>
              <a:spcAft>
                <a:spcPts val="0"/>
              </a:spcAft>
              <a:buNone/>
            </a:pPr>
            <a:endParaRPr>
              <a:latin typeface="Calibri"/>
              <a:ea typeface="Calibri"/>
              <a:cs typeface="Calibri"/>
              <a:sym typeface="Calibri"/>
            </a:endParaRPr>
          </a:p>
          <a:p>
            <a:pPr marL="228600" lvl="0" indent="-228600" algn="l" rtl="0">
              <a:spcBef>
                <a:spcPts val="0"/>
              </a:spcBef>
              <a:spcAft>
                <a:spcPts val="0"/>
              </a:spcAft>
              <a:buNone/>
            </a:pPr>
            <a:r>
              <a:rPr lang="en">
                <a:latin typeface="Calibri"/>
                <a:ea typeface="Calibri"/>
                <a:cs typeface="Calibri"/>
                <a:sym typeface="Calibri"/>
              </a:rPr>
              <a:t>Think about : How does globalisation reduce barriers between countries?</a:t>
            </a: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a:spLocks noGrp="1"/>
          </p:cNvSpPr>
          <p:nvPr>
            <p:ph type="title"/>
          </p:nvPr>
        </p:nvSpPr>
        <p:spPr>
          <a:xfrm>
            <a:off x="3446475" y="-126825"/>
            <a:ext cx="5625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8.8 - Tobacco, alcohol and processed foods </a:t>
            </a:r>
            <a:endParaRPr/>
          </a:p>
        </p:txBody>
      </p:sp>
      <p:sp>
        <p:nvSpPr>
          <p:cNvPr id="401" name="Google Shape;401;p56"/>
          <p:cNvSpPr txBox="1">
            <a:spLocks noGrp="1"/>
          </p:cNvSpPr>
          <p:nvPr>
            <p:ph type="body" idx="1"/>
          </p:nvPr>
        </p:nvSpPr>
        <p:spPr>
          <a:xfrm>
            <a:off x="66800" y="38550"/>
            <a:ext cx="2535600" cy="5066400"/>
          </a:xfrm>
          <a:prstGeom prst="rect">
            <a:avLst/>
          </a:prstGeom>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Tobacco</a:t>
            </a:r>
            <a:endParaRPr b="1"/>
          </a:p>
          <a:p>
            <a:pPr marL="457200" lvl="0" indent="-304800" algn="l" rtl="0">
              <a:spcBef>
                <a:spcPts val="1600"/>
              </a:spcBef>
              <a:spcAft>
                <a:spcPts val="0"/>
              </a:spcAft>
              <a:buSzPts val="1200"/>
              <a:buChar char="-"/>
            </a:pPr>
            <a:r>
              <a:rPr lang="en"/>
              <a:t>Companies target low and middle income countries to make up for lost revenue $$$ in high income countries</a:t>
            </a:r>
            <a:endParaRPr/>
          </a:p>
          <a:p>
            <a:pPr marL="0" lvl="0" indent="0" algn="l" rtl="0">
              <a:spcBef>
                <a:spcPts val="1600"/>
              </a:spcBef>
              <a:spcAft>
                <a:spcPts val="0"/>
              </a:spcAft>
              <a:buNone/>
            </a:pPr>
            <a:r>
              <a:rPr lang="en"/>
              <a:t>Why? </a:t>
            </a:r>
            <a:endParaRPr/>
          </a:p>
          <a:p>
            <a:pPr marL="457200" lvl="0" indent="-304800" algn="l" rtl="0">
              <a:spcBef>
                <a:spcPts val="1600"/>
              </a:spcBef>
              <a:spcAft>
                <a:spcPts val="0"/>
              </a:spcAft>
              <a:buSzPts val="1200"/>
              <a:buChar char="-"/>
            </a:pPr>
            <a:r>
              <a:rPr lang="en"/>
              <a:t>Health promotion, laws and taxes in high income countries has decrease the rate of smoking. </a:t>
            </a:r>
            <a:endParaRPr/>
          </a:p>
        </p:txBody>
      </p:sp>
      <p:sp>
        <p:nvSpPr>
          <p:cNvPr id="402" name="Google Shape;402;p56"/>
          <p:cNvSpPr txBox="1"/>
          <p:nvPr/>
        </p:nvSpPr>
        <p:spPr>
          <a:xfrm>
            <a:off x="2794050" y="628875"/>
            <a:ext cx="6127800" cy="476400"/>
          </a:xfrm>
          <a:prstGeom prst="rect">
            <a:avLst/>
          </a:prstGeom>
          <a:solidFill>
            <a:srgbClr val="00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Calibri"/>
                <a:ea typeface="Calibri"/>
                <a:cs typeface="Calibri"/>
                <a:sym typeface="Calibri"/>
              </a:rPr>
              <a:t>Global marketing</a:t>
            </a:r>
            <a:r>
              <a:rPr lang="en" sz="1100">
                <a:latin typeface="Calibri"/>
                <a:ea typeface="Calibri"/>
                <a:cs typeface="Calibri"/>
                <a:sym typeface="Calibri"/>
              </a:rPr>
              <a:t>: The advertising and supply of products on a global scale; for example the global marketing of alcohol, tobacco and processed foods. </a:t>
            </a:r>
            <a:endParaRPr/>
          </a:p>
        </p:txBody>
      </p:sp>
      <p:sp>
        <p:nvSpPr>
          <p:cNvPr id="403" name="Google Shape;403;p56"/>
          <p:cNvSpPr txBox="1"/>
          <p:nvPr/>
        </p:nvSpPr>
        <p:spPr>
          <a:xfrm>
            <a:off x="2794050" y="1352675"/>
            <a:ext cx="3555900" cy="369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Alcohol</a:t>
            </a:r>
            <a:endParaRPr/>
          </a:p>
          <a:p>
            <a:pPr marL="228600" lvl="0" indent="-298450" algn="l" rtl="0">
              <a:spcBef>
                <a:spcPts val="0"/>
              </a:spcBef>
              <a:spcAft>
                <a:spcPts val="0"/>
              </a:spcAft>
              <a:buSzPts val="1100"/>
              <a:buFont typeface="Calibri"/>
              <a:buAutoNum type="arabicPeriod"/>
            </a:pPr>
            <a:r>
              <a:rPr lang="en" sz="1150">
                <a:highlight>
                  <a:srgbClr val="FFFFFF"/>
                </a:highlight>
              </a:rPr>
              <a:t>Alcohol manufacturers are increasingly marketing their products towards people in low- and middle-income countries. </a:t>
            </a:r>
            <a:endParaRPr sz="1150">
              <a:highlight>
                <a:srgbClr val="FFFFFF"/>
              </a:highlight>
            </a:endParaRPr>
          </a:p>
          <a:p>
            <a:pPr marL="228600" lvl="0" indent="-298450" algn="l" rtl="0">
              <a:spcBef>
                <a:spcPts val="0"/>
              </a:spcBef>
              <a:spcAft>
                <a:spcPts val="0"/>
              </a:spcAft>
              <a:buSzPts val="1100"/>
              <a:buFont typeface="Calibri"/>
              <a:buAutoNum type="arabicPeriod"/>
            </a:pPr>
            <a:r>
              <a:rPr lang="en" sz="1150">
                <a:highlight>
                  <a:srgbClr val="FFFFFF"/>
                </a:highlight>
              </a:rPr>
              <a:t>Alcohol use is associated with about 3.5%  of global deaths.</a:t>
            </a:r>
            <a:endParaRPr sz="1150">
              <a:highlight>
                <a:srgbClr val="FFFFFF"/>
              </a:highlight>
            </a:endParaRPr>
          </a:p>
          <a:p>
            <a:pPr marL="228600" lvl="0" indent="-301625" algn="l" rtl="0">
              <a:spcBef>
                <a:spcPts val="0"/>
              </a:spcBef>
              <a:spcAft>
                <a:spcPts val="0"/>
              </a:spcAft>
              <a:buSzPts val="1150"/>
              <a:buAutoNum type="arabicPeriod"/>
            </a:pPr>
            <a:r>
              <a:rPr lang="en" sz="1150">
                <a:highlight>
                  <a:srgbClr val="FFFFFF"/>
                </a:highlight>
              </a:rPr>
              <a:t>Increase in alcohol consumption are often those that have no cultural relationship with alcohol consumption and lack the resources to educate. </a:t>
            </a:r>
            <a:endParaRPr sz="1150">
              <a:highlight>
                <a:srgbClr val="FFFFFF"/>
              </a:highlight>
            </a:endParaRPr>
          </a:p>
        </p:txBody>
      </p:sp>
      <p:pic>
        <p:nvPicPr>
          <p:cNvPr id="404" name="Google Shape;404;p56"/>
          <p:cNvPicPr preferRelativeResize="0"/>
          <p:nvPr/>
        </p:nvPicPr>
        <p:blipFill>
          <a:blip r:embed="rId3">
            <a:alphaModFix/>
          </a:blip>
          <a:stretch>
            <a:fillRect/>
          </a:stretch>
        </p:blipFill>
        <p:spPr>
          <a:xfrm>
            <a:off x="3055950" y="3301422"/>
            <a:ext cx="3032101" cy="1731054"/>
          </a:xfrm>
          <a:prstGeom prst="rect">
            <a:avLst/>
          </a:prstGeom>
          <a:noFill/>
          <a:ln>
            <a:noFill/>
          </a:ln>
        </p:spPr>
      </p:pic>
      <p:sp>
        <p:nvSpPr>
          <p:cNvPr id="405" name="Google Shape;405;p56"/>
          <p:cNvSpPr txBox="1"/>
          <p:nvPr/>
        </p:nvSpPr>
        <p:spPr>
          <a:xfrm>
            <a:off x="6349950" y="1105275"/>
            <a:ext cx="2793900" cy="40383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highlight>
                  <a:srgbClr val="FF9900"/>
                </a:highlight>
                <a:latin typeface="Georgia"/>
                <a:ea typeface="Georgia"/>
                <a:cs typeface="Georgia"/>
                <a:sym typeface="Georgia"/>
              </a:rPr>
              <a:t>Processed food</a:t>
            </a:r>
            <a:endParaRPr sz="1200">
              <a:highlight>
                <a:srgbClr val="FF9900"/>
              </a:highlight>
              <a:latin typeface="Georgia"/>
              <a:ea typeface="Georgia"/>
              <a:cs typeface="Georgia"/>
              <a:sym typeface="Georgia"/>
            </a:endParaRPr>
          </a:p>
          <a:p>
            <a:pPr marL="457200" lvl="0" indent="-304800" algn="l" rtl="0">
              <a:spcBef>
                <a:spcPts val="0"/>
              </a:spcBef>
              <a:spcAft>
                <a:spcPts val="0"/>
              </a:spcAft>
              <a:buSzPts val="1200"/>
              <a:buFont typeface="Georgia"/>
              <a:buChar char="-"/>
            </a:pPr>
            <a:r>
              <a:rPr lang="en" sz="1200">
                <a:latin typeface="Georgia"/>
                <a:ea typeface="Georgia"/>
                <a:cs typeface="Georgia"/>
                <a:sym typeface="Georgia"/>
              </a:rPr>
              <a:t>More rural people have moved to cities and abandoned traditional diets</a:t>
            </a:r>
            <a:endParaRPr sz="1200">
              <a:latin typeface="Georgia"/>
              <a:ea typeface="Georgia"/>
              <a:cs typeface="Georgia"/>
              <a:sym typeface="Georgia"/>
            </a:endParaRPr>
          </a:p>
          <a:p>
            <a:pPr marL="457200" lvl="0" indent="-304800" algn="l" rtl="0">
              <a:spcBef>
                <a:spcPts val="0"/>
              </a:spcBef>
              <a:spcAft>
                <a:spcPts val="0"/>
              </a:spcAft>
              <a:buSzPts val="1200"/>
              <a:buFont typeface="Georgia"/>
              <a:buChar char="-"/>
            </a:pPr>
            <a:r>
              <a:rPr lang="en" sz="1200">
                <a:highlight>
                  <a:srgbClr val="FFFFFF"/>
                </a:highlight>
                <a:latin typeface="Georgia"/>
                <a:ea typeface="Georgia"/>
                <a:cs typeface="Georgia"/>
                <a:sym typeface="Georgia"/>
              </a:rPr>
              <a:t>Processed food is High in fat, salt and/or sugar and contribute to a more energy-dense diet. </a:t>
            </a:r>
            <a:endParaRPr sz="1200">
              <a:highlight>
                <a:srgbClr val="FFFFFF"/>
              </a:highlight>
              <a:latin typeface="Georgia"/>
              <a:ea typeface="Georgia"/>
              <a:cs typeface="Georgia"/>
              <a:sym typeface="Georgia"/>
            </a:endParaRPr>
          </a:p>
          <a:p>
            <a:pPr marL="457200" lvl="0" indent="-304800" algn="l" rtl="0">
              <a:spcBef>
                <a:spcPts val="0"/>
              </a:spcBef>
              <a:spcAft>
                <a:spcPts val="0"/>
              </a:spcAft>
              <a:buSzPts val="1200"/>
              <a:buFont typeface="Georgia"/>
              <a:buChar char="-"/>
            </a:pPr>
            <a:r>
              <a:rPr lang="en" sz="1200">
                <a:highlight>
                  <a:srgbClr val="FFFFFF"/>
                </a:highlight>
                <a:latin typeface="Georgia"/>
                <a:ea typeface="Georgia"/>
                <a:cs typeface="Georgia"/>
                <a:sym typeface="Georgia"/>
              </a:rPr>
              <a:t>The WHO predicts the incidence of stroke deaths will double in the low- and middle-income countries over the next 20 years.</a:t>
            </a:r>
            <a:endParaRPr sz="1200">
              <a:latin typeface="Georgia"/>
              <a:ea typeface="Georgia"/>
              <a:cs typeface="Georgia"/>
              <a:sym typeface="Georgia"/>
            </a:endParaRPr>
          </a:p>
        </p:txBody>
      </p:sp>
      <p:pic>
        <p:nvPicPr>
          <p:cNvPr id="406" name="Google Shape;406;p56"/>
          <p:cNvPicPr preferRelativeResize="0"/>
          <p:nvPr/>
        </p:nvPicPr>
        <p:blipFill>
          <a:blip r:embed="rId4">
            <a:alphaModFix/>
          </a:blip>
          <a:stretch>
            <a:fillRect/>
          </a:stretch>
        </p:blipFill>
        <p:spPr>
          <a:xfrm>
            <a:off x="6915638" y="3652975"/>
            <a:ext cx="1862926" cy="1397200"/>
          </a:xfrm>
          <a:prstGeom prst="rect">
            <a:avLst/>
          </a:prstGeom>
          <a:noFill/>
          <a:ln>
            <a:noFill/>
          </a:ln>
        </p:spPr>
      </p:pic>
      <p:pic>
        <p:nvPicPr>
          <p:cNvPr id="407" name="Google Shape;407;p56" descr="Is this the world's fattest baby? http://bit.ly/1iG8XIx&#10;Subscribe to ITN News: http://bit.ly/1bmWO8h&#10;A toddler in Sumatra is hooked on nicotine after being introduced to cigarettes by his father. Ardi, who is rarely seen without a cigarette, insists on the same brand, costing £3.78 a day.&#10;&#10;Like us on Facebook: http://on.fb.me/1aENuyJ&#10;Follow us on Twitter: http://bit.ly/1fta2Qp&#10;Add us on Google+: http://bit.ly/17z0Dpd&#10;&#10;Ten more great videos from ITN:&#10;The Harlem Shake, ITN-style: http://bit.ly/ZB1HX2&#10;Slam-dunking sea otter: http://bit.ly/YMdpId&#10;Real jetpack demonstration: http://bit.ly/X2RsYR&#10;Chewing gum art from Ukraine: http://bit.ly/XrY3M8&#10;The amazing moment a baby killer whale is born: http://bit.ly/XKwMU5&#10;Foam fills Australian town: http://bit.ly/YsR95m&#10;Meet the man with the world's stretchiest skin: http://bit.ly/YNZbGK&#10;Dogs learn to drive in New Zealand: http://youtu.be/chrzpnL1OEM&#10;See the world's biggest biceps: http://bit.ly/121JALt&#10;Full size Angry Birds: http://bit.ly/VYgLgj&#10;&#10;See 2013's Most Watched Videos: http://bit.ly/14iM9r5&#10;&#10;See our Biggest Videos of All Time: http://bit.ly/11GI36D&#10;&#10;See 2012's Most Watched Videos: http://bit.ly/18R1boW" title="Indonesian baby smokes 40 cigarettes a day">
            <a:hlinkClick r:id="rId5"/>
          </p:cNvPr>
          <p:cNvPicPr preferRelativeResize="0"/>
          <p:nvPr/>
        </p:nvPicPr>
        <p:blipFill>
          <a:blip r:embed="rId6">
            <a:alphaModFix/>
          </a:blip>
          <a:stretch>
            <a:fillRect/>
          </a:stretch>
        </p:blipFill>
        <p:spPr>
          <a:xfrm>
            <a:off x="589425" y="3736975"/>
            <a:ext cx="1638924" cy="122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10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1000"/>
                                        <p:tgtEl>
                                          <p:spTgt spid="4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gtEl>
                                        <p:attrNameLst>
                                          <p:attrName>style.visibility</p:attrName>
                                        </p:attrNameLst>
                                      </p:cBhvr>
                                      <p:to>
                                        <p:strVal val="visible"/>
                                      </p:to>
                                    </p:set>
                                    <p:animEffect transition="in" filter="fade">
                                      <p:cBhvr>
                                        <p:cTn id="17" dur="1000"/>
                                        <p:tgtEl>
                                          <p:spTgt spid="4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6"/>
                                        </p:tgtEl>
                                        <p:attrNameLst>
                                          <p:attrName>style.visibility</p:attrName>
                                        </p:attrNameLst>
                                      </p:cBhvr>
                                      <p:to>
                                        <p:strVal val="visible"/>
                                      </p:to>
                                    </p:set>
                                    <p:animEffect transition="in" filter="fade">
                                      <p:cBhvr>
                                        <p:cTn id="22" dur="1000"/>
                                        <p:tgtEl>
                                          <p:spTgt spid="4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5"/>
                                        </p:tgtEl>
                                        <p:attrNameLst>
                                          <p:attrName>style.visibility</p:attrName>
                                        </p:attrNameLst>
                                      </p:cBhvr>
                                      <p:to>
                                        <p:strVal val="visible"/>
                                      </p:to>
                                    </p:set>
                                    <p:animEffect transition="in" filter="fade">
                                      <p:cBhvr>
                                        <p:cTn id="2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7"/>
          <p:cNvSpPr txBox="1">
            <a:spLocks noGrp="1"/>
          </p:cNvSpPr>
          <p:nvPr>
            <p:ph type="title"/>
          </p:nvPr>
        </p:nvSpPr>
        <p:spPr>
          <a:xfrm>
            <a:off x="841350" y="241375"/>
            <a:ext cx="7461300" cy="755700"/>
          </a:xfrm>
          <a:prstGeom prst="rect">
            <a:avLst/>
          </a:prstGeom>
          <a:solidFill>
            <a:schemeClr val="dk1"/>
          </a:solidFill>
        </p:spPr>
        <p:txBody>
          <a:bodyPr spcFirstLastPara="1" wrap="square" lIns="91425" tIns="91425" rIns="91425" bIns="91425" anchor="b" anchorCtr="0">
            <a:noAutofit/>
          </a:bodyPr>
          <a:lstStyle/>
          <a:p>
            <a:pPr marL="914400" lvl="0" indent="0" algn="l" rtl="0">
              <a:lnSpc>
                <a:spcPct val="115000"/>
              </a:lnSpc>
              <a:spcBef>
                <a:spcPts val="0"/>
              </a:spcBef>
              <a:spcAft>
                <a:spcPts val="0"/>
              </a:spcAft>
              <a:buNone/>
            </a:pPr>
            <a:r>
              <a:rPr lang="en" sz="1400" u="sng">
                <a:solidFill>
                  <a:srgbClr val="222222"/>
                </a:solidFill>
                <a:latin typeface="Arial"/>
                <a:ea typeface="Arial"/>
                <a:cs typeface="Arial"/>
                <a:sym typeface="Arial"/>
              </a:rPr>
              <a:t>PAIRS ACTIVITY INSTRUCTIONS – CHARACTERISTICS OF HIGH-, MIDDLE &amp; LOW INCOME COUNTRIES</a:t>
            </a:r>
            <a:endParaRPr sz="1400"/>
          </a:p>
        </p:txBody>
      </p:sp>
      <p:sp>
        <p:nvSpPr>
          <p:cNvPr id="413" name="Google Shape;413;p57"/>
          <p:cNvSpPr txBox="1">
            <a:spLocks noGrp="1"/>
          </p:cNvSpPr>
          <p:nvPr>
            <p:ph type="body" idx="1"/>
          </p:nvPr>
        </p:nvSpPr>
        <p:spPr>
          <a:xfrm>
            <a:off x="184050" y="1078975"/>
            <a:ext cx="8118600" cy="39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1.</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Spin wheel number one: </a:t>
            </a:r>
            <a:r>
              <a:rPr lang="en" sz="1400" u="sng">
                <a:solidFill>
                  <a:srgbClr val="1155CC"/>
                </a:solidFill>
                <a:latin typeface="Arial"/>
                <a:ea typeface="Arial"/>
                <a:cs typeface="Arial"/>
                <a:sym typeface="Arial"/>
                <a:hlinkClick r:id="rId3"/>
              </a:rPr>
              <a:t>Click here to spin the wheel.</a:t>
            </a:r>
            <a:endParaRPr sz="1400" u="sng">
              <a:solidFill>
                <a:srgbClr val="1155CC"/>
              </a:solidFill>
              <a:latin typeface="Arial"/>
              <a:ea typeface="Arial"/>
              <a:cs typeface="Arial"/>
              <a:sym typeface="Arial"/>
              <a:hlinkClick r:id="rId3"/>
            </a:endParaRPr>
          </a:p>
          <a:p>
            <a:pPr marL="1371600" lvl="0" indent="0" algn="l" rtl="0">
              <a:spcBef>
                <a:spcPts val="0"/>
              </a:spcBef>
              <a:spcAft>
                <a:spcPts val="0"/>
              </a:spcAft>
              <a:buNone/>
            </a:pPr>
            <a:r>
              <a:rPr lang="en" sz="1400">
                <a:solidFill>
                  <a:srgbClr val="222222"/>
                </a:solidFill>
                <a:latin typeface="Arial"/>
                <a:ea typeface="Arial"/>
                <a:cs typeface="Arial"/>
                <a:sym typeface="Arial"/>
              </a:rPr>
              <a:t>2.</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State whether it is a characteristic of a low- or a high- income county.</a:t>
            </a:r>
            <a:endParaRPr sz="14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3.</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State whether your characteristic is an economic, social or environmental characteristic.</a:t>
            </a:r>
            <a:endParaRPr sz="14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4.</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Briefly explain the characteristic to your partner.</a:t>
            </a:r>
            <a:endParaRPr sz="14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5.</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Spin wheel number two: </a:t>
            </a:r>
            <a:r>
              <a:rPr lang="en" sz="1400" u="sng">
                <a:solidFill>
                  <a:srgbClr val="1155CC"/>
                </a:solidFill>
                <a:latin typeface="Arial"/>
                <a:ea typeface="Arial"/>
                <a:cs typeface="Arial"/>
                <a:sym typeface="Arial"/>
                <a:hlinkClick r:id="rId4"/>
              </a:rPr>
              <a:t>Click here to spin the wheel.</a:t>
            </a:r>
            <a:endParaRPr sz="1400" u="sng">
              <a:solidFill>
                <a:srgbClr val="1155CC"/>
              </a:solidFill>
              <a:latin typeface="Arial"/>
              <a:ea typeface="Arial"/>
              <a:cs typeface="Arial"/>
              <a:sym typeface="Arial"/>
              <a:hlinkClick r:id="rId4"/>
            </a:endParaRPr>
          </a:p>
          <a:p>
            <a:pPr marL="1371600" lvl="0" indent="0" algn="l" rtl="0">
              <a:spcBef>
                <a:spcPts val="0"/>
              </a:spcBef>
              <a:spcAft>
                <a:spcPts val="0"/>
              </a:spcAft>
              <a:buNone/>
            </a:pPr>
            <a:r>
              <a:rPr lang="en" sz="1400">
                <a:solidFill>
                  <a:srgbClr val="222222"/>
                </a:solidFill>
                <a:latin typeface="Arial"/>
                <a:ea typeface="Arial"/>
                <a:cs typeface="Arial"/>
                <a:sym typeface="Arial"/>
              </a:rPr>
              <a:t>6.</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You need to make a link from the characteristic to whatever you spin on the second wheel (burden of disease, health status or health and wellbeing).</a:t>
            </a:r>
            <a:endParaRPr sz="14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7.</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Then, draw a link from your characteristic to another characteristic that you know of. E.g. low-income countries usually have low average incomes which may result in food insecurity, if people do not have money to purchase adequate food.</a:t>
            </a:r>
            <a:endParaRPr sz="1400">
              <a:solidFill>
                <a:srgbClr val="222222"/>
              </a:solidFill>
              <a:latin typeface="Arial"/>
              <a:ea typeface="Arial"/>
              <a:cs typeface="Arial"/>
              <a:sym typeface="Arial"/>
            </a:endParaRPr>
          </a:p>
          <a:p>
            <a:pPr marL="1371600" lvl="0" indent="0" algn="l" rtl="0">
              <a:spcBef>
                <a:spcPts val="0"/>
              </a:spcBef>
              <a:spcAft>
                <a:spcPts val="0"/>
              </a:spcAft>
              <a:buNone/>
            </a:pPr>
            <a:r>
              <a:rPr lang="en" sz="1400">
                <a:solidFill>
                  <a:srgbClr val="222222"/>
                </a:solidFill>
                <a:latin typeface="Arial"/>
                <a:ea typeface="Arial"/>
                <a:cs typeface="Arial"/>
                <a:sym typeface="Arial"/>
              </a:rPr>
              <a:t>8.</a:t>
            </a:r>
            <a:r>
              <a:rPr lang="en" sz="1400">
                <a:solidFill>
                  <a:srgbClr val="222222"/>
                </a:solidFill>
                <a:latin typeface="Times New Roman"/>
                <a:ea typeface="Times New Roman"/>
                <a:cs typeface="Times New Roman"/>
                <a:sym typeface="Times New Roman"/>
              </a:rPr>
              <a:t>       </a:t>
            </a:r>
            <a:r>
              <a:rPr lang="en" sz="1400">
                <a:solidFill>
                  <a:srgbClr val="222222"/>
                </a:solidFill>
                <a:latin typeface="Arial"/>
                <a:ea typeface="Arial"/>
                <a:cs typeface="Arial"/>
                <a:sym typeface="Arial"/>
              </a:rPr>
              <a:t>Swap roles – your partner’s turn now. Take in turns doing this until you have got through as many characteristics as possible.</a:t>
            </a:r>
            <a:endParaRPr sz="1400">
              <a:solidFill>
                <a:srgbClr val="222222"/>
              </a:solidFill>
              <a:latin typeface="Arial"/>
              <a:ea typeface="Arial"/>
              <a:cs typeface="Arial"/>
              <a:sym typeface="Arial"/>
            </a:endParaRPr>
          </a:p>
          <a:p>
            <a:pPr marL="0" lvl="0" indent="0" algn="l" rtl="0">
              <a:spcBef>
                <a:spcPts val="0"/>
              </a:spcBef>
              <a:spcAft>
                <a:spcPts val="1600"/>
              </a:spcAft>
              <a:buNone/>
            </a:pPr>
            <a:endParaRPr/>
          </a:p>
        </p:txBody>
      </p:sp>
      <p:sp>
        <p:nvSpPr>
          <p:cNvPr id="414" name="Google Shape;414;p57"/>
          <p:cNvSpPr txBox="1"/>
          <p:nvPr/>
        </p:nvSpPr>
        <p:spPr>
          <a:xfrm rot="-921484">
            <a:off x="83828" y="1141888"/>
            <a:ext cx="1435150" cy="450511"/>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Revision</a:t>
            </a:r>
            <a:endParaRPr>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title"/>
          </p:nvPr>
        </p:nvSpPr>
        <p:spPr>
          <a:xfrm>
            <a:off x="582350" y="643475"/>
            <a:ext cx="3026400" cy="101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Unit 4 AOS 1 Part 1 </a:t>
            </a:r>
            <a:endParaRPr/>
          </a:p>
          <a:p>
            <a:pPr marL="0" lvl="0" indent="0" algn="l" rtl="0">
              <a:spcBef>
                <a:spcPts val="0"/>
              </a:spcBef>
              <a:spcAft>
                <a:spcPts val="0"/>
              </a:spcAft>
              <a:buNone/>
            </a:pPr>
            <a:r>
              <a:rPr lang="en"/>
              <a:t>Chapter 8 </a:t>
            </a:r>
            <a:endParaRPr/>
          </a:p>
        </p:txBody>
      </p:sp>
      <p:sp>
        <p:nvSpPr>
          <p:cNvPr id="420" name="Google Shape;420;p58"/>
          <p:cNvSpPr txBox="1">
            <a:spLocks noGrp="1"/>
          </p:cNvSpPr>
          <p:nvPr>
            <p:ph type="body" idx="1"/>
          </p:nvPr>
        </p:nvSpPr>
        <p:spPr>
          <a:xfrm>
            <a:off x="295475" y="1860150"/>
            <a:ext cx="8338800" cy="3179400"/>
          </a:xfrm>
          <a:prstGeom prst="rect">
            <a:avLst/>
          </a:prstGeom>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dirty="0"/>
              <a:t>Topic summary </a:t>
            </a:r>
            <a:endParaRPr dirty="0"/>
          </a:p>
          <a:p>
            <a:pPr marL="457200" lvl="0" indent="-304800" algn="l" rtl="0">
              <a:spcBef>
                <a:spcPts val="0"/>
              </a:spcBef>
              <a:spcAft>
                <a:spcPts val="0"/>
              </a:spcAft>
              <a:buSzPts val="1200"/>
              <a:buChar char="-"/>
            </a:pPr>
            <a:r>
              <a:rPr lang="en" dirty="0"/>
              <a:t>Examination preparation question 1 and 2 </a:t>
            </a:r>
            <a:endParaRPr dirty="0"/>
          </a:p>
          <a:p>
            <a:pPr marL="457200" lvl="0" indent="-304800" algn="l" rtl="0">
              <a:spcBef>
                <a:spcPts val="0"/>
              </a:spcBef>
              <a:spcAft>
                <a:spcPts val="0"/>
              </a:spcAft>
              <a:buSzPts val="1200"/>
              <a:buChar char="-"/>
            </a:pPr>
            <a:r>
              <a:rPr lang="en" dirty="0">
                <a:highlight>
                  <a:srgbClr val="FFFF00"/>
                </a:highlight>
              </a:rPr>
              <a:t>Topic 8 test 1 and 2 (printed)</a:t>
            </a:r>
            <a:endParaRPr dirty="0">
              <a:highlight>
                <a:srgbClr val="FFFF00"/>
              </a:highlight>
            </a:endParaRPr>
          </a:p>
          <a:p>
            <a:pPr marL="0" lvl="0" indent="0" algn="l" rtl="0">
              <a:spcBef>
                <a:spcPts val="1600"/>
              </a:spcBef>
              <a:spcAft>
                <a:spcPts val="1600"/>
              </a:spcAft>
              <a:buNone/>
            </a:pPr>
            <a:endParaRPr dirty="0"/>
          </a:p>
        </p:txBody>
      </p:sp>
      <p:sp>
        <p:nvSpPr>
          <p:cNvPr id="421" name="Google Shape;421;p58"/>
          <p:cNvSpPr txBox="1"/>
          <p:nvPr/>
        </p:nvSpPr>
        <p:spPr>
          <a:xfrm rot="-537507">
            <a:off x="5319735" y="2551065"/>
            <a:ext cx="3090196" cy="1690104"/>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LET’S EXPLORE: This is EXCITING STUFF!</a:t>
            </a:r>
            <a:endParaRPr b="1"/>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https://www.aihw.gov.au/getmedia/7c42913d-295f-4bc9-9c24-4e44eff4a04a/aihw-aus-221.pdf.aspx?inline=true</a:t>
            </a: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Sac study </a:t>
            </a:r>
            <a:endParaRPr/>
          </a:p>
        </p:txBody>
      </p:sp>
      <p:sp>
        <p:nvSpPr>
          <p:cNvPr id="427" name="Google Shape;427;p59"/>
          <p:cNvSpPr txBox="1">
            <a:spLocks noGrp="1"/>
          </p:cNvSpPr>
          <p:nvPr>
            <p:ph type="body" idx="1"/>
          </p:nvPr>
        </p:nvSpPr>
        <p:spPr>
          <a:xfrm>
            <a:off x="311700" y="1389600"/>
            <a:ext cx="8644800" cy="34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SAC study Unit 4 AOS 1 Part 1 </a:t>
            </a:r>
            <a:endParaRPr/>
          </a:p>
          <a:p>
            <a:pPr marL="0" lvl="0" indent="0" algn="l" rtl="0">
              <a:lnSpc>
                <a:spcPct val="115000"/>
              </a:lnSpc>
              <a:spcBef>
                <a:spcPts val="1600"/>
              </a:spcBef>
              <a:spcAft>
                <a:spcPts val="0"/>
              </a:spcAft>
              <a:buNone/>
            </a:pPr>
            <a:r>
              <a:rPr lang="en" sz="1100">
                <a:solidFill>
                  <a:srgbClr val="000000"/>
                </a:solidFill>
                <a:latin typeface="Times New Roman"/>
                <a:ea typeface="Times New Roman"/>
                <a:cs typeface="Times New Roman"/>
                <a:sym typeface="Times New Roman"/>
              </a:rPr>
              <a:t>The relevant dot points from the Study Design for this task are:</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600"/>
              </a:spcBef>
              <a:spcAft>
                <a:spcPts val="0"/>
              </a:spcAft>
              <a:buNone/>
            </a:pPr>
            <a:r>
              <a:rPr lang="en" sz="1100" b="1" i="1">
                <a:solidFill>
                  <a:srgbClr val="000000"/>
                </a:solidFill>
                <a:latin typeface="Times New Roman"/>
                <a:ea typeface="Times New Roman"/>
                <a:cs typeface="Times New Roman"/>
                <a:sym typeface="Times New Roman"/>
              </a:rPr>
              <a:t>Key knowledge</a:t>
            </a:r>
            <a:r>
              <a:rPr lang="en" sz="1100">
                <a:solidFill>
                  <a:srgbClr val="000000"/>
                </a:solidFill>
                <a:latin typeface="Times New Roman"/>
                <a:ea typeface="Times New Roman"/>
                <a:cs typeface="Times New Roman"/>
                <a:sym typeface="Times New Roman"/>
              </a:rPr>
              <a:t> </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100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characteristics of high- , middle- and low-income countries</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similarities and differences in health status and burden of disease in low- , middle- and high-income countries, including Australia</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factors that contribute to similarities and differences in health status and burden of disease, including access to safe water; sanitation; poverty; inequality and discrimination (race, religion, sex, sexual orientation and gender identity); and global distribution and marketing of tobacco, alcohol and processed foods</a:t>
            </a: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100" b="1" i="1">
                <a:solidFill>
                  <a:srgbClr val="000000"/>
                </a:solidFill>
                <a:latin typeface="Times New Roman"/>
                <a:ea typeface="Times New Roman"/>
                <a:cs typeface="Times New Roman"/>
                <a:sym typeface="Times New Roman"/>
              </a:rPr>
              <a:t>Key skills</a:t>
            </a:r>
            <a:endParaRPr sz="1100" b="1" i="1">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b="1">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describe characteristics of high-, middle- and low-income countries</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evaluate data to analyse similarities and differences between countries in relation to health status and burden of disease</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analyse factors that contribute to health status and burden of disease in different countries and discuss their impact on health and wellbeing</a:t>
            </a:r>
            <a:endParaRPr sz="1100">
              <a:solidFill>
                <a:srgbClr val="000000"/>
              </a:solidFill>
              <a:latin typeface="Times New Roman"/>
              <a:ea typeface="Times New Roman"/>
              <a:cs typeface="Times New Roman"/>
              <a:sym typeface="Times New Roman"/>
            </a:endParaRPr>
          </a:p>
          <a:p>
            <a:pPr marL="0" lvl="0" indent="-69849"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compare health data and other information to analyse reasons for health inequalities within and between nations</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0"/>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Unit 4 AOS 1 - Part 2 </a:t>
            </a:r>
            <a:endParaRPr/>
          </a:p>
        </p:txBody>
      </p:sp>
      <p:sp>
        <p:nvSpPr>
          <p:cNvPr id="433" name="Google Shape;433;p60"/>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Chapter 9 and 10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Key knowledge</a:t>
            </a:r>
            <a:endParaRPr/>
          </a:p>
        </p:txBody>
      </p:sp>
      <p:sp>
        <p:nvSpPr>
          <p:cNvPr id="439" name="Google Shape;439;p61"/>
          <p:cNvSpPr txBox="1">
            <a:spLocks noGrp="1"/>
          </p:cNvSpPr>
          <p:nvPr>
            <p:ph type="body" idx="1"/>
          </p:nvPr>
        </p:nvSpPr>
        <p:spPr>
          <a:xfrm>
            <a:off x="311700" y="1389600"/>
            <a:ext cx="8413500" cy="3452100"/>
          </a:xfrm>
          <a:prstGeom prst="rect">
            <a:avLst/>
          </a:prstGeom>
        </p:spPr>
        <p:txBody>
          <a:bodyPr spcFirstLastPara="1" wrap="square" lIns="91425" tIns="91425" rIns="91425" bIns="91425" anchor="t" anchorCtr="0">
            <a:noAutofit/>
          </a:bodyPr>
          <a:lstStyle/>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The concept and </a:t>
            </a:r>
            <a:r>
              <a:rPr lang="en" sz="1150" b="1">
                <a:solidFill>
                  <a:srgbClr val="000000"/>
                </a:solidFill>
                <a:latin typeface="Arial"/>
                <a:ea typeface="Arial"/>
                <a:cs typeface="Arial"/>
                <a:sym typeface="Arial"/>
              </a:rPr>
              <a:t>dimensions of sustainability (environmental, social, economic) </a:t>
            </a:r>
            <a:r>
              <a:rPr lang="en" sz="1150">
                <a:solidFill>
                  <a:srgbClr val="000000"/>
                </a:solidFill>
                <a:latin typeface="Arial"/>
                <a:ea typeface="Arial"/>
                <a:cs typeface="Arial"/>
                <a:sym typeface="Arial"/>
              </a:rPr>
              <a:t>and its role in the promotion of health and wellbeing.</a:t>
            </a:r>
            <a:endParaRPr sz="1150">
              <a:solidFill>
                <a:srgbClr val="000000"/>
              </a:solidFill>
              <a:latin typeface="Arial"/>
              <a:ea typeface="Arial"/>
              <a:cs typeface="Arial"/>
              <a:sym typeface="Arial"/>
            </a:endParaRPr>
          </a:p>
          <a:p>
            <a:pPr marL="0" lvl="0" indent="0" algn="l" rtl="0">
              <a:spcBef>
                <a:spcPts val="1500"/>
              </a:spcBef>
              <a:spcAft>
                <a:spcPts val="0"/>
              </a:spcAft>
              <a:buNone/>
            </a:pPr>
            <a:r>
              <a:rPr lang="en" sz="1800" b="1">
                <a:solidFill>
                  <a:srgbClr val="000000"/>
                </a:solidFill>
                <a:highlight>
                  <a:srgbClr val="FF00FF"/>
                </a:highlight>
                <a:latin typeface="Arial"/>
                <a:ea typeface="Arial"/>
                <a:cs typeface="Arial"/>
                <a:sym typeface="Arial"/>
              </a:rPr>
              <a:t>Dimensions of sustainability =</a:t>
            </a:r>
            <a:r>
              <a:rPr lang="en" sz="1800" b="1">
                <a:solidFill>
                  <a:srgbClr val="000000"/>
                </a:solidFill>
                <a:latin typeface="Arial"/>
                <a:ea typeface="Arial"/>
                <a:cs typeface="Arial"/>
                <a:sym typeface="Arial"/>
              </a:rPr>
              <a:t> 	                    +                       +</a:t>
            </a:r>
            <a:endParaRPr sz="1800" b="1">
              <a:solidFill>
                <a:srgbClr val="000000"/>
              </a:solidFill>
              <a:latin typeface="Arial"/>
              <a:ea typeface="Arial"/>
              <a:cs typeface="Arial"/>
              <a:sym typeface="Arial"/>
            </a:endParaRPr>
          </a:p>
          <a:p>
            <a:pPr marL="0" lvl="0" indent="0" algn="l" rtl="0">
              <a:spcBef>
                <a:spcPts val="1500"/>
              </a:spcBef>
              <a:spcAft>
                <a:spcPts val="0"/>
              </a:spcAft>
              <a:buNone/>
            </a:pPr>
            <a:endParaRPr sz="1150">
              <a:solidFill>
                <a:srgbClr val="000000"/>
              </a:solidFill>
              <a:latin typeface="Arial"/>
              <a:ea typeface="Arial"/>
              <a:cs typeface="Arial"/>
              <a:sym typeface="Arial"/>
            </a:endParaRPr>
          </a:p>
          <a:p>
            <a:pPr marL="457200" lvl="0" indent="-301625" algn="l" rtl="0">
              <a:spcBef>
                <a:spcPts val="1500"/>
              </a:spcBef>
              <a:spcAft>
                <a:spcPts val="0"/>
              </a:spcAft>
              <a:buClr>
                <a:srgbClr val="000000"/>
              </a:buClr>
              <a:buSzPts val="1150"/>
              <a:buFont typeface="Arial"/>
              <a:buChar char="●"/>
            </a:pPr>
            <a:r>
              <a:rPr lang="en" sz="1150">
                <a:solidFill>
                  <a:srgbClr val="000000"/>
                </a:solidFill>
                <a:latin typeface="Arial"/>
                <a:ea typeface="Arial"/>
                <a:cs typeface="Arial"/>
                <a:sym typeface="Arial"/>
              </a:rPr>
              <a:t>The concept of human development, including advantages and limitations of the Human Development Index.</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Implications for health and wellbeing of global trends including:</a:t>
            </a:r>
            <a:endParaRPr sz="1150">
              <a:solidFill>
                <a:srgbClr val="000000"/>
              </a:solidFill>
              <a:latin typeface="Arial"/>
              <a:ea typeface="Arial"/>
              <a:cs typeface="Arial"/>
              <a:sym typeface="Arial"/>
            </a:endParaRPr>
          </a:p>
          <a:p>
            <a:pPr marL="0" lvl="0" indent="0" algn="l" rtl="0">
              <a:spcBef>
                <a:spcPts val="1500"/>
              </a:spcBef>
              <a:spcAft>
                <a:spcPts val="0"/>
              </a:spcAft>
              <a:buClr>
                <a:srgbClr val="000000"/>
              </a:buClr>
              <a:buSzPts val="1100"/>
              <a:buFont typeface="Arial"/>
              <a:buNone/>
            </a:pPr>
            <a:r>
              <a:rPr lang="en" sz="1150">
                <a:solidFill>
                  <a:srgbClr val="000000"/>
                </a:solidFill>
                <a:latin typeface="Arial"/>
                <a:ea typeface="Arial"/>
                <a:cs typeface="Arial"/>
                <a:sym typeface="Arial"/>
              </a:rPr>
              <a:t>–climate change (rising sea levels, changing weather patterns and more extreme weather events)</a:t>
            </a:r>
            <a:endParaRPr sz="1150">
              <a:solidFill>
                <a:srgbClr val="000000"/>
              </a:solidFill>
              <a:latin typeface="Arial"/>
              <a:ea typeface="Arial"/>
              <a:cs typeface="Arial"/>
              <a:sym typeface="Arial"/>
            </a:endParaRPr>
          </a:p>
          <a:p>
            <a:pPr marL="0" lvl="0" indent="0" algn="l" rtl="0">
              <a:spcBef>
                <a:spcPts val="500"/>
              </a:spcBef>
              <a:spcAft>
                <a:spcPts val="0"/>
              </a:spcAft>
              <a:buClr>
                <a:srgbClr val="000000"/>
              </a:buClr>
              <a:buSzPts val="1100"/>
              <a:buFont typeface="Arial"/>
              <a:buNone/>
            </a:pPr>
            <a:r>
              <a:rPr lang="en" sz="1150">
                <a:solidFill>
                  <a:srgbClr val="000000"/>
                </a:solidFill>
                <a:latin typeface="Arial"/>
                <a:ea typeface="Arial"/>
                <a:cs typeface="Arial"/>
                <a:sym typeface="Arial"/>
              </a:rPr>
              <a:t>–conflict and mass migration</a:t>
            </a:r>
            <a:endParaRPr sz="1150">
              <a:solidFill>
                <a:srgbClr val="000000"/>
              </a:solidFill>
              <a:latin typeface="Arial"/>
              <a:ea typeface="Arial"/>
              <a:cs typeface="Arial"/>
              <a:sym typeface="Arial"/>
            </a:endParaRPr>
          </a:p>
          <a:p>
            <a:pPr marL="0" lvl="0" indent="0" algn="l" rtl="0">
              <a:spcBef>
                <a:spcPts val="500"/>
              </a:spcBef>
              <a:spcAft>
                <a:spcPts val="0"/>
              </a:spcAft>
              <a:buClr>
                <a:srgbClr val="000000"/>
              </a:buClr>
              <a:buSzPts val="1100"/>
              <a:buFont typeface="Arial"/>
              <a:buNone/>
            </a:pPr>
            <a:r>
              <a:rPr lang="en" sz="1150">
                <a:solidFill>
                  <a:srgbClr val="000000"/>
                </a:solidFill>
                <a:latin typeface="Arial"/>
                <a:ea typeface="Arial"/>
                <a:cs typeface="Arial"/>
                <a:sym typeface="Arial"/>
              </a:rPr>
              <a:t>–increased world trade and tourism</a:t>
            </a:r>
            <a:endParaRPr sz="1150">
              <a:solidFill>
                <a:srgbClr val="000000"/>
              </a:solidFill>
              <a:latin typeface="Arial"/>
              <a:ea typeface="Arial"/>
              <a:cs typeface="Arial"/>
              <a:sym typeface="Arial"/>
            </a:endParaRPr>
          </a:p>
          <a:p>
            <a:pPr marL="0" lvl="0" indent="0" algn="l" rtl="0">
              <a:spcBef>
                <a:spcPts val="500"/>
              </a:spcBef>
              <a:spcAft>
                <a:spcPts val="0"/>
              </a:spcAft>
              <a:buClr>
                <a:srgbClr val="000000"/>
              </a:buClr>
              <a:buSzPts val="1100"/>
              <a:buFont typeface="Arial"/>
              <a:buNone/>
            </a:pPr>
            <a:r>
              <a:rPr lang="en" sz="1150">
                <a:solidFill>
                  <a:srgbClr val="000000"/>
                </a:solidFill>
                <a:latin typeface="Arial"/>
                <a:ea typeface="Arial"/>
                <a:cs typeface="Arial"/>
                <a:sym typeface="Arial"/>
              </a:rPr>
              <a:t>–digital technologies that enable increased knowledge sharing.</a:t>
            </a:r>
            <a:endParaRPr sz="1150">
              <a:solidFill>
                <a:srgbClr val="000000"/>
              </a:solidFill>
              <a:latin typeface="Arial"/>
              <a:ea typeface="Arial"/>
              <a:cs typeface="Arial"/>
              <a:sym typeface="Arial"/>
            </a:endParaRPr>
          </a:p>
          <a:p>
            <a:pPr marL="0" lvl="0" indent="0" algn="l" rtl="0">
              <a:spcBef>
                <a:spcPts val="500"/>
              </a:spcBef>
              <a:spcAft>
                <a:spcPts val="0"/>
              </a:spcAft>
              <a:buClr>
                <a:srgbClr val="000000"/>
              </a:buClr>
              <a:buSzPts val="1100"/>
              <a:buFont typeface="Arial"/>
              <a:buNone/>
            </a:pPr>
            <a:endParaRPr sz="1150">
              <a:solidFill>
                <a:srgbClr val="000000"/>
              </a:solidFill>
              <a:latin typeface="Arial"/>
              <a:ea typeface="Arial"/>
              <a:cs typeface="Arial"/>
              <a:sym typeface="Arial"/>
            </a:endParaRPr>
          </a:p>
          <a:p>
            <a:pPr marL="0" lvl="0" indent="0" algn="l" rtl="0">
              <a:spcBef>
                <a:spcPts val="500"/>
              </a:spcBef>
              <a:spcAft>
                <a:spcPts val="0"/>
              </a:spcAft>
              <a:buNone/>
            </a:pPr>
            <a:endParaRPr sz="1150">
              <a:solidFill>
                <a:srgbClr val="000000"/>
              </a:solidFill>
              <a:latin typeface="Arial"/>
              <a:ea typeface="Arial"/>
              <a:cs typeface="Arial"/>
              <a:sym typeface="Arial"/>
            </a:endParaRPr>
          </a:p>
          <a:p>
            <a:pPr marL="0" lvl="0" indent="0" algn="l" rtl="0">
              <a:spcBef>
                <a:spcPts val="1500"/>
              </a:spcBef>
              <a:spcAft>
                <a:spcPts val="1600"/>
              </a:spcAft>
              <a:buNone/>
            </a:pPr>
            <a:endParaRPr/>
          </a:p>
        </p:txBody>
      </p:sp>
      <p:pic>
        <p:nvPicPr>
          <p:cNvPr id="440" name="Google Shape;440;p61" descr="Image result for money"/>
          <p:cNvPicPr preferRelativeResize="0"/>
          <p:nvPr/>
        </p:nvPicPr>
        <p:blipFill>
          <a:blip r:embed="rId3">
            <a:alphaModFix/>
          </a:blip>
          <a:stretch>
            <a:fillRect/>
          </a:stretch>
        </p:blipFill>
        <p:spPr>
          <a:xfrm>
            <a:off x="7277091" y="1924975"/>
            <a:ext cx="1341833" cy="755700"/>
          </a:xfrm>
          <a:prstGeom prst="rect">
            <a:avLst/>
          </a:prstGeom>
          <a:noFill/>
          <a:ln>
            <a:noFill/>
          </a:ln>
        </p:spPr>
      </p:pic>
      <p:pic>
        <p:nvPicPr>
          <p:cNvPr id="441" name="Google Shape;441;p61" descr="Image result for social"/>
          <p:cNvPicPr preferRelativeResize="0"/>
          <p:nvPr/>
        </p:nvPicPr>
        <p:blipFill>
          <a:blip r:embed="rId4">
            <a:alphaModFix/>
          </a:blip>
          <a:stretch>
            <a:fillRect/>
          </a:stretch>
        </p:blipFill>
        <p:spPr>
          <a:xfrm>
            <a:off x="5682700" y="1864521"/>
            <a:ext cx="1044950" cy="876600"/>
          </a:xfrm>
          <a:prstGeom prst="rect">
            <a:avLst/>
          </a:prstGeom>
          <a:noFill/>
          <a:ln>
            <a:noFill/>
          </a:ln>
        </p:spPr>
      </p:pic>
      <p:pic>
        <p:nvPicPr>
          <p:cNvPr id="442" name="Google Shape;442;p61" descr="Image result for environmental"/>
          <p:cNvPicPr preferRelativeResize="0"/>
          <p:nvPr/>
        </p:nvPicPr>
        <p:blipFill>
          <a:blip r:embed="rId5">
            <a:alphaModFix/>
          </a:blip>
          <a:stretch>
            <a:fillRect/>
          </a:stretch>
        </p:blipFill>
        <p:spPr>
          <a:xfrm>
            <a:off x="3847538" y="1925443"/>
            <a:ext cx="1341825" cy="7547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2"/>
          <p:cNvSpPr txBox="1">
            <a:spLocks noGrp="1"/>
          </p:cNvSpPr>
          <p:nvPr>
            <p:ph type="title"/>
          </p:nvPr>
        </p:nvSpPr>
        <p:spPr>
          <a:xfrm>
            <a:off x="311700" y="555600"/>
            <a:ext cx="3544200" cy="8598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en"/>
              <a:t>9.1 -</a:t>
            </a:r>
            <a:r>
              <a:rPr lang="en" sz="1400">
                <a:latin typeface="Comic Sans MS"/>
                <a:ea typeface="Comic Sans MS"/>
                <a:cs typeface="Comic Sans MS"/>
                <a:sym typeface="Comic Sans MS"/>
              </a:rPr>
              <a:t> </a:t>
            </a:r>
            <a:r>
              <a:rPr lang="en" sz="1400" b="0">
                <a:solidFill>
                  <a:srgbClr val="000000"/>
                </a:solidFill>
                <a:latin typeface="Comic Sans MS"/>
                <a:ea typeface="Comic Sans MS"/>
                <a:cs typeface="Comic Sans MS"/>
                <a:sym typeface="Comic Sans MS"/>
              </a:rPr>
              <a:t>Understanding the concept of sustainability — Economic sustainability</a:t>
            </a:r>
            <a:r>
              <a:rPr lang="en"/>
              <a:t> </a:t>
            </a:r>
            <a:endParaRPr/>
          </a:p>
        </p:txBody>
      </p:sp>
      <p:sp>
        <p:nvSpPr>
          <p:cNvPr id="448" name="Google Shape;448;p62"/>
          <p:cNvSpPr txBox="1">
            <a:spLocks noGrp="1"/>
          </p:cNvSpPr>
          <p:nvPr>
            <p:ph type="body" idx="1"/>
          </p:nvPr>
        </p:nvSpPr>
        <p:spPr>
          <a:xfrm rot="-607548">
            <a:off x="5632519" y="492087"/>
            <a:ext cx="3194355" cy="227369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rgbClr val="000000"/>
                </a:solidFill>
                <a:latin typeface="Calibri"/>
                <a:ea typeface="Calibri"/>
                <a:cs typeface="Calibri"/>
                <a:sym typeface="Calibri"/>
              </a:rPr>
              <a:t>Discuss</a:t>
            </a:r>
            <a:endParaRPr sz="1100" b="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1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rgbClr val="000000"/>
                </a:solidFill>
                <a:latin typeface="Calibri"/>
                <a:ea typeface="Calibri"/>
                <a:cs typeface="Calibri"/>
                <a:sym typeface="Calibri"/>
              </a:rPr>
              <a:t>What are the possible impacts on health and wellbeing if these characteristics could not continue in Australia into the future?</a:t>
            </a:r>
            <a:endParaRPr sz="11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1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rgbClr val="000000"/>
                </a:solidFill>
                <a:latin typeface="Calibri"/>
                <a:ea typeface="Calibri"/>
                <a:cs typeface="Calibri"/>
                <a:sym typeface="Calibri"/>
              </a:rPr>
              <a:t>What are the possible impacts on health and wellbeing in low- and middle-income countries if we could promote these characteristics and ensure they could continue into the future?</a:t>
            </a:r>
            <a:endParaRPr/>
          </a:p>
        </p:txBody>
      </p:sp>
      <p:pic>
        <p:nvPicPr>
          <p:cNvPr id="449" name="Google Shape;449;p62" descr="We often hear the words 'sustainable' and 'sustainability' in our daily lives. But what does sustainability mean? And why is it so important? explainity tries to shed some light on these questions.&#10;&#10;English captions by A. Sanchez&#10;&#10;This explainer video was produced by explainity GmbH&#10;Homepage: www.explainity.com&#10;E-Mail: info@explainity.com&#10;&#10;If you are interested in an own explainity explainer video, visit our website www.explainity.com and contact us. We are looking forward to your inquiry.&#10;&#10;You are welcome to use this explainer video for your own purpose and website. Keep in mind that this explainer video must not be altered in regards to content and graphics. If you decide to use it, please credit explainity as the producer and refer to our website at www.explainity.com." title="Sustainability easily explained (explainity® explainer video)">
            <a:hlinkClick r:id="rId3"/>
          </p:cNvPr>
          <p:cNvPicPr preferRelativeResize="0"/>
          <p:nvPr/>
        </p:nvPicPr>
        <p:blipFill>
          <a:blip r:embed="rId4">
            <a:alphaModFix/>
          </a:blip>
          <a:stretch>
            <a:fillRect/>
          </a:stretch>
        </p:blipFill>
        <p:spPr>
          <a:xfrm>
            <a:off x="311700" y="1688050"/>
            <a:ext cx="4226122" cy="3169591"/>
          </a:xfrm>
          <a:prstGeom prst="rect">
            <a:avLst/>
          </a:prstGeom>
          <a:noFill/>
          <a:ln>
            <a:noFill/>
          </a:ln>
        </p:spPr>
      </p:pic>
      <p:sp>
        <p:nvSpPr>
          <p:cNvPr id="450" name="Google Shape;450;p62"/>
          <p:cNvSpPr txBox="1"/>
          <p:nvPr/>
        </p:nvSpPr>
        <p:spPr>
          <a:xfrm>
            <a:off x="4875225" y="3182300"/>
            <a:ext cx="3968700" cy="1609800"/>
          </a:xfrm>
          <a:prstGeom prst="rect">
            <a:avLst/>
          </a:prstGeom>
          <a:solidFill>
            <a:srgbClr val="F6B26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Sustainability is defined as</a:t>
            </a:r>
            <a:r>
              <a:rPr lang="en" sz="1800">
                <a:latin typeface="Calibri"/>
                <a:ea typeface="Calibri"/>
                <a:cs typeface="Calibri"/>
                <a:sym typeface="Calibri"/>
              </a:rPr>
              <a:t> ‘meeting the needs of the present without compromising the ability of future generations to meet their own needs’.</a:t>
            </a:r>
            <a:endParaRPr sz="1800"/>
          </a:p>
        </p:txBody>
      </p:sp>
      <p:pic>
        <p:nvPicPr>
          <p:cNvPr id="451" name="Google Shape;451;p62" descr="Image result for environmental"/>
          <p:cNvPicPr preferRelativeResize="0"/>
          <p:nvPr/>
        </p:nvPicPr>
        <p:blipFill>
          <a:blip r:embed="rId5">
            <a:alphaModFix/>
          </a:blip>
          <a:stretch>
            <a:fillRect/>
          </a:stretch>
        </p:blipFill>
        <p:spPr>
          <a:xfrm>
            <a:off x="3855903" y="517511"/>
            <a:ext cx="1663975" cy="935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
                                        </p:tgtEl>
                                        <p:attrNameLst>
                                          <p:attrName>style.visibility</p:attrName>
                                        </p:attrNameLst>
                                      </p:cBhvr>
                                      <p:to>
                                        <p:strVal val="visible"/>
                                      </p:to>
                                    </p:set>
                                    <p:animEffect transition="in" filter="fade">
                                      <p:cBhvr>
                                        <p:cTn id="12" dur="10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3"/>
          <p:cNvSpPr txBox="1">
            <a:spLocks noGrp="1"/>
          </p:cNvSpPr>
          <p:nvPr>
            <p:ph type="title"/>
          </p:nvPr>
        </p:nvSpPr>
        <p:spPr>
          <a:xfrm>
            <a:off x="117425" y="83800"/>
            <a:ext cx="443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9.2 Economic sustainability</a:t>
            </a:r>
            <a:endParaRPr/>
          </a:p>
        </p:txBody>
      </p:sp>
      <p:sp>
        <p:nvSpPr>
          <p:cNvPr id="457" name="Google Shape;457;p63"/>
          <p:cNvSpPr txBox="1"/>
          <p:nvPr/>
        </p:nvSpPr>
        <p:spPr>
          <a:xfrm>
            <a:off x="305300" y="952825"/>
            <a:ext cx="3000000" cy="300000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highlight>
                  <a:srgbClr val="E7E7E7"/>
                </a:highlight>
                <a:latin typeface="Verdana"/>
                <a:ea typeface="Verdana"/>
                <a:cs typeface="Verdana"/>
                <a:sym typeface="Verdana"/>
              </a:rPr>
              <a:t>Economic sustainability</a:t>
            </a:r>
            <a:endParaRPr b="1">
              <a:highlight>
                <a:srgbClr val="E7E7E7"/>
              </a:highlight>
              <a:latin typeface="Verdana"/>
              <a:ea typeface="Verdana"/>
              <a:cs typeface="Verdana"/>
              <a:sym typeface="Verdana"/>
            </a:endParaRPr>
          </a:p>
          <a:p>
            <a:pPr marL="0" lvl="0" indent="0" algn="ctr" rtl="0">
              <a:lnSpc>
                <a:spcPct val="115000"/>
              </a:lnSpc>
              <a:spcBef>
                <a:spcPts val="0"/>
              </a:spcBef>
              <a:spcAft>
                <a:spcPts val="0"/>
              </a:spcAft>
              <a:buNone/>
            </a:pPr>
            <a:r>
              <a:rPr lang="en">
                <a:highlight>
                  <a:srgbClr val="E7E7E7"/>
                </a:highlight>
                <a:latin typeface="Verdana"/>
                <a:ea typeface="Verdana"/>
                <a:cs typeface="Verdana"/>
                <a:sym typeface="Verdana"/>
              </a:rPr>
              <a:t>ensuring that average incomes in all countries are adequate to sustain a decent standard of living and continue to rise in line with inflation and living costs in the future</a:t>
            </a:r>
            <a:endParaRPr/>
          </a:p>
        </p:txBody>
      </p:sp>
      <p:pic>
        <p:nvPicPr>
          <p:cNvPr id="458" name="Google Shape;458;p63"/>
          <p:cNvPicPr preferRelativeResize="0"/>
          <p:nvPr/>
        </p:nvPicPr>
        <p:blipFill>
          <a:blip r:embed="rId3">
            <a:alphaModFix/>
          </a:blip>
          <a:stretch>
            <a:fillRect/>
          </a:stretch>
        </p:blipFill>
        <p:spPr>
          <a:xfrm>
            <a:off x="4243876" y="186400"/>
            <a:ext cx="4618501" cy="4641199"/>
          </a:xfrm>
          <a:prstGeom prst="rect">
            <a:avLst/>
          </a:prstGeom>
          <a:noFill/>
          <a:ln>
            <a:noFill/>
          </a:ln>
        </p:spPr>
      </p:pic>
      <p:sp>
        <p:nvSpPr>
          <p:cNvPr id="459" name="Google Shape;459;p63"/>
          <p:cNvSpPr txBox="1"/>
          <p:nvPr/>
        </p:nvSpPr>
        <p:spPr>
          <a:xfrm>
            <a:off x="117425" y="4010650"/>
            <a:ext cx="5359200" cy="1077300"/>
          </a:xfrm>
          <a:prstGeom prst="rect">
            <a:avLst/>
          </a:prstGeom>
          <a:solidFill>
            <a:srgbClr val="D5A6B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9.2 TYK  </a:t>
            </a:r>
            <a:endParaRPr/>
          </a:p>
          <a:p>
            <a:pPr marL="0" lvl="0" indent="0" algn="l" rtl="0">
              <a:spcBef>
                <a:spcPts val="0"/>
              </a:spcBef>
              <a:spcAft>
                <a:spcPts val="0"/>
              </a:spcAft>
              <a:buNone/>
            </a:pPr>
            <a:r>
              <a:rPr lang="en" sz="1150"/>
              <a:t>4. Explain why the development of new industries is important for low- and middle-income countries.</a:t>
            </a:r>
            <a:endParaRPr sz="1150"/>
          </a:p>
          <a:p>
            <a:pPr marL="0" lvl="0" indent="0" algn="l" rtl="0">
              <a:lnSpc>
                <a:spcPct val="115000"/>
              </a:lnSpc>
              <a:spcBef>
                <a:spcPts val="0"/>
              </a:spcBef>
              <a:spcAft>
                <a:spcPts val="0"/>
              </a:spcAft>
              <a:buNone/>
            </a:pPr>
            <a:r>
              <a:rPr lang="en" sz="1150"/>
              <a:t>5. Explain why the development of new industries is important for high-income countries.</a:t>
            </a:r>
            <a:endParaRPr sz="1150"/>
          </a:p>
          <a:p>
            <a:pPr marL="0" lvl="0" indent="0" algn="l" rtl="0">
              <a:spcBef>
                <a:spcPts val="1500"/>
              </a:spcBef>
              <a:spcAft>
                <a:spcPts val="0"/>
              </a:spcAft>
              <a:buNone/>
            </a:pP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10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5" name="Google Shape;155;p28" descr="The reason why some countries are rich and others poor depends on many things, including the quality of their institutions, the culture they have, the natural resources they find and what latitude they're on. For gifts and more from The School of Life, visit our online shop:  https://goo.gl/dXpOl4   &#10;Download our App:  https://goo.gl/M53roP&#10;&#10;We have, unusually, had to disable comments because of the number of people writing to tell us that we have forgotten about colonialism. We are very aware of colonialism but didn't, on this occasion, give this factor a central role.&#10;&#10;FURTHER READING&#10;&#10;You can read more on CAPITALISM, SELF, RELATIONSHIPS and many other topics on our blog TheBookofLife.org at this link: https://goo.gl/IG0HRZ &#10;&#10;MORE SCHOOL OF LIFE&#10;&#10;Our website has classes, articles and products to help you think and grow: https://goo.gl/dKEM4i    &#10;&#10;Watch more films on CAPITALISM in our playlist: &#10;http://bit.ly/2dmGWsp &#10;&#10;Do you speak a different language to English?  Did you know you can submit Subtitles on all of our videos on YouTube?  For instructions how to do this click here: https://goo.gl/H8FZVQ   &#10;&#10;&#10;SOCIAL MEDIA&#10;&#10;Feel free to follow us at the links below:&#10;&#10;Download our App:  https://goo.gl/M53roP&#10;&#10;Facebook: https://www.facebook.com/theschooloflifelondon/  &#10;&#10;Twitter: https://twitter.com/TheSchoolOfLife   &#10;&#10;Instagram: https://www.instagram.com/theschooloflifelondon/ &#10;&#10;&#10;CREDITS&#10;&#10;Produced in collaboration with:&#10;&#10;Vale Productions&#10;http://www.valeproductions.co.uk&#10;&#10;Music by Kevin MacLeod&#10;http://www.incompetech.com" title="Why Some Countries Are Poor and Others Rich">
            <a:hlinkClick r:id="rId3"/>
          </p:cNvPr>
          <p:cNvPicPr preferRelativeResize="0"/>
          <p:nvPr/>
        </p:nvPicPr>
        <p:blipFill>
          <a:blip r:embed="rId4">
            <a:alphaModFix/>
          </a:blip>
          <a:stretch>
            <a:fillRect/>
          </a:stretch>
        </p:blipFill>
        <p:spPr>
          <a:xfrm>
            <a:off x="466075" y="1073300"/>
            <a:ext cx="4131325" cy="3098500"/>
          </a:xfrm>
          <a:prstGeom prst="rect">
            <a:avLst/>
          </a:prstGeom>
          <a:noFill/>
          <a:ln>
            <a:noFill/>
          </a:ln>
        </p:spPr>
      </p:pic>
      <p:sp>
        <p:nvSpPr>
          <p:cNvPr id="156" name="Google Shape;156;p28"/>
          <p:cNvSpPr txBox="1"/>
          <p:nvPr/>
        </p:nvSpPr>
        <p:spPr>
          <a:xfrm>
            <a:off x="227800" y="2330775"/>
            <a:ext cx="2111700" cy="16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
        <p:nvSpPr>
          <p:cNvPr id="157" name="Google Shape;157;p28"/>
          <p:cNvSpPr txBox="1"/>
          <p:nvPr/>
        </p:nvSpPr>
        <p:spPr>
          <a:xfrm>
            <a:off x="4597400" y="317500"/>
            <a:ext cx="4229100" cy="46101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Explore both of these websites</a:t>
            </a:r>
            <a:endParaRPr sz="1800" b="1"/>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u="sng">
                <a:solidFill>
                  <a:schemeClr val="accent5"/>
                </a:solidFill>
                <a:hlinkClick r:id="rId5"/>
              </a:rPr>
              <a:t>https://www.livebelowtheline.com.au</a:t>
            </a:r>
            <a:endParaRPr sz="1100"/>
          </a:p>
          <a:p>
            <a:pPr marL="0" lvl="0" indent="0" algn="l" rtl="0">
              <a:spcBef>
                <a:spcPts val="0"/>
              </a:spcBef>
              <a:spcAft>
                <a:spcPts val="0"/>
              </a:spcAft>
              <a:buNone/>
            </a:pPr>
            <a:r>
              <a:rPr lang="en" sz="1100" u="sng">
                <a:solidFill>
                  <a:schemeClr val="accent5"/>
                </a:solidFill>
                <a:hlinkClick r:id="rId6"/>
              </a:rPr>
              <a:t>https://actforpeace.rationchallenge.org.au</a:t>
            </a:r>
            <a:endParaRPr sz="1100"/>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b="1" u="sng">
              <a:latin typeface="Source Code Pro"/>
              <a:ea typeface="Source Code Pro"/>
              <a:cs typeface="Source Code Pro"/>
              <a:sym typeface="Source Code Pro"/>
            </a:endParaRPr>
          </a:p>
          <a:p>
            <a:pPr marL="0" lvl="0" indent="0" algn="l" rtl="0">
              <a:spcBef>
                <a:spcPts val="0"/>
              </a:spcBef>
              <a:spcAft>
                <a:spcPts val="0"/>
              </a:spcAft>
              <a:buNone/>
            </a:pPr>
            <a:r>
              <a:rPr lang="en" b="1" u="sng">
                <a:latin typeface="Source Code Pro"/>
                <a:ea typeface="Source Code Pro"/>
                <a:cs typeface="Source Code Pro"/>
                <a:sym typeface="Source Code Pro"/>
              </a:rPr>
              <a:t>Then complete the following activity</a:t>
            </a:r>
            <a:r>
              <a:rPr lang="en">
                <a:latin typeface="Source Code Pro"/>
                <a:ea typeface="Source Code Pro"/>
                <a:cs typeface="Source Code Pro"/>
                <a:sym typeface="Source Code Pro"/>
              </a:rPr>
              <a:t/>
            </a:r>
            <a:br>
              <a:rPr lang="en">
                <a:latin typeface="Source Code Pro"/>
                <a:ea typeface="Source Code Pro"/>
                <a:cs typeface="Source Code Pro"/>
                <a:sym typeface="Source Code Pro"/>
              </a:rPr>
            </a:b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As individuals you now all have $3.00AU</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You can choose to group up and put your money together or stay seperate. </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But you will need to eat for a week</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Use the woolworths click and collect website to design your meal plan.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b="1">
                <a:latin typeface="Source Code Pro"/>
                <a:ea typeface="Source Code Pro"/>
                <a:cs typeface="Source Code Pro"/>
                <a:sym typeface="Source Code Pro"/>
              </a:rPr>
              <a:t>SHARE YOUR WEEKLY MEAL PLAN WITH THE CLASS</a:t>
            </a:r>
            <a:endParaRPr b="1">
              <a:latin typeface="Source Code Pro"/>
              <a:ea typeface="Source Code Pro"/>
              <a:cs typeface="Source Code Pro"/>
              <a:sym typeface="Source Code Pr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9.3 </a:t>
            </a:r>
            <a:endParaRPr/>
          </a:p>
        </p:txBody>
      </p:sp>
      <p:sp>
        <p:nvSpPr>
          <p:cNvPr id="465" name="Google Shape;465;p64"/>
          <p:cNvSpPr txBox="1">
            <a:spLocks noGrp="1"/>
          </p:cNvSpPr>
          <p:nvPr>
            <p:ph type="body" idx="1"/>
          </p:nvPr>
        </p:nvSpPr>
        <p:spPr>
          <a:xfrm>
            <a:off x="2873700" y="358825"/>
            <a:ext cx="5799600" cy="129210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a:solidFill>
                  <a:srgbClr val="000000"/>
                </a:solidFill>
                <a:latin typeface="Calibri"/>
                <a:ea typeface="Calibri"/>
                <a:cs typeface="Calibri"/>
                <a:sym typeface="Calibri"/>
              </a:rPr>
              <a:t>Discuss</a:t>
            </a: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1800">
                <a:solidFill>
                  <a:srgbClr val="000000"/>
                </a:solidFill>
                <a:latin typeface="Calibri"/>
                <a:ea typeface="Calibri"/>
                <a:cs typeface="Calibri"/>
                <a:sym typeface="Calibri"/>
              </a:rPr>
              <a:t>What are the possible impacts on health and wellbeing if these characteristics could not continue in Australia into the future? </a:t>
            </a:r>
            <a:endParaRPr sz="1800"/>
          </a:p>
        </p:txBody>
      </p:sp>
      <p:pic>
        <p:nvPicPr>
          <p:cNvPr id="466" name="Google Shape;466;p64" descr="Image result for social"/>
          <p:cNvPicPr preferRelativeResize="0"/>
          <p:nvPr/>
        </p:nvPicPr>
        <p:blipFill>
          <a:blip r:embed="rId3">
            <a:alphaModFix/>
          </a:blip>
          <a:stretch>
            <a:fillRect/>
          </a:stretch>
        </p:blipFill>
        <p:spPr>
          <a:xfrm>
            <a:off x="923288" y="321527"/>
            <a:ext cx="1584824" cy="1329500"/>
          </a:xfrm>
          <a:prstGeom prst="rect">
            <a:avLst/>
          </a:prstGeom>
          <a:noFill/>
          <a:ln>
            <a:noFill/>
          </a:ln>
        </p:spPr>
      </p:pic>
      <p:sp>
        <p:nvSpPr>
          <p:cNvPr id="467" name="Google Shape;467;p64"/>
          <p:cNvSpPr txBox="1"/>
          <p:nvPr/>
        </p:nvSpPr>
        <p:spPr>
          <a:xfrm rot="-410517">
            <a:off x="197864" y="2040705"/>
            <a:ext cx="2477947" cy="1145462"/>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50" b="1">
                <a:highlight>
                  <a:srgbClr val="E7E7E7"/>
                </a:highlight>
                <a:latin typeface="Verdana"/>
                <a:ea typeface="Verdana"/>
                <a:cs typeface="Verdana"/>
                <a:sym typeface="Verdana"/>
              </a:rPr>
              <a:t>Social sustainability: </a:t>
            </a:r>
            <a:endParaRPr sz="1150" b="1">
              <a:highlight>
                <a:srgbClr val="E7E7E7"/>
              </a:highlight>
              <a:latin typeface="Verdana"/>
              <a:ea typeface="Verdana"/>
              <a:cs typeface="Verdana"/>
              <a:sym typeface="Verdana"/>
            </a:endParaRPr>
          </a:p>
          <a:p>
            <a:pPr marL="0" lvl="0" indent="0" algn="ctr" rtl="0">
              <a:spcBef>
                <a:spcPts val="0"/>
              </a:spcBef>
              <a:spcAft>
                <a:spcPts val="0"/>
              </a:spcAft>
              <a:buNone/>
            </a:pPr>
            <a:endParaRPr sz="1150" b="1">
              <a:highlight>
                <a:srgbClr val="E7E7E7"/>
              </a:highlight>
              <a:latin typeface="Verdana"/>
              <a:ea typeface="Verdana"/>
              <a:cs typeface="Verdana"/>
              <a:sym typeface="Verdana"/>
            </a:endParaRPr>
          </a:p>
          <a:p>
            <a:pPr marL="0" lvl="0" indent="0" algn="l" rtl="0">
              <a:spcBef>
                <a:spcPts val="0"/>
              </a:spcBef>
              <a:spcAft>
                <a:spcPts val="0"/>
              </a:spcAft>
              <a:buNone/>
            </a:pPr>
            <a:r>
              <a:rPr lang="en" sz="1150">
                <a:highlight>
                  <a:srgbClr val="E7E7E7"/>
                </a:highlight>
                <a:latin typeface="Verdana"/>
                <a:ea typeface="Verdana"/>
                <a:cs typeface="Verdana"/>
                <a:sym typeface="Verdana"/>
              </a:rPr>
              <a:t>creating an equitable society that meets the needs of all citizens and can be maintained indefinitely</a:t>
            </a:r>
            <a:endParaRPr/>
          </a:p>
        </p:txBody>
      </p:sp>
      <p:pic>
        <p:nvPicPr>
          <p:cNvPr id="468" name="Google Shape;468;p64"/>
          <p:cNvPicPr preferRelativeResize="0"/>
          <p:nvPr/>
        </p:nvPicPr>
        <p:blipFill>
          <a:blip r:embed="rId4">
            <a:alphaModFix/>
          </a:blip>
          <a:stretch>
            <a:fillRect/>
          </a:stretch>
        </p:blipFill>
        <p:spPr>
          <a:xfrm>
            <a:off x="3868800" y="1376450"/>
            <a:ext cx="3809411" cy="3673350"/>
          </a:xfrm>
          <a:prstGeom prst="rect">
            <a:avLst/>
          </a:prstGeom>
          <a:noFill/>
          <a:ln>
            <a:noFill/>
          </a:ln>
        </p:spPr>
      </p:pic>
      <p:sp>
        <p:nvSpPr>
          <p:cNvPr id="469" name="Google Shape;469;p64"/>
          <p:cNvSpPr txBox="1"/>
          <p:nvPr/>
        </p:nvSpPr>
        <p:spPr>
          <a:xfrm>
            <a:off x="187425" y="3515000"/>
            <a:ext cx="3738000" cy="16284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Student activity: </a:t>
            </a:r>
            <a:endParaRPr b="1"/>
          </a:p>
          <a:p>
            <a:pPr marL="0" lvl="0" indent="0" algn="l" rtl="0">
              <a:spcBef>
                <a:spcPts val="0"/>
              </a:spcBef>
              <a:spcAft>
                <a:spcPts val="0"/>
              </a:spcAft>
              <a:buNone/>
            </a:pPr>
            <a:r>
              <a:rPr lang="en"/>
              <a:t>Using 9.3</a:t>
            </a:r>
            <a:endParaRPr/>
          </a:p>
          <a:p>
            <a:pPr marL="457200" lvl="0" indent="-317500" algn="l" rtl="0">
              <a:spcBef>
                <a:spcPts val="0"/>
              </a:spcBef>
              <a:spcAft>
                <a:spcPts val="0"/>
              </a:spcAft>
              <a:buSzPts val="1400"/>
              <a:buChar char="-"/>
            </a:pPr>
            <a:r>
              <a:rPr lang="en"/>
              <a:t>Draw the spider diagram “social sustainability” and one way that each of the listed bubbles can assist in promoting health and wellbeing (Example included)</a:t>
            </a:r>
            <a:endParaRPr/>
          </a:p>
        </p:txBody>
      </p:sp>
      <p:sp>
        <p:nvSpPr>
          <p:cNvPr id="470" name="Google Shape;470;p64"/>
          <p:cNvSpPr txBox="1"/>
          <p:nvPr/>
        </p:nvSpPr>
        <p:spPr>
          <a:xfrm>
            <a:off x="7382075" y="3092325"/>
            <a:ext cx="1697100" cy="13296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50"/>
              <a:t>Improved physical health and wellbeing, as women will be less likely to experience injuries as a result of violence</a:t>
            </a:r>
            <a:endParaRPr sz="1150"/>
          </a:p>
          <a:p>
            <a:pPr marL="0" lvl="0" indent="0" algn="l" rtl="0">
              <a:spcBef>
                <a:spcPts val="15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7"/>
                                        </p:tgtEl>
                                        <p:attrNameLst>
                                          <p:attrName>style.visibility</p:attrName>
                                        </p:attrNameLst>
                                      </p:cBhvr>
                                      <p:to>
                                        <p:strVal val="visible"/>
                                      </p:to>
                                    </p:set>
                                    <p:animEffect transition="in" filter="fade">
                                      <p:cBhvr>
                                        <p:cTn id="12" dur="1000"/>
                                        <p:tgtEl>
                                          <p:spTgt spid="4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8"/>
                                        </p:tgtEl>
                                        <p:attrNameLst>
                                          <p:attrName>style.visibility</p:attrName>
                                        </p:attrNameLst>
                                      </p:cBhvr>
                                      <p:to>
                                        <p:strVal val="visible"/>
                                      </p:to>
                                    </p:set>
                                    <p:animEffect transition="in" filter="fade">
                                      <p:cBhvr>
                                        <p:cTn id="17" dur="1000"/>
                                        <p:tgtEl>
                                          <p:spTgt spid="4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9"/>
                                        </p:tgtEl>
                                        <p:attrNameLst>
                                          <p:attrName>style.visibility</p:attrName>
                                        </p:attrNameLst>
                                      </p:cBhvr>
                                      <p:to>
                                        <p:strVal val="visible"/>
                                      </p:to>
                                    </p:set>
                                    <p:animEffect transition="in" filter="fade">
                                      <p:cBhvr>
                                        <p:cTn id="22" dur="1000"/>
                                        <p:tgtEl>
                                          <p:spTgt spid="4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0"/>
                                        </p:tgtEl>
                                        <p:attrNameLst>
                                          <p:attrName>style.visibility</p:attrName>
                                        </p:attrNameLst>
                                      </p:cBhvr>
                                      <p:to>
                                        <p:strVal val="visible"/>
                                      </p:to>
                                    </p:set>
                                    <p:animEffect transition="in" filter="fade">
                                      <p:cBhvr>
                                        <p:cTn id="27"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9.4</a:t>
            </a:r>
            <a:endParaRPr/>
          </a:p>
        </p:txBody>
      </p:sp>
      <p:pic>
        <p:nvPicPr>
          <p:cNvPr id="476" name="Google Shape;476;p65" descr="Image result for money"/>
          <p:cNvPicPr preferRelativeResize="0"/>
          <p:nvPr/>
        </p:nvPicPr>
        <p:blipFill>
          <a:blip r:embed="rId3">
            <a:alphaModFix/>
          </a:blip>
          <a:stretch>
            <a:fillRect/>
          </a:stretch>
        </p:blipFill>
        <p:spPr>
          <a:xfrm>
            <a:off x="905266" y="555600"/>
            <a:ext cx="1341833" cy="755700"/>
          </a:xfrm>
          <a:prstGeom prst="rect">
            <a:avLst/>
          </a:prstGeom>
          <a:noFill/>
          <a:ln>
            <a:noFill/>
          </a:ln>
        </p:spPr>
      </p:pic>
      <p:pic>
        <p:nvPicPr>
          <p:cNvPr id="477" name="Google Shape;477;p65"/>
          <p:cNvPicPr preferRelativeResize="0"/>
          <p:nvPr/>
        </p:nvPicPr>
        <p:blipFill>
          <a:blip r:embed="rId4">
            <a:alphaModFix/>
          </a:blip>
          <a:stretch>
            <a:fillRect/>
          </a:stretch>
        </p:blipFill>
        <p:spPr>
          <a:xfrm>
            <a:off x="4672975" y="371875"/>
            <a:ext cx="4388525" cy="4399750"/>
          </a:xfrm>
          <a:prstGeom prst="rect">
            <a:avLst/>
          </a:prstGeom>
          <a:noFill/>
          <a:ln>
            <a:noFill/>
          </a:ln>
        </p:spPr>
      </p:pic>
      <p:sp>
        <p:nvSpPr>
          <p:cNvPr id="478" name="Google Shape;478;p65"/>
          <p:cNvSpPr txBox="1"/>
          <p:nvPr/>
        </p:nvSpPr>
        <p:spPr>
          <a:xfrm rot="-410681">
            <a:off x="977361" y="1499412"/>
            <a:ext cx="3217028" cy="1402589"/>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50" b="1">
                <a:highlight>
                  <a:srgbClr val="E7E7E7"/>
                </a:highlight>
                <a:latin typeface="Verdana"/>
                <a:ea typeface="Verdana"/>
                <a:cs typeface="Verdana"/>
                <a:sym typeface="Verdana"/>
              </a:rPr>
              <a:t>Environmental sustainability: </a:t>
            </a:r>
            <a:endParaRPr sz="1150" b="1">
              <a:highlight>
                <a:srgbClr val="E7E7E7"/>
              </a:highlight>
              <a:latin typeface="Verdana"/>
              <a:ea typeface="Verdana"/>
              <a:cs typeface="Verdana"/>
              <a:sym typeface="Verdana"/>
            </a:endParaRPr>
          </a:p>
          <a:p>
            <a:pPr marL="0" lvl="0" indent="0" algn="l" rtl="0">
              <a:spcBef>
                <a:spcPts val="0"/>
              </a:spcBef>
              <a:spcAft>
                <a:spcPts val="0"/>
              </a:spcAft>
              <a:buNone/>
            </a:pPr>
            <a:endParaRPr sz="1150" b="1">
              <a:highlight>
                <a:srgbClr val="E7E7E7"/>
              </a:highlight>
              <a:latin typeface="Verdana"/>
              <a:ea typeface="Verdana"/>
              <a:cs typeface="Verdana"/>
              <a:sym typeface="Verdana"/>
            </a:endParaRPr>
          </a:p>
          <a:p>
            <a:pPr marL="0" lvl="0" indent="0" algn="l" rtl="0">
              <a:spcBef>
                <a:spcPts val="0"/>
              </a:spcBef>
              <a:spcAft>
                <a:spcPts val="0"/>
              </a:spcAft>
              <a:buNone/>
            </a:pPr>
            <a:r>
              <a:rPr lang="en" sz="1150">
                <a:highlight>
                  <a:srgbClr val="FFFFFF"/>
                </a:highlight>
              </a:rPr>
              <a:t>Ensuring the natural environment is used in a way that will preserve resources into the future.</a:t>
            </a:r>
            <a:endParaRPr/>
          </a:p>
        </p:txBody>
      </p:sp>
      <p:sp>
        <p:nvSpPr>
          <p:cNvPr id="479" name="Google Shape;479;p65"/>
          <p:cNvSpPr txBox="1"/>
          <p:nvPr/>
        </p:nvSpPr>
        <p:spPr>
          <a:xfrm>
            <a:off x="192475" y="3165225"/>
            <a:ext cx="4480500" cy="17325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Calibri"/>
                <a:ea typeface="Calibri"/>
                <a:cs typeface="Calibri"/>
                <a:sym typeface="Calibri"/>
              </a:rPr>
              <a:t>Discuss</a:t>
            </a:r>
            <a:endParaRPr sz="1100" b="1">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What are the possible impacts on health and wellbeing in low- and middle-income countries if we could promote these characteristics and ensure they could continue into the future?</a:t>
            </a: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 Which dimension of sustainability is most important. Why?</a:t>
            </a:r>
            <a:endParaRPr sz="1100">
              <a:latin typeface="Calibri"/>
              <a:ea typeface="Calibri"/>
              <a:cs typeface="Calibri"/>
              <a:sym typeface="Calibri"/>
            </a:endParaRPr>
          </a:p>
          <a:p>
            <a:pPr marL="22860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76425" y="11717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9.4 summarised</a:t>
            </a:r>
            <a:endParaRPr/>
          </a:p>
        </p:txBody>
      </p:sp>
      <p:sp>
        <p:nvSpPr>
          <p:cNvPr id="485" name="Google Shape;485;p66"/>
          <p:cNvSpPr txBox="1">
            <a:spLocks noGrp="1"/>
          </p:cNvSpPr>
          <p:nvPr>
            <p:ph type="body" idx="1"/>
          </p:nvPr>
        </p:nvSpPr>
        <p:spPr>
          <a:xfrm>
            <a:off x="101775" y="1108150"/>
            <a:ext cx="2757300" cy="3949800"/>
          </a:xfrm>
          <a:prstGeom prst="rect">
            <a:avLst/>
          </a:prstGeom>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b="1"/>
              <a:t>Biodiversity</a:t>
            </a:r>
            <a:r>
              <a:rPr lang="en"/>
              <a:t> </a:t>
            </a:r>
            <a:r>
              <a:rPr lang="en" sz="1150" i="1">
                <a:solidFill>
                  <a:srgbClr val="000000"/>
                </a:solidFill>
                <a:highlight>
                  <a:srgbClr val="E7E7E7"/>
                </a:highlight>
                <a:latin typeface="Verdana"/>
                <a:ea typeface="Verdana"/>
                <a:cs typeface="Verdana"/>
                <a:sym typeface="Verdana"/>
              </a:rPr>
              <a:t>The variety of different plants, animals and micro-organisms, their genes and the ecosystems of which they are a part</a:t>
            </a:r>
            <a:endParaRPr i="1"/>
          </a:p>
          <a:p>
            <a:pPr marL="457200" lvl="0" indent="-301625" algn="l" rtl="0">
              <a:spcBef>
                <a:spcPts val="1600"/>
              </a:spcBef>
              <a:spcAft>
                <a:spcPts val="0"/>
              </a:spcAft>
              <a:buClr>
                <a:srgbClr val="000000"/>
              </a:buClr>
              <a:buSzPts val="1150"/>
              <a:buFont typeface="Arial"/>
              <a:buChar char="●"/>
            </a:pPr>
            <a:r>
              <a:rPr lang="en" sz="1150">
                <a:solidFill>
                  <a:srgbClr val="000000"/>
                </a:solidFill>
                <a:latin typeface="Arial"/>
                <a:ea typeface="Arial"/>
                <a:cs typeface="Arial"/>
                <a:sym typeface="Arial"/>
              </a:rPr>
              <a:t>provision of oxygen and removal of carbon dioxide</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protection of water resources</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nourishment of plants and animals that are used for food</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wood products used for building, heat and cooking</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resources used for medicine</a:t>
            </a:r>
            <a:endParaRPr sz="1150">
              <a:solidFill>
                <a:srgbClr val="000000"/>
              </a:solidFill>
              <a:latin typeface="Arial"/>
              <a:ea typeface="Arial"/>
              <a:cs typeface="Arial"/>
              <a:sym typeface="Arial"/>
            </a:endParaRPr>
          </a:p>
          <a:p>
            <a:pPr marL="457200" lvl="0" indent="-301625" algn="l" rtl="0">
              <a:spcBef>
                <a:spcPts val="0"/>
              </a:spcBef>
              <a:spcAft>
                <a:spcPts val="0"/>
              </a:spcAft>
              <a:buClr>
                <a:srgbClr val="000000"/>
              </a:buClr>
              <a:buSzPts val="1150"/>
              <a:buFont typeface="Arial"/>
              <a:buChar char="●"/>
            </a:pPr>
            <a:r>
              <a:rPr lang="en" sz="1150">
                <a:solidFill>
                  <a:srgbClr val="000000"/>
                </a:solidFill>
                <a:latin typeface="Arial"/>
                <a:ea typeface="Arial"/>
                <a:cs typeface="Arial"/>
                <a:sym typeface="Arial"/>
              </a:rPr>
              <a:t>opportunities for recreation and tourism improving </a:t>
            </a:r>
            <a:r>
              <a:rPr lang="en" sz="1150">
                <a:solidFill>
                  <a:srgbClr val="000000"/>
                </a:solidFill>
                <a:highlight>
                  <a:srgbClr val="FFFF00"/>
                </a:highlight>
                <a:latin typeface="Arial"/>
                <a:ea typeface="Arial"/>
                <a:cs typeface="Arial"/>
                <a:sym typeface="Arial"/>
              </a:rPr>
              <a:t>physical health and wellbeing</a:t>
            </a:r>
            <a:endParaRPr>
              <a:highlight>
                <a:srgbClr val="FFFF00"/>
              </a:highlight>
            </a:endParaRPr>
          </a:p>
        </p:txBody>
      </p:sp>
      <p:sp>
        <p:nvSpPr>
          <p:cNvPr id="486" name="Google Shape;486;p66"/>
          <p:cNvSpPr txBox="1"/>
          <p:nvPr/>
        </p:nvSpPr>
        <p:spPr>
          <a:xfrm>
            <a:off x="2874675" y="117175"/>
            <a:ext cx="3798000" cy="42243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Source Code Pro"/>
                <a:ea typeface="Source Code Pro"/>
                <a:cs typeface="Source Code Pro"/>
                <a:sym typeface="Source Code Pro"/>
              </a:rPr>
              <a:t>Use of Natural resources</a:t>
            </a:r>
            <a:endParaRPr b="1">
              <a:latin typeface="Source Code Pro"/>
              <a:ea typeface="Source Code Pro"/>
              <a:cs typeface="Source Code Pro"/>
              <a:sym typeface="Source Code Pro"/>
            </a:endParaRPr>
          </a:p>
          <a:p>
            <a:pPr marL="0" lvl="0" indent="0" algn="ctr" rtl="0">
              <a:spcBef>
                <a:spcPts val="0"/>
              </a:spcBef>
              <a:spcAft>
                <a:spcPts val="0"/>
              </a:spcAft>
              <a:buNone/>
            </a:pPr>
            <a:r>
              <a:rPr lang="en" sz="1150" b="1">
                <a:solidFill>
                  <a:srgbClr val="004A8F"/>
                </a:solidFill>
                <a:latin typeface="Source Code Pro"/>
                <a:ea typeface="Source Code Pro"/>
                <a:cs typeface="Source Code Pro"/>
                <a:sym typeface="Source Code Pro"/>
              </a:rPr>
              <a:t>Renewable</a:t>
            </a:r>
            <a:r>
              <a:rPr lang="en" sz="1150">
                <a:highlight>
                  <a:srgbClr val="FFFFFF"/>
                </a:highlight>
                <a:latin typeface="Source Code Pro"/>
                <a:ea typeface="Source Code Pro"/>
                <a:cs typeface="Source Code Pro"/>
                <a:sym typeface="Source Code Pro"/>
              </a:rPr>
              <a:t> </a:t>
            </a:r>
            <a:endParaRPr sz="1150">
              <a:highlight>
                <a:srgbClr val="FFFFFF"/>
              </a:highlight>
            </a:endParaRPr>
          </a:p>
          <a:p>
            <a:pPr marL="457200" lvl="0" indent="-301625" algn="l" rtl="0">
              <a:lnSpc>
                <a:spcPct val="115000"/>
              </a:lnSpc>
              <a:spcBef>
                <a:spcPts val="0"/>
              </a:spcBef>
              <a:spcAft>
                <a:spcPts val="0"/>
              </a:spcAft>
              <a:buSzPts val="1150"/>
              <a:buChar char="●"/>
            </a:pPr>
            <a:r>
              <a:rPr lang="en" sz="1150"/>
              <a:t>Allows future generations to be able to earn an income by utilising natural resources, which can assist in providing a range of goods and services required for </a:t>
            </a:r>
            <a:r>
              <a:rPr lang="en" sz="1150">
                <a:highlight>
                  <a:srgbClr val="FFFF00"/>
                </a:highlight>
              </a:rPr>
              <a:t>optimal health and wellbeing</a:t>
            </a:r>
            <a:r>
              <a:rPr lang="en" sz="1150"/>
              <a:t> such as food, shelter and healthcare.</a:t>
            </a:r>
            <a:endParaRPr sz="1150"/>
          </a:p>
          <a:p>
            <a:pPr marL="457200" lvl="0" indent="-301625" algn="l" rtl="0">
              <a:lnSpc>
                <a:spcPct val="115000"/>
              </a:lnSpc>
              <a:spcBef>
                <a:spcPts val="0"/>
              </a:spcBef>
              <a:spcAft>
                <a:spcPts val="0"/>
              </a:spcAft>
              <a:buSzPts val="1150"/>
              <a:buChar char="●"/>
            </a:pPr>
            <a:r>
              <a:rPr lang="en" sz="1150"/>
              <a:t>Preserves natural environments that many people value for cultural reasons, which promotes </a:t>
            </a:r>
            <a:r>
              <a:rPr lang="en" sz="1150">
                <a:highlight>
                  <a:srgbClr val="FFFF00"/>
                </a:highlight>
              </a:rPr>
              <a:t>spiritual health and wellbeing. </a:t>
            </a:r>
            <a:r>
              <a:rPr lang="en" sz="1150"/>
              <a:t>Natural environments also be used for socialising and relaxation, which promotes social and mental health and wellbeing.</a:t>
            </a:r>
            <a:endParaRPr sz="1150"/>
          </a:p>
          <a:p>
            <a:pPr marL="457200" lvl="0" indent="-301625" algn="l" rtl="0">
              <a:lnSpc>
                <a:spcPct val="115000"/>
              </a:lnSpc>
              <a:spcBef>
                <a:spcPts val="0"/>
              </a:spcBef>
              <a:spcAft>
                <a:spcPts val="0"/>
              </a:spcAft>
              <a:buSzPts val="1150"/>
              <a:buChar char="●"/>
            </a:pPr>
            <a:r>
              <a:rPr lang="en" sz="1150"/>
              <a:t>Children are able to complete homework under artificial light, which increases their ability to escape poverty and positively </a:t>
            </a:r>
            <a:r>
              <a:rPr lang="en" sz="1150">
                <a:highlight>
                  <a:srgbClr val="FFFF00"/>
                </a:highlight>
              </a:rPr>
              <a:t>affect all dimensions of health and wellbeing.</a:t>
            </a:r>
            <a:endParaRPr sz="1150">
              <a:highlight>
                <a:srgbClr val="FFFF00"/>
              </a:highlight>
            </a:endParaRPr>
          </a:p>
          <a:p>
            <a:pPr marL="457200" lvl="0" indent="-301625" algn="l" rtl="0">
              <a:lnSpc>
                <a:spcPct val="115000"/>
              </a:lnSpc>
              <a:spcBef>
                <a:spcPts val="0"/>
              </a:spcBef>
              <a:spcAft>
                <a:spcPts val="0"/>
              </a:spcAft>
              <a:buSzPts val="1150"/>
              <a:buChar char="●"/>
            </a:pPr>
            <a:r>
              <a:rPr lang="en" sz="1150"/>
              <a:t>Future generations can access transport systems, which can assist in maintaining social connections and promote </a:t>
            </a:r>
            <a:r>
              <a:rPr lang="en" sz="1150">
                <a:highlight>
                  <a:srgbClr val="FFFF00"/>
                </a:highlight>
              </a:rPr>
              <a:t>social health and wellbeing.</a:t>
            </a:r>
            <a:endParaRPr sz="1150">
              <a:highlight>
                <a:srgbClr val="FFFF00"/>
              </a:highlight>
            </a:endParaRPr>
          </a:p>
        </p:txBody>
      </p:sp>
      <p:sp>
        <p:nvSpPr>
          <p:cNvPr id="487" name="Google Shape;487;p66"/>
          <p:cNvSpPr txBox="1"/>
          <p:nvPr/>
        </p:nvSpPr>
        <p:spPr>
          <a:xfrm>
            <a:off x="6688275" y="117175"/>
            <a:ext cx="2379600" cy="4876500"/>
          </a:xfrm>
          <a:prstGeom prst="rect">
            <a:avLst/>
          </a:prstGeom>
          <a:noFill/>
          <a:ln w="9525" cap="flat" cmpd="sng">
            <a:solidFill>
              <a:srgbClr val="7F6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50" b="1">
                <a:latin typeface="Source Code Pro"/>
                <a:ea typeface="Source Code Pro"/>
                <a:cs typeface="Source Code Pro"/>
                <a:sym typeface="Source Code Pro"/>
              </a:rPr>
              <a:t>Waste removal and pollution- </a:t>
            </a:r>
            <a:r>
              <a:rPr lang="en" sz="1150"/>
              <a:t>Benefits for health and wellbeing by:</a:t>
            </a:r>
            <a:br>
              <a:rPr lang="en" sz="1150"/>
            </a:br>
            <a:endParaRPr sz="1150"/>
          </a:p>
          <a:p>
            <a:pPr marL="0" lvl="0" indent="0" algn="l" rtl="0">
              <a:lnSpc>
                <a:spcPct val="115000"/>
              </a:lnSpc>
              <a:spcBef>
                <a:spcPts val="1300"/>
              </a:spcBef>
              <a:spcAft>
                <a:spcPts val="0"/>
              </a:spcAft>
              <a:buNone/>
            </a:pPr>
            <a:endParaRPr sz="1150"/>
          </a:p>
          <a:p>
            <a:pPr marL="0" lvl="0" indent="0" algn="l" rtl="0">
              <a:lnSpc>
                <a:spcPct val="115000"/>
              </a:lnSpc>
              <a:spcBef>
                <a:spcPts val="1300"/>
              </a:spcBef>
              <a:spcAft>
                <a:spcPts val="0"/>
              </a:spcAft>
              <a:buNone/>
            </a:pPr>
            <a:endParaRPr sz="1150"/>
          </a:p>
          <a:p>
            <a:pPr marL="457200" lvl="0" indent="-301625" algn="l" rtl="0">
              <a:lnSpc>
                <a:spcPct val="115000"/>
              </a:lnSpc>
              <a:spcBef>
                <a:spcPts val="1300"/>
              </a:spcBef>
              <a:spcAft>
                <a:spcPts val="0"/>
              </a:spcAft>
              <a:buSzPts val="1150"/>
              <a:buChar char="●"/>
            </a:pPr>
            <a:r>
              <a:rPr lang="en" sz="1150" i="1"/>
              <a:t>Ensuring sustainable access to clean water.</a:t>
            </a:r>
            <a:r>
              <a:rPr lang="en" sz="1150"/>
              <a:t> This can </a:t>
            </a:r>
            <a:r>
              <a:rPr lang="en" sz="1150" u="sng"/>
              <a:t>prevent infectious diseases</a:t>
            </a:r>
            <a:r>
              <a:rPr lang="en" sz="1150"/>
              <a:t> and promote </a:t>
            </a:r>
            <a:r>
              <a:rPr lang="en" sz="1150">
                <a:highlight>
                  <a:srgbClr val="FFFF00"/>
                </a:highlight>
              </a:rPr>
              <a:t>physical health and wellbeing.</a:t>
            </a:r>
            <a:r>
              <a:rPr lang="en" sz="1150"/>
              <a:t> Individuals will not have to spend hours collecting water each day so can instead pursue employment, which can promote f</a:t>
            </a:r>
            <a:r>
              <a:rPr lang="en" sz="1150" u="sng"/>
              <a:t>eelings of satisfaction and achievement</a:t>
            </a:r>
            <a:r>
              <a:rPr lang="en" sz="1150"/>
              <a:t>, which promotes </a:t>
            </a:r>
            <a:r>
              <a:rPr lang="en" sz="1150">
                <a:highlight>
                  <a:srgbClr val="FFFF00"/>
                </a:highlight>
              </a:rPr>
              <a:t>emotional health and wellbeing.</a:t>
            </a:r>
            <a:endParaRPr sz="1150">
              <a:highlight>
                <a:srgbClr val="FFFF00"/>
              </a:highlight>
            </a:endParaRPr>
          </a:p>
          <a:p>
            <a:pPr marL="0" lvl="0" indent="0" algn="l" rtl="0">
              <a:spcBef>
                <a:spcPts val="1500"/>
              </a:spcBef>
              <a:spcAft>
                <a:spcPts val="0"/>
              </a:spcAft>
              <a:buNone/>
            </a:pPr>
            <a:endParaRPr/>
          </a:p>
        </p:txBody>
      </p:sp>
      <p:pic>
        <p:nvPicPr>
          <p:cNvPr id="488" name="Google Shape;488;p66" descr="Image result for natural resources"/>
          <p:cNvPicPr preferRelativeResize="0"/>
          <p:nvPr/>
        </p:nvPicPr>
        <p:blipFill>
          <a:blip r:embed="rId3">
            <a:alphaModFix/>
          </a:blip>
          <a:stretch>
            <a:fillRect/>
          </a:stretch>
        </p:blipFill>
        <p:spPr>
          <a:xfrm rot="-132242">
            <a:off x="4195945" y="4216838"/>
            <a:ext cx="1497560" cy="898197"/>
          </a:xfrm>
          <a:prstGeom prst="rect">
            <a:avLst/>
          </a:prstGeom>
          <a:noFill/>
          <a:ln>
            <a:noFill/>
          </a:ln>
        </p:spPr>
      </p:pic>
      <p:pic>
        <p:nvPicPr>
          <p:cNvPr id="489" name="Google Shape;489;p66" descr="Image result for latrine"/>
          <p:cNvPicPr preferRelativeResize="0"/>
          <p:nvPr/>
        </p:nvPicPr>
        <p:blipFill>
          <a:blip r:embed="rId4">
            <a:alphaModFix/>
          </a:blip>
          <a:stretch>
            <a:fillRect/>
          </a:stretch>
        </p:blipFill>
        <p:spPr>
          <a:xfrm rot="675873">
            <a:off x="7920825" y="769075"/>
            <a:ext cx="1069925" cy="895250"/>
          </a:xfrm>
          <a:prstGeom prst="rect">
            <a:avLst/>
          </a:prstGeom>
          <a:noFill/>
          <a:ln>
            <a:noFill/>
          </a:ln>
        </p:spPr>
      </p:pic>
      <p:pic>
        <p:nvPicPr>
          <p:cNvPr id="490" name="Google Shape;490;p66" descr="Image result for biodiversity"/>
          <p:cNvPicPr preferRelativeResize="0"/>
          <p:nvPr/>
        </p:nvPicPr>
        <p:blipFill>
          <a:blip r:embed="rId5">
            <a:alphaModFix/>
          </a:blip>
          <a:stretch>
            <a:fillRect/>
          </a:stretch>
        </p:blipFill>
        <p:spPr>
          <a:xfrm rot="684259">
            <a:off x="1827800" y="783067"/>
            <a:ext cx="1056351" cy="7922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7"/>
          <p:cNvSpPr txBox="1">
            <a:spLocks noGrp="1"/>
          </p:cNvSpPr>
          <p:nvPr>
            <p:ph type="title"/>
          </p:nvPr>
        </p:nvSpPr>
        <p:spPr>
          <a:xfrm>
            <a:off x="0" y="85075"/>
            <a:ext cx="391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9.4 summary continued</a:t>
            </a:r>
            <a:endParaRPr/>
          </a:p>
        </p:txBody>
      </p:sp>
      <p:sp>
        <p:nvSpPr>
          <p:cNvPr id="496" name="Google Shape;496;p67"/>
          <p:cNvSpPr txBox="1">
            <a:spLocks noGrp="1"/>
          </p:cNvSpPr>
          <p:nvPr>
            <p:ph type="body" idx="1"/>
          </p:nvPr>
        </p:nvSpPr>
        <p:spPr>
          <a:xfrm>
            <a:off x="55050" y="773525"/>
            <a:ext cx="5099100" cy="430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b="1">
                <a:solidFill>
                  <a:srgbClr val="000000"/>
                </a:solidFill>
                <a:highlight>
                  <a:srgbClr val="FFFFFF"/>
                </a:highlight>
              </a:rPr>
              <a:t>Climate change </a:t>
            </a:r>
            <a:endParaRPr sz="1150" b="1">
              <a:solidFill>
                <a:srgbClr val="000000"/>
              </a:solidFill>
              <a:highlight>
                <a:srgbClr val="FFFFFF"/>
              </a:highlight>
            </a:endParaRPr>
          </a:p>
          <a:p>
            <a:pPr marL="0" lvl="0" indent="0" algn="l" rtl="0">
              <a:spcBef>
                <a:spcPts val="1600"/>
              </a:spcBef>
              <a:spcAft>
                <a:spcPts val="0"/>
              </a:spcAft>
              <a:buNone/>
            </a:pPr>
            <a:endParaRPr sz="1150" b="1">
              <a:solidFill>
                <a:srgbClr val="000000"/>
              </a:solidFill>
              <a:highlight>
                <a:srgbClr val="FFFFFF"/>
              </a:highlight>
            </a:endParaRPr>
          </a:p>
          <a:p>
            <a:pPr marL="0" lvl="0" indent="0" algn="l" rtl="0">
              <a:spcBef>
                <a:spcPts val="1600"/>
              </a:spcBef>
              <a:spcAft>
                <a:spcPts val="0"/>
              </a:spcAft>
              <a:buNone/>
            </a:pPr>
            <a:endParaRPr sz="1150" b="1">
              <a:solidFill>
                <a:srgbClr val="000000"/>
              </a:solidFill>
              <a:highlight>
                <a:srgbClr val="FFFFFF"/>
              </a:highlight>
            </a:endParaRPr>
          </a:p>
          <a:p>
            <a:pPr marL="0" lvl="0" indent="0" algn="l" rtl="0">
              <a:spcBef>
                <a:spcPts val="1600"/>
              </a:spcBef>
              <a:spcAft>
                <a:spcPts val="0"/>
              </a:spcAft>
              <a:buNone/>
            </a:pPr>
            <a:endParaRPr sz="1150" b="1">
              <a:solidFill>
                <a:srgbClr val="000000"/>
              </a:solidFill>
              <a:highlight>
                <a:srgbClr val="FFFFFF"/>
              </a:highlight>
            </a:endParaRPr>
          </a:p>
          <a:p>
            <a:pPr marL="0" lvl="0" indent="0" algn="l" rtl="0">
              <a:spcBef>
                <a:spcPts val="1600"/>
              </a:spcBef>
              <a:spcAft>
                <a:spcPts val="0"/>
              </a:spcAft>
              <a:buNone/>
            </a:pPr>
            <a:r>
              <a:rPr lang="en" sz="1100">
                <a:solidFill>
                  <a:srgbClr val="000000"/>
                </a:solidFill>
                <a:highlight>
                  <a:srgbClr val="FFFFFF"/>
                </a:highlight>
                <a:latin typeface="Arial"/>
                <a:ea typeface="Arial"/>
                <a:cs typeface="Arial"/>
                <a:sym typeface="Arial"/>
              </a:rPr>
              <a:t>Promoting health and wellbeing:</a:t>
            </a:r>
            <a:endParaRPr sz="1100">
              <a:solidFill>
                <a:srgbClr val="000000"/>
              </a:solidFill>
              <a:highlight>
                <a:srgbClr val="FFFFFF"/>
              </a:highlight>
              <a:latin typeface="Arial"/>
              <a:ea typeface="Arial"/>
              <a:cs typeface="Arial"/>
              <a:sym typeface="Arial"/>
            </a:endParaRPr>
          </a:p>
          <a:p>
            <a:pPr marL="457200" lvl="0" indent="-298450" algn="l" rtl="0">
              <a:spcBef>
                <a:spcPts val="1600"/>
              </a:spcBef>
              <a:spcAft>
                <a:spcPts val="0"/>
              </a:spcAft>
              <a:buClr>
                <a:srgbClr val="000000"/>
              </a:buClr>
              <a:buSzPts val="1100"/>
              <a:buFont typeface="Arial"/>
              <a:buChar char="●"/>
            </a:pPr>
            <a:r>
              <a:rPr lang="en" sz="1100">
                <a:solidFill>
                  <a:srgbClr val="000000"/>
                </a:solidFill>
                <a:latin typeface="Arial"/>
                <a:ea typeface="Arial"/>
                <a:cs typeface="Arial"/>
                <a:sym typeface="Arial"/>
              </a:rPr>
              <a:t>Weather and rainfall patterns will stabilise, which may reduce the rate and severity of natural disasters. This will r</a:t>
            </a:r>
            <a:r>
              <a:rPr lang="en" sz="1100" u="sng">
                <a:solidFill>
                  <a:srgbClr val="000000"/>
                </a:solidFill>
                <a:latin typeface="Arial"/>
                <a:ea typeface="Arial"/>
                <a:cs typeface="Arial"/>
                <a:sym typeface="Arial"/>
              </a:rPr>
              <a:t>educe the number of injuries</a:t>
            </a:r>
            <a:r>
              <a:rPr lang="en" sz="1100">
                <a:solidFill>
                  <a:srgbClr val="000000"/>
                </a:solidFill>
                <a:latin typeface="Arial"/>
                <a:ea typeface="Arial"/>
                <a:cs typeface="Arial"/>
                <a:sym typeface="Arial"/>
              </a:rPr>
              <a:t> and deaths that occur as a result of these events, which will </a:t>
            </a:r>
            <a:r>
              <a:rPr lang="en" sz="1100">
                <a:solidFill>
                  <a:srgbClr val="000000"/>
                </a:solidFill>
                <a:highlight>
                  <a:srgbClr val="FFFF00"/>
                </a:highlight>
                <a:latin typeface="Arial"/>
                <a:ea typeface="Arial"/>
                <a:cs typeface="Arial"/>
                <a:sym typeface="Arial"/>
              </a:rPr>
              <a:t>promote physical health and wellbeing </a:t>
            </a:r>
            <a:r>
              <a:rPr lang="en" sz="1100">
                <a:solidFill>
                  <a:srgbClr val="000000"/>
                </a:solidFill>
                <a:latin typeface="Arial"/>
                <a:ea typeface="Arial"/>
                <a:cs typeface="Arial"/>
                <a:sym typeface="Arial"/>
              </a:rPr>
              <a:t>and assist in maintaining infrastructure that is required for social, emotional, mental and spiritual health and wellbeing. Predictable rainfall allows crops to be grown and promotes </a:t>
            </a:r>
            <a:r>
              <a:rPr lang="en" sz="1100" u="sng">
                <a:solidFill>
                  <a:srgbClr val="000000"/>
                </a:solidFill>
                <a:latin typeface="Arial"/>
                <a:ea typeface="Arial"/>
                <a:cs typeface="Arial"/>
                <a:sym typeface="Arial"/>
              </a:rPr>
              <a:t>food security</a:t>
            </a:r>
            <a:r>
              <a:rPr lang="en" sz="1100">
                <a:solidFill>
                  <a:srgbClr val="000000"/>
                </a:solidFill>
                <a:latin typeface="Arial"/>
                <a:ea typeface="Arial"/>
                <a:cs typeface="Arial"/>
                <a:sym typeface="Arial"/>
              </a:rPr>
              <a:t>, which will </a:t>
            </a:r>
            <a:r>
              <a:rPr lang="en" sz="1100">
                <a:solidFill>
                  <a:srgbClr val="000000"/>
                </a:solidFill>
                <a:highlight>
                  <a:srgbClr val="FFFF00"/>
                </a:highlight>
                <a:latin typeface="Arial"/>
                <a:ea typeface="Arial"/>
                <a:cs typeface="Arial"/>
                <a:sym typeface="Arial"/>
              </a:rPr>
              <a:t>promote physical health and wellbeing.</a:t>
            </a:r>
            <a:endParaRPr sz="1100">
              <a:solidFill>
                <a:srgbClr val="000000"/>
              </a:solidFill>
              <a:highlight>
                <a:srgbClr val="FFFF00"/>
              </a:highlight>
              <a:latin typeface="Arial"/>
              <a:ea typeface="Arial"/>
              <a:cs typeface="Arial"/>
              <a:sym typeface="Arial"/>
            </a:endParaRPr>
          </a:p>
          <a:p>
            <a:pPr marL="457200" lvl="0" indent="-298450" algn="l" rtl="0">
              <a:spcBef>
                <a:spcPts val="0"/>
              </a:spcBef>
              <a:spcAft>
                <a:spcPts val="0"/>
              </a:spcAft>
              <a:buClr>
                <a:srgbClr val="000000"/>
              </a:buClr>
              <a:buSzPts val="1100"/>
              <a:buFont typeface="Arial"/>
              <a:buChar char="●"/>
            </a:pPr>
            <a:r>
              <a:rPr lang="en" sz="1100" u="sng">
                <a:solidFill>
                  <a:srgbClr val="000000"/>
                </a:solidFill>
                <a:latin typeface="Arial"/>
                <a:ea typeface="Arial"/>
                <a:cs typeface="Arial"/>
                <a:sym typeface="Arial"/>
              </a:rPr>
              <a:t>Communicable disease rates will decrease</a:t>
            </a:r>
            <a:r>
              <a:rPr lang="en" sz="1100">
                <a:solidFill>
                  <a:srgbClr val="000000"/>
                </a:solidFill>
                <a:latin typeface="Arial"/>
                <a:ea typeface="Arial"/>
                <a:cs typeface="Arial"/>
                <a:sym typeface="Arial"/>
              </a:rPr>
              <a:t>, i</a:t>
            </a:r>
            <a:r>
              <a:rPr lang="en" sz="1100">
                <a:solidFill>
                  <a:srgbClr val="000000"/>
                </a:solidFill>
                <a:highlight>
                  <a:srgbClr val="FFFF00"/>
                </a:highlight>
                <a:latin typeface="Arial"/>
                <a:ea typeface="Arial"/>
                <a:cs typeface="Arial"/>
                <a:sym typeface="Arial"/>
              </a:rPr>
              <a:t>mproving physical health and wellbeing.</a:t>
            </a:r>
            <a:r>
              <a:rPr lang="en" sz="1100">
                <a:solidFill>
                  <a:srgbClr val="000000"/>
                </a:solidFill>
                <a:latin typeface="Arial"/>
                <a:ea typeface="Arial"/>
                <a:cs typeface="Arial"/>
                <a:sym typeface="Arial"/>
              </a:rPr>
              <a:t> Preventing further climate change will prevent disease carrying organisms from spreading to other areas as environmental conditions will not support their migration.</a:t>
            </a:r>
            <a:endParaRPr sz="1100">
              <a:solidFill>
                <a:srgbClr val="000000"/>
              </a:solidFill>
              <a:latin typeface="Arial"/>
              <a:ea typeface="Arial"/>
              <a:cs typeface="Arial"/>
              <a:sym typeface="Arial"/>
            </a:endParaRPr>
          </a:p>
          <a:p>
            <a:pPr marL="0" lvl="0" indent="0" algn="l" rtl="0">
              <a:spcBef>
                <a:spcPts val="1500"/>
              </a:spcBef>
              <a:spcAft>
                <a:spcPts val="1600"/>
              </a:spcAft>
              <a:buNone/>
            </a:pPr>
            <a:endParaRPr sz="1150">
              <a:solidFill>
                <a:srgbClr val="000000"/>
              </a:solidFill>
              <a:highlight>
                <a:srgbClr val="FFFFFF"/>
              </a:highlight>
              <a:latin typeface="Arial"/>
              <a:ea typeface="Arial"/>
              <a:cs typeface="Arial"/>
              <a:sym typeface="Arial"/>
            </a:endParaRPr>
          </a:p>
        </p:txBody>
      </p:sp>
      <p:pic>
        <p:nvPicPr>
          <p:cNvPr id="497" name="Google Shape;497;p67"/>
          <p:cNvPicPr preferRelativeResize="0"/>
          <p:nvPr/>
        </p:nvPicPr>
        <p:blipFill>
          <a:blip r:embed="rId3">
            <a:alphaModFix/>
          </a:blip>
          <a:stretch>
            <a:fillRect/>
          </a:stretch>
        </p:blipFill>
        <p:spPr>
          <a:xfrm>
            <a:off x="1437000" y="840775"/>
            <a:ext cx="2438124" cy="1447625"/>
          </a:xfrm>
          <a:prstGeom prst="rect">
            <a:avLst/>
          </a:prstGeom>
          <a:noFill/>
          <a:ln>
            <a:noFill/>
          </a:ln>
        </p:spPr>
      </p:pic>
      <p:sp>
        <p:nvSpPr>
          <p:cNvPr id="498" name="Google Shape;498;p67"/>
          <p:cNvSpPr txBox="1"/>
          <p:nvPr/>
        </p:nvSpPr>
        <p:spPr>
          <a:xfrm rot="414882">
            <a:off x="3855348" y="701649"/>
            <a:ext cx="1936183" cy="1809555"/>
          </a:xfrm>
          <a:prstGeom prst="rect">
            <a:avLst/>
          </a:prstGeom>
          <a:solidFill>
            <a:srgbClr val="00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50">
              <a:highlight>
                <a:srgbClr val="FFFFFF"/>
              </a:highlight>
            </a:endParaRPr>
          </a:p>
          <a:p>
            <a:pPr marL="0" lvl="0" indent="0" algn="ctr" rtl="0">
              <a:spcBef>
                <a:spcPts val="0"/>
              </a:spcBef>
              <a:spcAft>
                <a:spcPts val="0"/>
              </a:spcAft>
              <a:buNone/>
            </a:pPr>
            <a:r>
              <a:rPr lang="en">
                <a:highlight>
                  <a:srgbClr val="00FF00"/>
                </a:highlight>
                <a:latin typeface="Alfa Slab One"/>
                <a:ea typeface="Alfa Slab One"/>
                <a:cs typeface="Alfa Slab One"/>
                <a:sym typeface="Alfa Slab One"/>
              </a:rPr>
              <a:t>Without access to natural resources, humans cannot survive, let alone earn an income</a:t>
            </a:r>
            <a:endParaRPr>
              <a:highlight>
                <a:srgbClr val="00FF00"/>
              </a:highlight>
              <a:latin typeface="Alfa Slab One"/>
              <a:ea typeface="Alfa Slab One"/>
              <a:cs typeface="Alfa Slab One"/>
              <a:sym typeface="Alfa Slab One"/>
            </a:endParaRPr>
          </a:p>
        </p:txBody>
      </p:sp>
      <p:sp>
        <p:nvSpPr>
          <p:cNvPr id="499" name="Google Shape;499;p67"/>
          <p:cNvSpPr txBox="1"/>
          <p:nvPr/>
        </p:nvSpPr>
        <p:spPr>
          <a:xfrm>
            <a:off x="5263825" y="0"/>
            <a:ext cx="3698400" cy="24159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40000"/>
              </a:lnSpc>
              <a:spcBef>
                <a:spcPts val="2300"/>
              </a:spcBef>
              <a:spcAft>
                <a:spcPts val="0"/>
              </a:spcAft>
              <a:buNone/>
            </a:pPr>
            <a:r>
              <a:rPr lang="en" sz="1500">
                <a:solidFill>
                  <a:srgbClr val="6863A5"/>
                </a:solidFill>
              </a:rPr>
              <a:t>Apply your knowledge</a:t>
            </a:r>
            <a:endParaRPr sz="1500">
              <a:solidFill>
                <a:srgbClr val="6863A5"/>
              </a:solidFill>
            </a:endParaRPr>
          </a:p>
          <a:p>
            <a:pPr marL="914400" lvl="1" indent="-292100" algn="l" rtl="0">
              <a:lnSpc>
                <a:spcPct val="115000"/>
              </a:lnSpc>
              <a:spcBef>
                <a:spcPts val="600"/>
              </a:spcBef>
              <a:spcAft>
                <a:spcPts val="0"/>
              </a:spcAft>
              <a:buSzPts val="1000"/>
              <a:buChar char="●"/>
            </a:pPr>
            <a:r>
              <a:rPr lang="en" sz="1000"/>
              <a:t>6a) Outline the four factors that are important for environmental sustainability.</a:t>
            </a:r>
            <a:endParaRPr sz="1000"/>
          </a:p>
          <a:p>
            <a:pPr marL="914400" lvl="1" indent="-292100" algn="l" rtl="0">
              <a:lnSpc>
                <a:spcPct val="115000"/>
              </a:lnSpc>
              <a:spcBef>
                <a:spcPts val="0"/>
              </a:spcBef>
              <a:spcAft>
                <a:spcPts val="0"/>
              </a:spcAft>
              <a:buSzPts val="1000"/>
              <a:buChar char="●"/>
            </a:pPr>
            <a:r>
              <a:rPr lang="en" sz="1000"/>
              <a:t>6b) Explain how each factor outlined in part a) can promote health and wellbeing.</a:t>
            </a:r>
            <a:endParaRPr sz="1000"/>
          </a:p>
          <a:p>
            <a:pPr marL="914400" lvl="1" indent="-292100" algn="l" rtl="0">
              <a:lnSpc>
                <a:spcPct val="115000"/>
              </a:lnSpc>
              <a:spcBef>
                <a:spcPts val="0"/>
              </a:spcBef>
              <a:spcAft>
                <a:spcPts val="0"/>
              </a:spcAft>
              <a:buSzPts val="1000"/>
              <a:buChar char="●"/>
            </a:pPr>
            <a:r>
              <a:rPr lang="en" sz="1000"/>
              <a:t>7a) What does it mean when the three dimensions of sustainability are said to be interrelated?</a:t>
            </a:r>
            <a:endParaRPr sz="1000"/>
          </a:p>
          <a:p>
            <a:pPr marL="914400" lvl="1" indent="-292100" algn="l" rtl="0">
              <a:lnSpc>
                <a:spcPct val="115000"/>
              </a:lnSpc>
              <a:spcBef>
                <a:spcPts val="0"/>
              </a:spcBef>
              <a:spcAft>
                <a:spcPts val="0"/>
              </a:spcAft>
              <a:buSzPts val="1000"/>
              <a:buChar char="●"/>
            </a:pPr>
            <a:r>
              <a:rPr lang="en" sz="1000"/>
              <a:t>7b) Provide examples of how the three dimensions are interrelated.</a:t>
            </a:r>
            <a:endParaRPr sz="1000"/>
          </a:p>
          <a:p>
            <a:pPr marL="0" lvl="0" indent="0" algn="l" rtl="0">
              <a:spcBef>
                <a:spcPts val="1700"/>
              </a:spcBef>
              <a:spcAft>
                <a:spcPts val="0"/>
              </a:spcAft>
              <a:buNone/>
            </a:pPr>
            <a:endParaRPr/>
          </a:p>
        </p:txBody>
      </p:sp>
      <p:pic>
        <p:nvPicPr>
          <p:cNvPr id="500" name="Google Shape;500;p67"/>
          <p:cNvPicPr preferRelativeResize="0"/>
          <p:nvPr/>
        </p:nvPicPr>
        <p:blipFill>
          <a:blip r:embed="rId4">
            <a:alphaModFix/>
          </a:blip>
          <a:stretch>
            <a:fillRect/>
          </a:stretch>
        </p:blipFill>
        <p:spPr>
          <a:xfrm>
            <a:off x="5545088" y="2415900"/>
            <a:ext cx="3135868" cy="2889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8"/>
          <p:cNvSpPr txBox="1">
            <a:spLocks noGrp="1"/>
          </p:cNvSpPr>
          <p:nvPr>
            <p:ph type="title"/>
          </p:nvPr>
        </p:nvSpPr>
        <p:spPr>
          <a:xfrm>
            <a:off x="0" y="0"/>
            <a:ext cx="9144000" cy="87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9.5 - Human development - The key component of human development is equity </a:t>
            </a:r>
            <a:endParaRPr/>
          </a:p>
        </p:txBody>
      </p:sp>
      <p:sp>
        <p:nvSpPr>
          <p:cNvPr id="506" name="Google Shape;506;p68"/>
          <p:cNvSpPr txBox="1">
            <a:spLocks noGrp="1"/>
          </p:cNvSpPr>
          <p:nvPr>
            <p:ph type="body" idx="1"/>
          </p:nvPr>
        </p:nvSpPr>
        <p:spPr>
          <a:xfrm rot="-192371">
            <a:off x="374230" y="955258"/>
            <a:ext cx="2821416" cy="1080484"/>
          </a:xfrm>
          <a:prstGeom prst="rect">
            <a:avLst/>
          </a:prstGeom>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150">
                <a:solidFill>
                  <a:srgbClr val="000000"/>
                </a:solidFill>
                <a:highlight>
                  <a:srgbClr val="FFFFFF"/>
                </a:highlight>
                <a:latin typeface="Arial"/>
                <a:ea typeface="Arial"/>
                <a:cs typeface="Arial"/>
                <a:sym typeface="Arial"/>
              </a:rPr>
              <a:t>The concept of </a:t>
            </a:r>
            <a:r>
              <a:rPr lang="en" sz="1150" b="1">
                <a:solidFill>
                  <a:srgbClr val="000000"/>
                </a:solidFill>
                <a:highlight>
                  <a:srgbClr val="FF9900"/>
                </a:highlight>
                <a:latin typeface="Arial"/>
                <a:ea typeface="Arial"/>
                <a:cs typeface="Arial"/>
                <a:sym typeface="Arial"/>
              </a:rPr>
              <a:t>human development</a:t>
            </a:r>
            <a:r>
              <a:rPr lang="en" sz="1150">
                <a:solidFill>
                  <a:srgbClr val="000000"/>
                </a:solidFill>
                <a:highlight>
                  <a:srgbClr val="FFFFFF"/>
                </a:highlight>
                <a:latin typeface="Arial"/>
                <a:ea typeface="Arial"/>
                <a:cs typeface="Arial"/>
                <a:sym typeface="Arial"/>
              </a:rPr>
              <a:t> can give a </a:t>
            </a:r>
            <a:r>
              <a:rPr lang="en" sz="1150" b="1" u="sng">
                <a:solidFill>
                  <a:srgbClr val="000000"/>
                </a:solidFill>
                <a:highlight>
                  <a:srgbClr val="FFFFFF"/>
                </a:highlight>
                <a:latin typeface="Arial"/>
                <a:ea typeface="Arial"/>
                <a:cs typeface="Arial"/>
                <a:sym typeface="Arial"/>
              </a:rPr>
              <a:t>more accurate picture of how well people are living within particular countries.</a:t>
            </a:r>
            <a:endParaRPr b="1" u="sng"/>
          </a:p>
        </p:txBody>
      </p:sp>
      <p:sp>
        <p:nvSpPr>
          <p:cNvPr id="507" name="Google Shape;507;p68"/>
          <p:cNvSpPr txBox="1"/>
          <p:nvPr/>
        </p:nvSpPr>
        <p:spPr>
          <a:xfrm>
            <a:off x="64175" y="2113800"/>
            <a:ext cx="3304200" cy="28659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50">
              <a:highlight>
                <a:srgbClr val="FFFFFF"/>
              </a:highlight>
            </a:endParaRPr>
          </a:p>
          <a:p>
            <a:pPr marL="0" lvl="0" indent="0" algn="l" rtl="0">
              <a:lnSpc>
                <a:spcPct val="115000"/>
              </a:lnSpc>
              <a:spcBef>
                <a:spcPts val="0"/>
              </a:spcBef>
              <a:spcAft>
                <a:spcPts val="0"/>
              </a:spcAft>
              <a:buNone/>
            </a:pPr>
            <a:r>
              <a:rPr lang="en" sz="1150">
                <a:highlight>
                  <a:srgbClr val="FFFFFF"/>
                </a:highlight>
              </a:rPr>
              <a:t>As defined by the </a:t>
            </a:r>
            <a:r>
              <a:rPr lang="en" sz="1150" b="1">
                <a:highlight>
                  <a:srgbClr val="FFFFFF"/>
                </a:highlight>
              </a:rPr>
              <a:t>United Nations,</a:t>
            </a:r>
            <a:r>
              <a:rPr lang="en" sz="1150">
                <a:highlight>
                  <a:srgbClr val="FFFFFF"/>
                </a:highlight>
              </a:rPr>
              <a:t> human development is about much more than income: it is about:</a:t>
            </a:r>
            <a:endParaRPr sz="1150">
              <a:highlight>
                <a:srgbClr val="FFFFFF"/>
              </a:highlight>
            </a:endParaRPr>
          </a:p>
          <a:p>
            <a:pPr marL="0" lvl="0" indent="0" algn="l" rtl="0">
              <a:lnSpc>
                <a:spcPct val="150000"/>
              </a:lnSpc>
              <a:spcBef>
                <a:spcPts val="0"/>
              </a:spcBef>
              <a:spcAft>
                <a:spcPts val="0"/>
              </a:spcAft>
              <a:buNone/>
            </a:pPr>
            <a:endParaRPr>
              <a:latin typeface="Calibri"/>
              <a:ea typeface="Calibri"/>
              <a:cs typeface="Calibri"/>
              <a:sym typeface="Calibri"/>
            </a:endParaRPr>
          </a:p>
          <a:p>
            <a:pPr marL="0" lvl="0" indent="0" algn="l" rtl="0">
              <a:lnSpc>
                <a:spcPct val="150000"/>
              </a:lnSpc>
              <a:spcBef>
                <a:spcPts val="0"/>
              </a:spcBef>
              <a:spcAft>
                <a:spcPts val="0"/>
              </a:spcAft>
              <a:buNone/>
            </a:pPr>
            <a:r>
              <a:rPr lang="en">
                <a:latin typeface="Calibri"/>
                <a:ea typeface="Calibri"/>
                <a:cs typeface="Calibri"/>
                <a:sym typeface="Calibri"/>
              </a:rPr>
              <a:t>The level of wellbeing of people and an environment where people can lead long, healthy and fulfilling lives in accordance with their needs and interests.</a:t>
            </a:r>
            <a:endParaRPr/>
          </a:p>
        </p:txBody>
      </p:sp>
      <p:sp>
        <p:nvSpPr>
          <p:cNvPr id="508" name="Google Shape;508;p68"/>
          <p:cNvSpPr txBox="1"/>
          <p:nvPr/>
        </p:nvSpPr>
        <p:spPr>
          <a:xfrm>
            <a:off x="3432575" y="3657125"/>
            <a:ext cx="5614200" cy="14865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3500"/>
              </a:spcBef>
              <a:spcAft>
                <a:spcPts val="0"/>
              </a:spcAft>
              <a:buNone/>
            </a:pPr>
            <a:r>
              <a:rPr lang="en" sz="1050">
                <a:highlight>
                  <a:srgbClr val="F4F4F4"/>
                </a:highlight>
              </a:rPr>
              <a:t>Monetary measures, such as GDP per capita, are </a:t>
            </a:r>
            <a:r>
              <a:rPr lang="en" sz="1050" b="1">
                <a:highlight>
                  <a:srgbClr val="F4F4F4"/>
                </a:highlight>
              </a:rPr>
              <a:t>inadequate</a:t>
            </a:r>
            <a:r>
              <a:rPr lang="en" sz="1050">
                <a:highlight>
                  <a:srgbClr val="F4F4F4"/>
                </a:highlight>
              </a:rPr>
              <a:t> proxies of development. The first Human Development Report introduced the </a:t>
            </a:r>
            <a:r>
              <a:rPr lang="en" sz="1050">
                <a:solidFill>
                  <a:srgbClr val="0070A8"/>
                </a:solidFill>
                <a:uFill>
                  <a:noFill/>
                </a:uFill>
                <a:hlinkClick r:id="rId3"/>
              </a:rPr>
              <a:t>Human Development Index (HDI)</a:t>
            </a:r>
            <a:r>
              <a:rPr lang="en" sz="1050">
                <a:highlight>
                  <a:srgbClr val="F4F4F4"/>
                </a:highlight>
              </a:rPr>
              <a:t> as a measure of achievement in the basic dimensions of human development across countries.</a:t>
            </a:r>
            <a:endParaRPr sz="2900">
              <a:solidFill>
                <a:srgbClr val="34A2BE"/>
              </a:solidFill>
            </a:endParaRPr>
          </a:p>
          <a:p>
            <a:pPr marL="0" lvl="0" indent="0" algn="l" rtl="0">
              <a:spcBef>
                <a:spcPts val="900"/>
              </a:spcBef>
              <a:spcAft>
                <a:spcPts val="0"/>
              </a:spcAft>
              <a:buNone/>
            </a:pPr>
            <a:endParaRPr/>
          </a:p>
        </p:txBody>
      </p:sp>
      <p:sp>
        <p:nvSpPr>
          <p:cNvPr id="509" name="Google Shape;509;p68"/>
          <p:cNvSpPr txBox="1"/>
          <p:nvPr/>
        </p:nvSpPr>
        <p:spPr>
          <a:xfrm rot="365698">
            <a:off x="3374224" y="964530"/>
            <a:ext cx="2972402" cy="21713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rgbClr val="FF00FF"/>
                </a:highlight>
              </a:rPr>
              <a:t>1.People</a:t>
            </a:r>
            <a:endParaRPr sz="3000">
              <a:highlight>
                <a:srgbClr val="FF00FF"/>
              </a:highlight>
            </a:endParaRPr>
          </a:p>
          <a:p>
            <a:pPr marL="0" lvl="0" indent="0" algn="l" rtl="0">
              <a:spcBef>
                <a:spcPts val="0"/>
              </a:spcBef>
              <a:spcAft>
                <a:spcPts val="0"/>
              </a:spcAft>
              <a:buNone/>
            </a:pPr>
            <a:r>
              <a:rPr lang="en" sz="3000">
                <a:highlight>
                  <a:srgbClr val="FF00FF"/>
                </a:highlight>
              </a:rPr>
              <a:t>2.Opportunities</a:t>
            </a:r>
            <a:endParaRPr sz="3000">
              <a:highlight>
                <a:srgbClr val="FF00FF"/>
              </a:highlight>
            </a:endParaRPr>
          </a:p>
          <a:p>
            <a:pPr marL="0" lvl="0" indent="0" algn="l" rtl="0">
              <a:spcBef>
                <a:spcPts val="0"/>
              </a:spcBef>
              <a:spcAft>
                <a:spcPts val="0"/>
              </a:spcAft>
              <a:buNone/>
            </a:pPr>
            <a:r>
              <a:rPr lang="en" sz="3000">
                <a:highlight>
                  <a:srgbClr val="FF00FF"/>
                </a:highlight>
              </a:rPr>
              <a:t>3.Choices</a:t>
            </a:r>
            <a:endParaRPr sz="3000">
              <a:highlight>
                <a:srgbClr val="FF00FF"/>
              </a:highlight>
            </a:endParaRPr>
          </a:p>
        </p:txBody>
      </p:sp>
      <p:pic>
        <p:nvPicPr>
          <p:cNvPr id="510" name="Google Shape;510;p68"/>
          <p:cNvPicPr preferRelativeResize="0"/>
          <p:nvPr/>
        </p:nvPicPr>
        <p:blipFill>
          <a:blip r:embed="rId4">
            <a:alphaModFix/>
          </a:blip>
          <a:stretch>
            <a:fillRect/>
          </a:stretch>
        </p:blipFill>
        <p:spPr>
          <a:xfrm>
            <a:off x="6142700" y="812875"/>
            <a:ext cx="3001300" cy="3321350"/>
          </a:xfrm>
          <a:prstGeom prst="rect">
            <a:avLst/>
          </a:prstGeom>
          <a:noFill/>
          <a:ln>
            <a:noFill/>
          </a:ln>
        </p:spPr>
      </p:pic>
      <p:sp>
        <p:nvSpPr>
          <p:cNvPr id="511" name="Google Shape;511;p68"/>
          <p:cNvSpPr txBox="1"/>
          <p:nvPr/>
        </p:nvSpPr>
        <p:spPr>
          <a:xfrm>
            <a:off x="3432575" y="2662650"/>
            <a:ext cx="2076000" cy="13794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Discuss</a:t>
            </a:r>
            <a:endParaRPr b="1"/>
          </a:p>
          <a:p>
            <a:pPr marL="0" lvl="0" indent="0" algn="ctr" rtl="0">
              <a:spcBef>
                <a:spcPts val="0"/>
              </a:spcBef>
              <a:spcAft>
                <a:spcPts val="0"/>
              </a:spcAft>
              <a:buNone/>
            </a:pPr>
            <a:r>
              <a:rPr lang="en"/>
              <a:t>What are some examples of choices that people can make in life to enhance their human development?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9"/>
          <p:cNvSpPr txBox="1">
            <a:spLocks noGrp="1"/>
          </p:cNvSpPr>
          <p:nvPr>
            <p:ph type="title"/>
          </p:nvPr>
        </p:nvSpPr>
        <p:spPr>
          <a:xfrm>
            <a:off x="97850" y="170625"/>
            <a:ext cx="3997800" cy="83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9.6-</a:t>
            </a:r>
            <a:r>
              <a:rPr lang="en" sz="1400">
                <a:solidFill>
                  <a:srgbClr val="000000"/>
                </a:solidFill>
                <a:latin typeface="Comic Sans MS"/>
                <a:ea typeface="Comic Sans MS"/>
                <a:cs typeface="Comic Sans MS"/>
                <a:sym typeface="Comic Sans MS"/>
              </a:rPr>
              <a:t> The advantages and limitations of the Human Development Index</a:t>
            </a:r>
            <a:endParaRPr sz="1400">
              <a:solidFill>
                <a:srgbClr val="000000"/>
              </a:solidFill>
              <a:latin typeface="Comic Sans MS"/>
              <a:ea typeface="Comic Sans MS"/>
              <a:cs typeface="Comic Sans MS"/>
              <a:sym typeface="Comic Sans MS"/>
            </a:endParaRPr>
          </a:p>
        </p:txBody>
      </p:sp>
      <p:sp>
        <p:nvSpPr>
          <p:cNvPr id="517" name="Google Shape;517;p69"/>
          <p:cNvSpPr txBox="1">
            <a:spLocks noGrp="1"/>
          </p:cNvSpPr>
          <p:nvPr>
            <p:ph type="body" idx="1"/>
          </p:nvPr>
        </p:nvSpPr>
        <p:spPr>
          <a:xfrm>
            <a:off x="1837288" y="1149563"/>
            <a:ext cx="1564200" cy="3785400"/>
          </a:xfrm>
          <a:prstGeom prst="rect">
            <a:avLst/>
          </a:prstGeom>
          <a:solidFill>
            <a:srgbClr val="C27BA0"/>
          </a:solidFill>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000000"/>
                </a:solidFill>
                <a:highlight>
                  <a:srgbClr val="FFFFFF"/>
                </a:highlight>
                <a:latin typeface="Arial"/>
                <a:ea typeface="Arial"/>
                <a:cs typeface="Arial"/>
                <a:sym typeface="Arial"/>
              </a:rPr>
              <a:t>The HDI is a number between zero and one (0–1). </a:t>
            </a:r>
            <a:endParaRPr sz="115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r>
              <a:rPr lang="en" sz="1150">
                <a:solidFill>
                  <a:srgbClr val="000000"/>
                </a:solidFill>
                <a:highlight>
                  <a:srgbClr val="FFFFFF"/>
                </a:highlight>
                <a:latin typeface="Arial"/>
                <a:ea typeface="Arial"/>
                <a:cs typeface="Arial"/>
                <a:sym typeface="Arial"/>
              </a:rPr>
              <a:t>The closer to one, the greater the level of development experienced. </a:t>
            </a:r>
            <a:endParaRPr sz="115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r>
              <a:rPr lang="en" sz="1150">
                <a:solidFill>
                  <a:srgbClr val="000000"/>
                </a:solidFill>
                <a:highlight>
                  <a:srgbClr val="FFFFFF"/>
                </a:highlight>
                <a:latin typeface="Arial"/>
                <a:ea typeface="Arial"/>
                <a:cs typeface="Arial"/>
                <a:sym typeface="Arial"/>
              </a:rPr>
              <a:t>As the HDI uses more than just economic indicators, a clearer picture of the overall standard of people’s lives can be seen. </a:t>
            </a:r>
            <a:endParaRPr sz="1150">
              <a:solidFill>
                <a:srgbClr val="000000"/>
              </a:solidFill>
              <a:highlight>
                <a:srgbClr val="FFFFFF"/>
              </a:highlight>
              <a:latin typeface="Arial"/>
              <a:ea typeface="Arial"/>
              <a:cs typeface="Arial"/>
              <a:sym typeface="Arial"/>
            </a:endParaRPr>
          </a:p>
          <a:p>
            <a:pPr marL="0" lvl="0" indent="0" algn="l" rtl="0">
              <a:spcBef>
                <a:spcPts val="1600"/>
              </a:spcBef>
              <a:spcAft>
                <a:spcPts val="1600"/>
              </a:spcAft>
              <a:buNone/>
            </a:pPr>
            <a:endParaRPr/>
          </a:p>
        </p:txBody>
      </p:sp>
      <p:pic>
        <p:nvPicPr>
          <p:cNvPr id="518" name="Google Shape;518;p69"/>
          <p:cNvPicPr preferRelativeResize="0"/>
          <p:nvPr/>
        </p:nvPicPr>
        <p:blipFill>
          <a:blip r:embed="rId3">
            <a:alphaModFix/>
          </a:blip>
          <a:stretch>
            <a:fillRect/>
          </a:stretch>
        </p:blipFill>
        <p:spPr>
          <a:xfrm>
            <a:off x="3464600" y="1100913"/>
            <a:ext cx="5627929" cy="3834075"/>
          </a:xfrm>
          <a:prstGeom prst="rect">
            <a:avLst/>
          </a:prstGeom>
          <a:noFill/>
          <a:ln>
            <a:noFill/>
          </a:ln>
        </p:spPr>
      </p:pic>
      <p:pic>
        <p:nvPicPr>
          <p:cNvPr id="519" name="Google Shape;519;p69"/>
          <p:cNvPicPr preferRelativeResize="0"/>
          <p:nvPr/>
        </p:nvPicPr>
        <p:blipFill>
          <a:blip r:embed="rId4">
            <a:alphaModFix/>
          </a:blip>
          <a:stretch>
            <a:fillRect/>
          </a:stretch>
        </p:blipFill>
        <p:spPr>
          <a:xfrm>
            <a:off x="97850" y="1379450"/>
            <a:ext cx="1676350" cy="3325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0"/>
          <p:cNvSpPr txBox="1">
            <a:spLocks noGrp="1"/>
          </p:cNvSpPr>
          <p:nvPr>
            <p:ph type="title"/>
          </p:nvPr>
        </p:nvSpPr>
        <p:spPr>
          <a:xfrm>
            <a:off x="255400" y="1920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9.6 - HDI </a:t>
            </a:r>
            <a:endParaRPr/>
          </a:p>
        </p:txBody>
      </p:sp>
      <p:grpSp>
        <p:nvGrpSpPr>
          <p:cNvPr id="525" name="Google Shape;525;p70"/>
          <p:cNvGrpSpPr/>
          <p:nvPr/>
        </p:nvGrpSpPr>
        <p:grpSpPr>
          <a:xfrm>
            <a:off x="152086" y="1108110"/>
            <a:ext cx="2456930" cy="3810619"/>
            <a:chOff x="1118224" y="283725"/>
            <a:chExt cx="2090826" cy="4076400"/>
          </a:xfrm>
        </p:grpSpPr>
        <p:sp>
          <p:nvSpPr>
            <p:cNvPr id="526" name="Google Shape;526;p70"/>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0"/>
            <p:cNvSpPr/>
            <p:nvPr/>
          </p:nvSpPr>
          <p:spPr>
            <a:xfrm>
              <a:off x="1118224" y="341749"/>
              <a:ext cx="2048100" cy="2490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0"/>
            <p:cNvSpPr/>
            <p:nvPr/>
          </p:nvSpPr>
          <p:spPr>
            <a:xfrm>
              <a:off x="1169741" y="785331"/>
              <a:ext cx="1987800" cy="17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Calibri"/>
                  <a:ea typeface="Calibri"/>
                  <a:cs typeface="Calibri"/>
                  <a:sym typeface="Calibri"/>
                </a:rPr>
                <a:t>The HDI takes more than just average incomes into account.</a:t>
              </a: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It provides an indication of opportunities for education, which reflects access to knowledge.</a:t>
              </a:r>
              <a:endParaRPr sz="1100">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
              </a:r>
              <a:br>
                <a:rPr lang="en" sz="1100">
                  <a:latin typeface="Calibri"/>
                  <a:ea typeface="Calibri"/>
                  <a:cs typeface="Calibri"/>
                  <a:sym typeface="Calibri"/>
                </a:rPr>
              </a:br>
              <a:r>
                <a:rPr lang="en" sz="1100">
                  <a:latin typeface="Calibri"/>
                  <a:ea typeface="Calibri"/>
                  <a:cs typeface="Calibri"/>
                  <a:sym typeface="Calibri"/>
                </a:rPr>
                <a:t>Average income reflects the ability to access the resources required for a decent standard of living.</a:t>
              </a:r>
              <a:endParaRPr sz="1100">
                <a:latin typeface="Calibri"/>
                <a:ea typeface="Calibri"/>
                <a:cs typeface="Calibri"/>
                <a:sym typeface="Calibri"/>
              </a:endParaRPr>
            </a:p>
            <a:p>
              <a:pPr marL="45720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endParaRPr sz="1200">
                <a:solidFill>
                  <a:srgbClr val="1D7E74"/>
                </a:solidFill>
                <a:latin typeface="Roboto Medium"/>
                <a:ea typeface="Roboto Medium"/>
                <a:cs typeface="Roboto Medium"/>
                <a:sym typeface="Roboto Medium"/>
              </a:endParaRPr>
            </a:p>
          </p:txBody>
        </p:sp>
        <p:sp>
          <p:nvSpPr>
            <p:cNvPr id="529" name="Google Shape;529;p70"/>
            <p:cNvSpPr/>
            <p:nvPr/>
          </p:nvSpPr>
          <p:spPr>
            <a:xfrm>
              <a:off x="1243488" y="341750"/>
              <a:ext cx="1815000" cy="5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D7E74"/>
                  </a:solidFill>
                  <a:latin typeface="Roboto"/>
                  <a:ea typeface="Roboto"/>
                  <a:cs typeface="Roboto"/>
                  <a:sym typeface="Roboto"/>
                </a:rPr>
                <a:t>Advantages</a:t>
              </a:r>
              <a:endParaRPr sz="1800">
                <a:solidFill>
                  <a:srgbClr val="1D7E74"/>
                </a:solidFill>
                <a:latin typeface="Roboto Thin"/>
                <a:ea typeface="Roboto Thin"/>
                <a:cs typeface="Roboto Thin"/>
                <a:sym typeface="Roboto Thin"/>
              </a:endParaRPr>
            </a:p>
          </p:txBody>
        </p:sp>
      </p:grpSp>
      <p:grpSp>
        <p:nvGrpSpPr>
          <p:cNvPr id="530" name="Google Shape;530;p70"/>
          <p:cNvGrpSpPr/>
          <p:nvPr/>
        </p:nvGrpSpPr>
        <p:grpSpPr>
          <a:xfrm>
            <a:off x="2647676" y="1108123"/>
            <a:ext cx="2555619" cy="3788052"/>
            <a:chOff x="1118218" y="-475366"/>
            <a:chExt cx="2100279" cy="4835400"/>
          </a:xfrm>
        </p:grpSpPr>
        <p:sp>
          <p:nvSpPr>
            <p:cNvPr id="531" name="Google Shape;531;p70"/>
            <p:cNvSpPr/>
            <p:nvPr/>
          </p:nvSpPr>
          <p:spPr>
            <a:xfrm>
              <a:off x="1178648" y="-475366"/>
              <a:ext cx="1987800" cy="4835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0"/>
            <p:cNvSpPr/>
            <p:nvPr/>
          </p:nvSpPr>
          <p:spPr>
            <a:xfrm>
              <a:off x="1118218" y="-475362"/>
              <a:ext cx="2030400" cy="33078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0"/>
            <p:cNvSpPr/>
            <p:nvPr/>
          </p:nvSpPr>
          <p:spPr>
            <a:xfrm>
              <a:off x="1126597" y="332233"/>
              <a:ext cx="2091900" cy="25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Calibri"/>
                  <a:ea typeface="Calibri"/>
                  <a:cs typeface="Calibri"/>
                  <a:sym typeface="Calibri"/>
                </a:rPr>
                <a:t>The HDI only reflects selected aspects of human development and therefore does not capture the richness and depth of human development.</a:t>
              </a: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The HDI, although moving beyond economic indicators, is still based on averages. Therefore it does not provide an indication of the inequalities that exist within countries.</a:t>
              </a: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45720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endParaRPr sz="1200">
                <a:solidFill>
                  <a:srgbClr val="1D7E74"/>
                </a:solidFill>
                <a:latin typeface="Roboto Medium"/>
                <a:ea typeface="Roboto Medium"/>
                <a:cs typeface="Roboto Medium"/>
                <a:sym typeface="Roboto Medium"/>
              </a:endParaRPr>
            </a:p>
          </p:txBody>
        </p:sp>
        <p:sp>
          <p:nvSpPr>
            <p:cNvPr id="534" name="Google Shape;534;p70"/>
            <p:cNvSpPr/>
            <p:nvPr/>
          </p:nvSpPr>
          <p:spPr>
            <a:xfrm>
              <a:off x="1178638" y="-380341"/>
              <a:ext cx="1838400"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D7E74"/>
                  </a:solidFill>
                  <a:latin typeface="Roboto"/>
                  <a:ea typeface="Roboto"/>
                  <a:cs typeface="Roboto"/>
                  <a:sym typeface="Roboto"/>
                </a:rPr>
                <a:t>Disadvantages</a:t>
              </a:r>
              <a:endParaRPr sz="1800">
                <a:solidFill>
                  <a:srgbClr val="1D7E74"/>
                </a:solidFill>
                <a:latin typeface="Roboto Thin"/>
                <a:ea typeface="Roboto Thin"/>
                <a:cs typeface="Roboto Thin"/>
                <a:sym typeface="Roboto Thin"/>
              </a:endParaRPr>
            </a:p>
          </p:txBody>
        </p:sp>
        <p:sp>
          <p:nvSpPr>
            <p:cNvPr id="535" name="Google Shape;535;p70"/>
            <p:cNvSpPr/>
            <p:nvPr/>
          </p:nvSpPr>
          <p:spPr>
            <a:xfrm>
              <a:off x="1175376" y="3076878"/>
              <a:ext cx="1916100" cy="1085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FFFFFF"/>
                  </a:solidFill>
                </a:rPr>
                <a:t>Write one more disadvantage from the text</a:t>
              </a:r>
              <a:r>
                <a:rPr lang="en"/>
                <a:t> </a:t>
              </a:r>
              <a:endParaRPr sz="700">
                <a:solidFill>
                  <a:srgbClr val="FFFFFF"/>
                </a:solidFill>
                <a:latin typeface="Roboto"/>
                <a:ea typeface="Roboto"/>
                <a:cs typeface="Roboto"/>
                <a:sym typeface="Roboto"/>
              </a:endParaRPr>
            </a:p>
          </p:txBody>
        </p:sp>
      </p:grpSp>
      <p:sp>
        <p:nvSpPr>
          <p:cNvPr id="536" name="Google Shape;536;p70"/>
          <p:cNvSpPr txBox="1"/>
          <p:nvPr/>
        </p:nvSpPr>
        <p:spPr>
          <a:xfrm>
            <a:off x="598825" y="3892375"/>
            <a:ext cx="16896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Write one more advantage from the text </a:t>
            </a:r>
            <a:endParaRPr>
              <a:solidFill>
                <a:srgbClr val="FFFFFF"/>
              </a:solidFill>
            </a:endParaRPr>
          </a:p>
        </p:txBody>
      </p:sp>
      <p:pic>
        <p:nvPicPr>
          <p:cNvPr id="537" name="Google Shape;537;p70" descr="Human Development Report 2016, 'Human Development for Everyone' - animated video" title="Animated video- Human Development Report 2016">
            <a:hlinkClick r:id="rId3"/>
          </p:cNvPr>
          <p:cNvPicPr preferRelativeResize="0"/>
          <p:nvPr/>
        </p:nvPicPr>
        <p:blipFill>
          <a:blip r:embed="rId4">
            <a:alphaModFix/>
          </a:blip>
          <a:stretch>
            <a:fillRect/>
          </a:stretch>
        </p:blipFill>
        <p:spPr>
          <a:xfrm>
            <a:off x="5562557" y="92250"/>
            <a:ext cx="3460630" cy="2595472"/>
          </a:xfrm>
          <a:prstGeom prst="rect">
            <a:avLst/>
          </a:prstGeom>
          <a:noFill/>
          <a:ln>
            <a:noFill/>
          </a:ln>
        </p:spPr>
      </p:pic>
      <p:sp>
        <p:nvSpPr>
          <p:cNvPr id="538" name="Google Shape;538;p70"/>
          <p:cNvSpPr txBox="1"/>
          <p:nvPr/>
        </p:nvSpPr>
        <p:spPr>
          <a:xfrm>
            <a:off x="1900025" y="249175"/>
            <a:ext cx="3159600" cy="6414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Explore: </a:t>
            </a:r>
            <a:endParaRPr/>
          </a:p>
          <a:p>
            <a:pPr marL="0" lvl="0" indent="0" algn="l" rtl="0">
              <a:spcBef>
                <a:spcPts val="0"/>
              </a:spcBef>
              <a:spcAft>
                <a:spcPts val="0"/>
              </a:spcAft>
              <a:buNone/>
            </a:pPr>
            <a:r>
              <a:rPr lang="en" u="sng">
                <a:solidFill>
                  <a:schemeClr val="hlink"/>
                </a:solidFill>
                <a:hlinkClick r:id="rId5"/>
              </a:rPr>
              <a:t>http://www.zolabo.com/projects/hdi/</a:t>
            </a:r>
            <a:r>
              <a:rPr lang="en"/>
              <a:t> </a:t>
            </a:r>
            <a:endParaRPr/>
          </a:p>
        </p:txBody>
      </p:sp>
      <p:sp>
        <p:nvSpPr>
          <p:cNvPr id="539" name="Google Shape;539;p70"/>
          <p:cNvSpPr txBox="1"/>
          <p:nvPr/>
        </p:nvSpPr>
        <p:spPr>
          <a:xfrm>
            <a:off x="5203300" y="2687725"/>
            <a:ext cx="3940800" cy="24558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50">
                <a:solidFill>
                  <a:srgbClr val="6863A5"/>
                </a:solidFill>
              </a:rPr>
              <a:t>Apply your knowledge</a:t>
            </a:r>
            <a:endParaRPr sz="1950">
              <a:solidFill>
                <a:srgbClr val="6863A5"/>
              </a:solidFill>
            </a:endParaRPr>
          </a:p>
          <a:p>
            <a:pPr marL="457200" lvl="0" indent="-301625" algn="l" rtl="0">
              <a:lnSpc>
                <a:spcPct val="115000"/>
              </a:lnSpc>
              <a:spcBef>
                <a:spcPts val="1500"/>
              </a:spcBef>
              <a:spcAft>
                <a:spcPts val="0"/>
              </a:spcAft>
              <a:buSzPts val="1150"/>
              <a:buAutoNum type="arabicPeriod"/>
            </a:pPr>
            <a:r>
              <a:rPr lang="en" sz="1150"/>
              <a:t>Outline two reasons that may account for Australia having a higher HDI than China.</a:t>
            </a:r>
            <a:endParaRPr sz="1150"/>
          </a:p>
          <a:p>
            <a:pPr marL="457200" lvl="0" indent="-301625" algn="l" rtl="0">
              <a:lnSpc>
                <a:spcPct val="115000"/>
              </a:lnSpc>
              <a:spcBef>
                <a:spcPts val="0"/>
              </a:spcBef>
              <a:spcAft>
                <a:spcPts val="0"/>
              </a:spcAft>
              <a:buSzPts val="1150"/>
              <a:buAutoNum type="arabicPeriod"/>
            </a:pPr>
            <a:r>
              <a:rPr lang="en" sz="1150"/>
              <a:t>Using your knowledge of the HDI, explain why Australia has a higher index than Singapore, yet Singapore has a higher income (see figure 9.21).</a:t>
            </a:r>
            <a:endParaRPr sz="1150"/>
          </a:p>
          <a:p>
            <a:pPr marL="457200" lvl="0" indent="-301625" algn="l" rtl="0">
              <a:lnSpc>
                <a:spcPct val="115000"/>
              </a:lnSpc>
              <a:spcBef>
                <a:spcPts val="0"/>
              </a:spcBef>
              <a:spcAft>
                <a:spcPts val="0"/>
              </a:spcAft>
              <a:buSzPts val="1150"/>
              <a:buAutoNum type="arabicPeriod"/>
            </a:pPr>
            <a:r>
              <a:rPr lang="en" sz="1150"/>
              <a:t>Explain two likely differences in human development between Australia and Central African Republic based on their respective Human Development Indices (refer to table 9.1).</a:t>
            </a:r>
            <a:endParaRPr sz="1150"/>
          </a:p>
          <a:p>
            <a:pPr marL="0" lvl="0" indent="0" algn="l" rtl="0">
              <a:spcBef>
                <a:spcPts val="150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9.7 - chapter summary </a:t>
            </a:r>
            <a:endParaRPr/>
          </a:p>
        </p:txBody>
      </p:sp>
      <p:sp>
        <p:nvSpPr>
          <p:cNvPr id="545" name="Google Shape;545;p71"/>
          <p:cNvSpPr txBox="1">
            <a:spLocks noGrp="1"/>
          </p:cNvSpPr>
          <p:nvPr>
            <p:ph type="body" idx="1"/>
          </p:nvPr>
        </p:nvSpPr>
        <p:spPr>
          <a:xfrm>
            <a:off x="311700" y="1373925"/>
            <a:ext cx="6232500" cy="31794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SzPts val="1200"/>
              <a:buChar char="-"/>
            </a:pPr>
            <a:r>
              <a:rPr lang="en" dirty="0"/>
              <a:t>Practice the key skills </a:t>
            </a:r>
            <a:endParaRPr dirty="0"/>
          </a:p>
          <a:p>
            <a:pPr marL="457200" lvl="0" indent="-304800" algn="l" rtl="0">
              <a:lnSpc>
                <a:spcPct val="200000"/>
              </a:lnSpc>
              <a:spcBef>
                <a:spcPts val="0"/>
              </a:spcBef>
              <a:spcAft>
                <a:spcPts val="0"/>
              </a:spcAft>
              <a:buSzPts val="1200"/>
              <a:buChar char="-"/>
            </a:pPr>
            <a:r>
              <a:rPr lang="en" dirty="0"/>
              <a:t>Exam preparation </a:t>
            </a:r>
            <a:endParaRPr dirty="0"/>
          </a:p>
          <a:p>
            <a:pPr marL="457200" lvl="0" indent="0" algn="l" rtl="0">
              <a:spcBef>
                <a:spcPts val="1600"/>
              </a:spcBef>
              <a:spcAft>
                <a:spcPts val="160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2"/>
          <p:cNvSpPr txBox="1">
            <a:spLocks noGrp="1"/>
          </p:cNvSpPr>
          <p:nvPr>
            <p:ph type="title"/>
          </p:nvPr>
        </p:nvSpPr>
        <p:spPr>
          <a:xfrm>
            <a:off x="510475" y="1359000"/>
            <a:ext cx="3879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CHAPTER 10- GLOBAL TRENDS AND HEALTH AND WELLBEING </a:t>
            </a:r>
            <a:endParaRPr sz="4000"/>
          </a:p>
        </p:txBody>
      </p:sp>
      <p:sp>
        <p:nvSpPr>
          <p:cNvPr id="551" name="Google Shape;551;p72"/>
          <p:cNvSpPr txBox="1">
            <a:spLocks noGrp="1"/>
          </p:cNvSpPr>
          <p:nvPr>
            <p:ph type="body" idx="1"/>
          </p:nvPr>
        </p:nvSpPr>
        <p:spPr>
          <a:xfrm>
            <a:off x="336525" y="2245075"/>
            <a:ext cx="4343100" cy="207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KEY TERMS </a:t>
            </a:r>
            <a:endParaRPr b="1"/>
          </a:p>
          <a:p>
            <a:pPr marL="0" lvl="0" indent="0" algn="l" rtl="0">
              <a:spcBef>
                <a:spcPts val="1600"/>
              </a:spcBef>
              <a:spcAft>
                <a:spcPts val="0"/>
              </a:spcAft>
              <a:buNone/>
            </a:pPr>
            <a:r>
              <a:rPr lang="en" sz="1150" b="1">
                <a:solidFill>
                  <a:srgbClr val="004A8F"/>
                </a:solidFill>
                <a:latin typeface="Arial"/>
                <a:ea typeface="Arial"/>
                <a:cs typeface="Arial"/>
                <a:sym typeface="Arial"/>
              </a:rPr>
              <a:t>Greenhouse gases</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Acidification</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Globalisation</a:t>
            </a:r>
            <a:endParaRPr sz="1150" b="1">
              <a:solidFill>
                <a:srgbClr val="004A8F"/>
              </a:solidFill>
              <a:latin typeface="Arial"/>
              <a:ea typeface="Arial"/>
              <a:cs typeface="Arial"/>
              <a:sym typeface="Arial"/>
            </a:endParaRPr>
          </a:p>
          <a:p>
            <a:pPr marL="0" lvl="0" indent="0" algn="l" rtl="0">
              <a:spcBef>
                <a:spcPts val="1300"/>
              </a:spcBef>
              <a:spcAft>
                <a:spcPts val="0"/>
              </a:spcAft>
              <a:buNone/>
            </a:pPr>
            <a:r>
              <a:rPr lang="en" sz="1150" b="1">
                <a:solidFill>
                  <a:srgbClr val="004A8F"/>
                </a:solidFill>
                <a:latin typeface="Arial"/>
                <a:ea typeface="Arial"/>
                <a:cs typeface="Arial"/>
                <a:sym typeface="Arial"/>
              </a:rPr>
              <a:t>Asylum seeker</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		Displaced people</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Glacier</a:t>
            </a:r>
            <a:r>
              <a:rPr lang="en" sz="1150">
                <a:solidFill>
                  <a:srgbClr val="000000"/>
                </a:solidFill>
                <a:latin typeface="Arial"/>
                <a:ea typeface="Arial"/>
                <a:cs typeface="Arial"/>
                <a:sym typeface="Arial"/>
              </a:rPr>
              <a:t> 	</a:t>
            </a:r>
            <a:endParaRPr sz="1150">
              <a:solidFill>
                <a:srgbClr val="000000"/>
              </a:solidFill>
              <a:latin typeface="Arial"/>
              <a:ea typeface="Arial"/>
              <a:cs typeface="Arial"/>
              <a:sym typeface="Arial"/>
            </a:endParaRPr>
          </a:p>
          <a:p>
            <a:pPr marL="0" lvl="0" indent="0" algn="l" rtl="0">
              <a:spcBef>
                <a:spcPts val="1300"/>
              </a:spcBef>
              <a:spcAft>
                <a:spcPts val="0"/>
              </a:spcAft>
              <a:buNone/>
            </a:pPr>
            <a:r>
              <a:rPr lang="en" sz="1150" b="1">
                <a:solidFill>
                  <a:srgbClr val="004A8F"/>
                </a:solidFill>
                <a:latin typeface="Arial"/>
                <a:ea typeface="Arial"/>
                <a:cs typeface="Arial"/>
                <a:sym typeface="Arial"/>
              </a:rPr>
              <a:t>Biodiversity</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Statelessness</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Ecosystem</a:t>
            </a:r>
            <a:endParaRPr sz="1150" b="1">
              <a:solidFill>
                <a:srgbClr val="004A8F"/>
              </a:solidFill>
              <a:latin typeface="Arial"/>
              <a:ea typeface="Arial"/>
              <a:cs typeface="Arial"/>
              <a:sym typeface="Arial"/>
            </a:endParaRPr>
          </a:p>
          <a:p>
            <a:pPr marL="0" lvl="0" indent="0" algn="l" rtl="0">
              <a:spcBef>
                <a:spcPts val="1300"/>
              </a:spcBef>
              <a:spcAft>
                <a:spcPts val="0"/>
              </a:spcAft>
              <a:buNone/>
            </a:pPr>
            <a:r>
              <a:rPr lang="en" sz="1150" b="1">
                <a:solidFill>
                  <a:srgbClr val="004A8F"/>
                </a:solidFill>
                <a:latin typeface="Arial"/>
                <a:ea typeface="Arial"/>
                <a:cs typeface="Arial"/>
                <a:sym typeface="Arial"/>
              </a:rPr>
              <a:t>Desalination plant</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Aquifer</a:t>
            </a:r>
            <a:r>
              <a:rPr lang="en" sz="1150">
                <a:solidFill>
                  <a:srgbClr val="000000"/>
                </a:solidFill>
                <a:latin typeface="Arial"/>
                <a:ea typeface="Arial"/>
                <a:cs typeface="Arial"/>
                <a:sym typeface="Arial"/>
              </a:rPr>
              <a:t> 		</a:t>
            </a:r>
            <a:r>
              <a:rPr lang="en" sz="1150" b="1">
                <a:solidFill>
                  <a:srgbClr val="004A8F"/>
                </a:solidFill>
                <a:latin typeface="Arial"/>
                <a:ea typeface="Arial"/>
                <a:cs typeface="Arial"/>
                <a:sym typeface="Arial"/>
              </a:rPr>
              <a:t>Fossil fuels</a:t>
            </a:r>
            <a:endParaRPr sz="1150">
              <a:solidFill>
                <a:srgbClr val="000000"/>
              </a:solidFill>
              <a:latin typeface="Arial"/>
              <a:ea typeface="Arial"/>
              <a:cs typeface="Arial"/>
              <a:sym typeface="Arial"/>
            </a:endParaRPr>
          </a:p>
          <a:p>
            <a:pPr marL="0" lvl="0" indent="0" algn="l" rtl="0">
              <a:spcBef>
                <a:spcPts val="1300"/>
              </a:spcBef>
              <a:spcAft>
                <a:spcPts val="0"/>
              </a:spcAft>
              <a:buNone/>
            </a:pPr>
            <a:endParaRPr sz="1150">
              <a:solidFill>
                <a:srgbClr val="000000"/>
              </a:solidFill>
              <a:latin typeface="Arial"/>
              <a:ea typeface="Arial"/>
              <a:cs typeface="Arial"/>
              <a:sym typeface="Arial"/>
            </a:endParaRPr>
          </a:p>
          <a:p>
            <a:pPr marL="0" lvl="0" indent="0" algn="l" rtl="0">
              <a:spcBef>
                <a:spcPts val="1300"/>
              </a:spcBef>
              <a:spcAft>
                <a:spcPts val="0"/>
              </a:spcAft>
              <a:buNone/>
            </a:pPr>
            <a:endParaRPr/>
          </a:p>
          <a:p>
            <a:pPr marL="0" lvl="0" indent="0" algn="l" rtl="0">
              <a:spcBef>
                <a:spcPts val="1600"/>
              </a:spcBef>
              <a:spcAft>
                <a:spcPts val="1600"/>
              </a:spcAft>
              <a:buNone/>
            </a:pPr>
            <a:endParaRPr/>
          </a:p>
        </p:txBody>
      </p:sp>
      <p:sp>
        <p:nvSpPr>
          <p:cNvPr id="552" name="Google Shape;552;p72"/>
          <p:cNvSpPr txBox="1"/>
          <p:nvPr/>
        </p:nvSpPr>
        <p:spPr>
          <a:xfrm rot="-737113">
            <a:off x="5502016" y="3114293"/>
            <a:ext cx="2571690" cy="871059"/>
          </a:xfrm>
          <a:prstGeom prst="rect">
            <a:avLst/>
          </a:prstGeom>
          <a:solidFill>
            <a:srgbClr val="99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Chapter 10 definitions </a:t>
            </a:r>
            <a:endParaRPr b="1"/>
          </a:p>
          <a:p>
            <a:pPr marL="0" lvl="0" indent="0" algn="l" rtl="0">
              <a:lnSpc>
                <a:spcPct val="115000"/>
              </a:lnSpc>
              <a:spcBef>
                <a:spcPts val="0"/>
              </a:spcBef>
              <a:spcAft>
                <a:spcPts val="0"/>
              </a:spcAft>
              <a:buNone/>
            </a:pPr>
            <a:r>
              <a:rPr lang="en" b="1"/>
              <a:t>    </a:t>
            </a:r>
            <a:r>
              <a:rPr lang="en" sz="1150" u="sng">
                <a:solidFill>
                  <a:schemeClr val="accent5"/>
                </a:solidFill>
                <a:hlinkClick r:id="rId3"/>
              </a:rPr>
              <a:t>https://quizlet.com/_51dol2</a:t>
            </a:r>
            <a:r>
              <a:rPr lang="en" sz="1150"/>
              <a:t> </a:t>
            </a:r>
            <a:endParaRPr sz="1200">
              <a:solidFill>
                <a:srgbClr val="455358"/>
              </a:solidFill>
              <a:highlight>
                <a:srgbClr val="F0F0F0"/>
              </a:highlight>
            </a:endParaRPr>
          </a:p>
          <a:p>
            <a:pPr marL="0" lvl="0" indent="0" algn="l" rtl="0">
              <a:spcBef>
                <a:spcPts val="1300"/>
              </a:spcBef>
              <a:spcAft>
                <a:spcPts val="0"/>
              </a:spcAft>
              <a:buNone/>
            </a:pPr>
            <a:endParaRPr sz="1200">
              <a:solidFill>
                <a:srgbClr val="455358"/>
              </a:solidFill>
              <a:highlight>
                <a:srgbClr val="F0F0F0"/>
              </a:highlight>
            </a:endParaRPr>
          </a:p>
        </p:txBody>
      </p:sp>
      <p:pic>
        <p:nvPicPr>
          <p:cNvPr id="553" name="Google Shape;553;p72"/>
          <p:cNvPicPr preferRelativeResize="0"/>
          <p:nvPr/>
        </p:nvPicPr>
        <p:blipFill>
          <a:blip r:embed="rId4">
            <a:alphaModFix/>
          </a:blip>
          <a:stretch>
            <a:fillRect/>
          </a:stretch>
        </p:blipFill>
        <p:spPr>
          <a:xfrm>
            <a:off x="5850075" y="205575"/>
            <a:ext cx="2143125" cy="21431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3"/>
          <p:cNvSpPr txBox="1">
            <a:spLocks noGrp="1"/>
          </p:cNvSpPr>
          <p:nvPr>
            <p:ph type="title"/>
          </p:nvPr>
        </p:nvSpPr>
        <p:spPr>
          <a:xfrm>
            <a:off x="311700" y="555600"/>
            <a:ext cx="4028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Climate Change what is it?</a:t>
            </a:r>
            <a:endParaRPr/>
          </a:p>
        </p:txBody>
      </p:sp>
      <p:sp>
        <p:nvSpPr>
          <p:cNvPr id="559" name="Google Shape;559;p73"/>
          <p:cNvSpPr txBox="1"/>
          <p:nvPr/>
        </p:nvSpPr>
        <p:spPr>
          <a:xfrm>
            <a:off x="3718900" y="13896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73" descr="What causes climate change (also known as global warming)? And what are the effects of climate change? Learn the human impact and consequences of climate change for the environment, and our lives.&#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Causes and Effects of Climate Change | National Geographic &#10;https://youtu.be/G4H1N_yXBiA&#10;&#10;National Geographic&#10;https://www.youtube.com/natgeo" title="Causes and Effects of Climate Change | National Geographic">
            <a:hlinkClick r:id="rId3"/>
          </p:cNvPr>
          <p:cNvPicPr preferRelativeResize="0"/>
          <p:nvPr/>
        </p:nvPicPr>
        <p:blipFill>
          <a:blip r:embed="rId4">
            <a:alphaModFix/>
          </a:blip>
          <a:stretch>
            <a:fillRect/>
          </a:stretch>
        </p:blipFill>
        <p:spPr>
          <a:xfrm>
            <a:off x="579725" y="1389600"/>
            <a:ext cx="4588700" cy="3441525"/>
          </a:xfrm>
          <a:prstGeom prst="rect">
            <a:avLst/>
          </a:prstGeom>
          <a:noFill/>
          <a:ln>
            <a:noFill/>
          </a:ln>
        </p:spPr>
      </p:pic>
      <p:sp>
        <p:nvSpPr>
          <p:cNvPr id="561" name="Google Shape;561;p73"/>
          <p:cNvSpPr txBox="1">
            <a:spLocks noGrp="1"/>
          </p:cNvSpPr>
          <p:nvPr>
            <p:ph type="body" idx="1"/>
          </p:nvPr>
        </p:nvSpPr>
        <p:spPr>
          <a:xfrm>
            <a:off x="5780875" y="741475"/>
            <a:ext cx="3000000" cy="195570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Discuss</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1- Recall some facts from the video.</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2- Why are the current levels of atmospheric carbon dioxide levels more relevant today than ever before?</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3- What are some sustainable energy sources that can be used?</a:t>
            </a:r>
            <a:endParaRPr>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p>
        </p:txBody>
      </p:sp>
      <p:sp>
        <p:nvSpPr>
          <p:cNvPr id="562" name="Google Shape;562;p73"/>
          <p:cNvSpPr txBox="1">
            <a:spLocks noGrp="1"/>
          </p:cNvSpPr>
          <p:nvPr>
            <p:ph type="body" idx="1"/>
          </p:nvPr>
        </p:nvSpPr>
        <p:spPr>
          <a:xfrm>
            <a:off x="5780875" y="2939125"/>
            <a:ext cx="3000000" cy="1955700"/>
          </a:xfrm>
          <a:prstGeom prst="rect">
            <a:avLst/>
          </a:prstGeom>
          <a:solidFill>
            <a:srgbClr val="FF99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Write</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How can climate change affect health and wellbeing? List 2-3 examples under the following 4 categories.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-Oceans</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-Weather</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-Food</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-Health</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490250" y="526350"/>
            <a:ext cx="8443500" cy="425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741B47"/>
                </a:solidFill>
                <a:latin typeface="Arial"/>
                <a:ea typeface="Arial"/>
                <a:cs typeface="Arial"/>
                <a:sym typeface="Arial"/>
              </a:rPr>
              <a:t>The differences between high-, middle- and low-income countries</a:t>
            </a:r>
            <a:endParaRPr sz="3600">
              <a:solidFill>
                <a:srgbClr val="741B47"/>
              </a:solidFill>
              <a:latin typeface="Arial"/>
              <a:ea typeface="Arial"/>
              <a:cs typeface="Arial"/>
              <a:sym typeface="Arial"/>
            </a:endParaRPr>
          </a:p>
          <a:p>
            <a:pPr marL="0" lvl="0" indent="0" algn="l" rtl="0">
              <a:spcBef>
                <a:spcPts val="0"/>
              </a:spcBef>
              <a:spcAft>
                <a:spcPts val="0"/>
              </a:spcAft>
              <a:buNone/>
            </a:pPr>
            <a:endParaRPr sz="1100" b="0">
              <a:solidFill>
                <a:srgbClr val="000000"/>
              </a:solidFill>
              <a:latin typeface="Arial"/>
              <a:ea typeface="Arial"/>
              <a:cs typeface="Arial"/>
              <a:sym typeface="Arial"/>
            </a:endParaRPr>
          </a:p>
          <a:p>
            <a:pPr marL="0" lvl="0" indent="0" algn="l" rtl="0">
              <a:spcBef>
                <a:spcPts val="0"/>
              </a:spcBef>
              <a:spcAft>
                <a:spcPts val="0"/>
              </a:spcAft>
              <a:buNone/>
            </a:pPr>
            <a:endParaRPr sz="1100" b="0">
              <a:solidFill>
                <a:srgbClr val="000000"/>
              </a:solidFill>
              <a:latin typeface="Arial"/>
              <a:ea typeface="Arial"/>
              <a:cs typeface="Arial"/>
              <a:sym typeface="Arial"/>
            </a:endParaRPr>
          </a:p>
          <a:p>
            <a:pPr marL="228600" lvl="0" indent="-228600" algn="l" rtl="0">
              <a:lnSpc>
                <a:spcPct val="115000"/>
              </a:lnSpc>
              <a:spcBef>
                <a:spcPts val="0"/>
              </a:spcBef>
              <a:spcAft>
                <a:spcPts val="0"/>
              </a:spcAft>
              <a:buNone/>
            </a:pPr>
            <a:r>
              <a:rPr lang="en" sz="1100" b="0">
                <a:solidFill>
                  <a:srgbClr val="000000"/>
                </a:solidFill>
                <a:latin typeface="Arial"/>
                <a:ea typeface="Arial"/>
                <a:cs typeface="Arial"/>
                <a:sym typeface="Arial"/>
              </a:rPr>
              <a:t>·</a:t>
            </a:r>
            <a:r>
              <a:rPr lang="en" sz="700" b="0">
                <a:solidFill>
                  <a:srgbClr val="000000"/>
                </a:solidFill>
                <a:latin typeface="Times New Roman"/>
                <a:ea typeface="Times New Roman"/>
                <a:cs typeface="Times New Roman"/>
                <a:sym typeface="Times New Roman"/>
              </a:rPr>
              <a:t>       </a:t>
            </a:r>
            <a:r>
              <a:rPr lang="en" sz="1100" b="0">
                <a:solidFill>
                  <a:srgbClr val="000000"/>
                </a:solidFill>
                <a:latin typeface="Arial"/>
                <a:ea typeface="Arial"/>
                <a:cs typeface="Arial"/>
                <a:sym typeface="Arial"/>
              </a:rPr>
              <a:t>Teenage affluenza (</a:t>
            </a:r>
            <a:r>
              <a:rPr lang="en" sz="1100" b="0" u="sng">
                <a:solidFill>
                  <a:schemeClr val="hlink"/>
                </a:solidFill>
                <a:latin typeface="Arial"/>
                <a:ea typeface="Arial"/>
                <a:cs typeface="Arial"/>
                <a:sym typeface="Arial"/>
                <a:hlinkClick r:id="rId3"/>
              </a:rPr>
              <a:t>https://www.youtube.com/watch?v=KFZz6ICzpjI</a:t>
            </a:r>
            <a:r>
              <a:rPr lang="en" sz="1100" b="0">
                <a:solidFill>
                  <a:srgbClr val="000000"/>
                </a:solidFill>
                <a:latin typeface="Arial"/>
                <a:ea typeface="Arial"/>
                <a:cs typeface="Arial"/>
                <a:sym typeface="Arial"/>
              </a:rPr>
              <a:t>)</a:t>
            </a:r>
            <a:endParaRPr sz="1100" b="0">
              <a:solidFill>
                <a:srgbClr val="000000"/>
              </a:solidFill>
              <a:latin typeface="Arial"/>
              <a:ea typeface="Arial"/>
              <a:cs typeface="Arial"/>
              <a:sym typeface="Arial"/>
            </a:endParaRPr>
          </a:p>
          <a:p>
            <a:pPr marL="228600" lvl="0" indent="-228600" algn="l" rtl="0">
              <a:lnSpc>
                <a:spcPct val="115000"/>
              </a:lnSpc>
              <a:spcBef>
                <a:spcPts val="0"/>
              </a:spcBef>
              <a:spcAft>
                <a:spcPts val="0"/>
              </a:spcAft>
              <a:buNone/>
            </a:pPr>
            <a:endParaRPr sz="1100" b="0">
              <a:solidFill>
                <a:srgbClr val="000000"/>
              </a:solidFill>
              <a:latin typeface="Arial"/>
              <a:ea typeface="Arial"/>
              <a:cs typeface="Arial"/>
              <a:sym typeface="Arial"/>
            </a:endParaRPr>
          </a:p>
          <a:p>
            <a:pPr marL="228600" lvl="0" indent="-228600" algn="l" rtl="0">
              <a:lnSpc>
                <a:spcPct val="115000"/>
              </a:lnSpc>
              <a:spcBef>
                <a:spcPts val="0"/>
              </a:spcBef>
              <a:spcAft>
                <a:spcPts val="0"/>
              </a:spcAft>
              <a:buNone/>
            </a:pPr>
            <a:endParaRPr sz="1100" b="0">
              <a:solidFill>
                <a:srgbClr val="000000"/>
              </a:solidFill>
              <a:latin typeface="Arial"/>
              <a:ea typeface="Arial"/>
              <a:cs typeface="Arial"/>
              <a:sym typeface="Arial"/>
            </a:endParaRPr>
          </a:p>
          <a:p>
            <a:pPr marL="228600" lvl="0" indent="-228600" algn="l" rtl="0">
              <a:lnSpc>
                <a:spcPct val="115000"/>
              </a:lnSpc>
              <a:spcBef>
                <a:spcPts val="0"/>
              </a:spcBef>
              <a:spcAft>
                <a:spcPts val="0"/>
              </a:spcAft>
              <a:buNone/>
            </a:pPr>
            <a:r>
              <a:rPr lang="en" sz="1100" b="0">
                <a:solidFill>
                  <a:srgbClr val="000000"/>
                </a:solidFill>
                <a:latin typeface="Arial"/>
                <a:ea typeface="Arial"/>
                <a:cs typeface="Arial"/>
                <a:sym typeface="Arial"/>
              </a:rPr>
              <a:t>·</a:t>
            </a:r>
            <a:r>
              <a:rPr lang="en" sz="700" b="0">
                <a:solidFill>
                  <a:srgbClr val="000000"/>
                </a:solidFill>
                <a:latin typeface="Times New Roman"/>
                <a:ea typeface="Times New Roman"/>
                <a:cs typeface="Times New Roman"/>
                <a:sym typeface="Times New Roman"/>
              </a:rPr>
              <a:t>       </a:t>
            </a:r>
            <a:r>
              <a:rPr lang="en" sz="1100" b="0">
                <a:solidFill>
                  <a:srgbClr val="000000"/>
                </a:solidFill>
                <a:latin typeface="Arial"/>
                <a:ea typeface="Arial"/>
                <a:cs typeface="Arial"/>
                <a:sym typeface="Arial"/>
              </a:rPr>
              <a:t>A tale of two girls (</a:t>
            </a:r>
            <a:r>
              <a:rPr lang="en" sz="1100" b="0" u="sng">
                <a:solidFill>
                  <a:schemeClr val="hlink"/>
                </a:solidFill>
                <a:latin typeface="Arial"/>
                <a:ea typeface="Arial"/>
                <a:cs typeface="Arial"/>
                <a:sym typeface="Arial"/>
                <a:hlinkClick r:id="rId4"/>
              </a:rPr>
              <a:t>http://www.who.int/features/2003/11/en/</a:t>
            </a:r>
            <a:r>
              <a:rPr lang="en" sz="1100" b="0">
                <a:solidFill>
                  <a:srgbClr val="000000"/>
                </a:solidFill>
                <a:latin typeface="Arial"/>
                <a:ea typeface="Arial"/>
                <a:cs typeface="Arial"/>
                <a:sym typeface="Arial"/>
              </a:rPr>
              <a:t>)</a:t>
            </a:r>
            <a:endParaRPr sz="1100" b="0">
              <a:solidFill>
                <a:srgbClr val="000000"/>
              </a:solidFill>
              <a:latin typeface="Arial"/>
              <a:ea typeface="Arial"/>
              <a:cs typeface="Arial"/>
              <a:sym typeface="Arial"/>
            </a:endParaRPr>
          </a:p>
          <a:p>
            <a:pPr marL="0" lvl="0" indent="0" algn="l" rtl="0">
              <a:spcBef>
                <a:spcPts val="0"/>
              </a:spcBef>
              <a:spcAft>
                <a:spcPts val="0"/>
              </a:spcAft>
              <a:buNone/>
            </a:pPr>
            <a:endParaRPr/>
          </a:p>
        </p:txBody>
      </p:sp>
      <p:pic>
        <p:nvPicPr>
          <p:cNvPr id="163" name="Google Shape;163;p29" descr="Are you suffering from Teenage Affluenza? This is a great satirical video that reminds us we lead such lucky lives. Isn't it time you give back? To do something real? Try: www.40hourfamine.com (Australia) www.30hourfamine.org (USA)  &#10;or... &#10;Become a world Stirrer (no matter where you live) @ www.stir.org.au and receive free monthly StirMails. &#10; &#10;Big thanks to Rohan Zerna for making this film for us!!!!  www.zerna.com.au" title="Teenage affluenza is spreading fast.">
            <a:hlinkClick r:id="rId5"/>
          </p:cNvPr>
          <p:cNvPicPr preferRelativeResize="0"/>
          <p:nvPr/>
        </p:nvPicPr>
        <p:blipFill>
          <a:blip r:embed="rId6">
            <a:alphaModFix/>
          </a:blip>
          <a:stretch>
            <a:fillRect/>
          </a:stretch>
        </p:blipFill>
        <p:spPr>
          <a:xfrm>
            <a:off x="5524050" y="2395450"/>
            <a:ext cx="3182675" cy="2387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4"/>
          <p:cNvSpPr txBox="1">
            <a:spLocks noGrp="1"/>
          </p:cNvSpPr>
          <p:nvPr>
            <p:ph type="title"/>
          </p:nvPr>
        </p:nvSpPr>
        <p:spPr>
          <a:xfrm>
            <a:off x="311700" y="555600"/>
            <a:ext cx="3589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10.2.1- Climate change effects</a:t>
            </a:r>
            <a:endParaRPr/>
          </a:p>
        </p:txBody>
      </p:sp>
      <p:sp>
        <p:nvSpPr>
          <p:cNvPr id="568" name="Google Shape;568;p74"/>
          <p:cNvSpPr txBox="1">
            <a:spLocks noGrp="1"/>
          </p:cNvSpPr>
          <p:nvPr>
            <p:ph type="body" idx="1"/>
          </p:nvPr>
        </p:nvSpPr>
        <p:spPr>
          <a:xfrm>
            <a:off x="364600" y="1358013"/>
            <a:ext cx="2808000" cy="12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50">
                <a:solidFill>
                  <a:srgbClr val="000000"/>
                </a:solidFill>
                <a:highlight>
                  <a:srgbClr val="FFFFFF"/>
                </a:highlight>
                <a:latin typeface="Arial"/>
                <a:ea typeface="Arial"/>
                <a:cs typeface="Arial"/>
                <a:sym typeface="Arial"/>
              </a:rPr>
              <a:t>Over the last 50 years, the burning of </a:t>
            </a:r>
            <a:r>
              <a:rPr lang="en" sz="1150" b="1">
                <a:solidFill>
                  <a:srgbClr val="0B5394"/>
                </a:solidFill>
                <a:highlight>
                  <a:srgbClr val="FFFFFF"/>
                </a:highlight>
                <a:latin typeface="Arial"/>
                <a:ea typeface="Arial"/>
                <a:cs typeface="Arial"/>
                <a:sym typeface="Arial"/>
              </a:rPr>
              <a:t>fossil fuels</a:t>
            </a:r>
            <a:r>
              <a:rPr lang="en" sz="1150">
                <a:solidFill>
                  <a:srgbClr val="000000"/>
                </a:solidFill>
                <a:highlight>
                  <a:srgbClr val="FFFFFF"/>
                </a:highlight>
                <a:latin typeface="Arial"/>
                <a:ea typeface="Arial"/>
                <a:cs typeface="Arial"/>
                <a:sym typeface="Arial"/>
              </a:rPr>
              <a:t> to provide energy has resulted in a 20 per cent increase in the production of carbon dioxide and other </a:t>
            </a:r>
            <a:r>
              <a:rPr lang="en" sz="1150" b="1">
                <a:solidFill>
                  <a:srgbClr val="004A8F"/>
                </a:solidFill>
                <a:highlight>
                  <a:srgbClr val="FFFFFF"/>
                </a:highlight>
                <a:latin typeface="Arial"/>
                <a:ea typeface="Arial"/>
                <a:cs typeface="Arial"/>
                <a:sym typeface="Arial"/>
              </a:rPr>
              <a:t>greenhouse gases.</a:t>
            </a:r>
            <a:endParaRPr/>
          </a:p>
        </p:txBody>
      </p:sp>
      <p:sp>
        <p:nvSpPr>
          <p:cNvPr id="569" name="Google Shape;569;p74"/>
          <p:cNvSpPr txBox="1">
            <a:spLocks noGrp="1"/>
          </p:cNvSpPr>
          <p:nvPr>
            <p:ph type="body" idx="1"/>
          </p:nvPr>
        </p:nvSpPr>
        <p:spPr>
          <a:xfrm>
            <a:off x="3039975" y="2366875"/>
            <a:ext cx="2808000" cy="12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50">
                <a:solidFill>
                  <a:srgbClr val="000000"/>
                </a:solidFill>
                <a:highlight>
                  <a:srgbClr val="FFFFFF"/>
                </a:highlight>
                <a:latin typeface="Arial"/>
                <a:ea typeface="Arial"/>
                <a:cs typeface="Arial"/>
                <a:sym typeface="Arial"/>
              </a:rPr>
              <a:t>Melting </a:t>
            </a:r>
            <a:r>
              <a:rPr lang="en" sz="1150" b="1">
                <a:solidFill>
                  <a:srgbClr val="1C4587"/>
                </a:solidFill>
                <a:highlight>
                  <a:srgbClr val="FFFFFF"/>
                </a:highlight>
                <a:latin typeface="Arial"/>
                <a:ea typeface="Arial"/>
                <a:cs typeface="Arial"/>
                <a:sym typeface="Arial"/>
              </a:rPr>
              <a:t>glaciers</a:t>
            </a:r>
            <a:r>
              <a:rPr lang="en" sz="1150" b="1">
                <a:solidFill>
                  <a:srgbClr val="1155CC"/>
                </a:solidFill>
                <a:highlight>
                  <a:srgbClr val="FFFFFF"/>
                </a:highlight>
                <a:latin typeface="Arial"/>
                <a:ea typeface="Arial"/>
                <a:cs typeface="Arial"/>
                <a:sym typeface="Arial"/>
              </a:rPr>
              <a:t> </a:t>
            </a:r>
            <a:r>
              <a:rPr lang="en" sz="1150">
                <a:solidFill>
                  <a:srgbClr val="000000"/>
                </a:solidFill>
                <a:highlight>
                  <a:srgbClr val="FFFFFF"/>
                </a:highlight>
                <a:latin typeface="Arial"/>
                <a:ea typeface="Arial"/>
                <a:cs typeface="Arial"/>
                <a:sym typeface="Arial"/>
              </a:rPr>
              <a:t>have led to rising sea levels, changing weather patterns and more intense and frequent extreme weather events such as floods, cyclones and heatwaves.</a:t>
            </a:r>
            <a:endParaRPr/>
          </a:p>
        </p:txBody>
      </p:sp>
      <p:sp>
        <p:nvSpPr>
          <p:cNvPr id="570" name="Google Shape;570;p74"/>
          <p:cNvSpPr txBox="1"/>
          <p:nvPr/>
        </p:nvSpPr>
        <p:spPr>
          <a:xfrm>
            <a:off x="5552900" y="3784175"/>
            <a:ext cx="3000000" cy="9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50">
                <a:highlight>
                  <a:srgbClr val="FFFFFF"/>
                </a:highlight>
              </a:rPr>
              <a:t>The quality of the air and water and the availability of food and shelter are all affected by climate change and will have </a:t>
            </a:r>
            <a:r>
              <a:rPr lang="en" sz="1150" u="sng">
                <a:highlight>
                  <a:srgbClr val="FFFFFF"/>
                </a:highlight>
              </a:rPr>
              <a:t>significant effects </a:t>
            </a:r>
            <a:r>
              <a:rPr lang="en" sz="1150">
                <a:highlight>
                  <a:srgbClr val="FFFFFF"/>
                </a:highlight>
              </a:rPr>
              <a:t>on health and wellbeing.</a:t>
            </a:r>
            <a:endParaRPr/>
          </a:p>
        </p:txBody>
      </p:sp>
      <p:pic>
        <p:nvPicPr>
          <p:cNvPr id="571" name="Google Shape;571;p74"/>
          <p:cNvPicPr preferRelativeResize="0"/>
          <p:nvPr/>
        </p:nvPicPr>
        <p:blipFill>
          <a:blip r:embed="rId3">
            <a:alphaModFix/>
          </a:blip>
          <a:stretch>
            <a:fillRect/>
          </a:stretch>
        </p:blipFill>
        <p:spPr>
          <a:xfrm>
            <a:off x="5729278" y="152425"/>
            <a:ext cx="3151446" cy="2350224"/>
          </a:xfrm>
          <a:prstGeom prst="rect">
            <a:avLst/>
          </a:prstGeom>
          <a:noFill/>
          <a:ln>
            <a:noFill/>
          </a:ln>
        </p:spPr>
      </p:pic>
      <p:sp>
        <p:nvSpPr>
          <p:cNvPr id="572" name="Google Shape;572;p74"/>
          <p:cNvSpPr txBox="1"/>
          <p:nvPr/>
        </p:nvSpPr>
        <p:spPr>
          <a:xfrm>
            <a:off x="129375" y="2586225"/>
            <a:ext cx="2910600" cy="23502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Extra tasks (optional)</a:t>
            </a:r>
            <a:endParaRPr b="1"/>
          </a:p>
          <a:p>
            <a:pPr marL="0" lvl="0" indent="0" algn="l" rtl="0">
              <a:spcBef>
                <a:spcPts val="0"/>
              </a:spcBef>
              <a:spcAft>
                <a:spcPts val="0"/>
              </a:spcAft>
              <a:buNone/>
            </a:pPr>
            <a:r>
              <a:rPr lang="en"/>
              <a:t>Good article on climate change and effects on health. </a:t>
            </a:r>
            <a:endParaRPr/>
          </a:p>
          <a:p>
            <a:pPr marL="0" lvl="0" indent="0" algn="l" rtl="0">
              <a:spcBef>
                <a:spcPts val="0"/>
              </a:spcBef>
              <a:spcAft>
                <a:spcPts val="0"/>
              </a:spcAft>
              <a:buNone/>
            </a:pPr>
            <a:r>
              <a:rPr lang="en" u="sng">
                <a:solidFill>
                  <a:schemeClr val="hlink"/>
                </a:solidFill>
                <a:hlinkClick r:id="rId4"/>
              </a:rPr>
              <a:t>http://theconversation.com/climate-policy-needs-a-new-lens-health-and-well-being-62482</a:t>
            </a:r>
            <a:r>
              <a:rPr lang="en"/>
              <a:t> </a:t>
            </a:r>
            <a:endParaRPr/>
          </a:p>
          <a:p>
            <a:pPr marL="0" lvl="0" indent="0" algn="l" rtl="0">
              <a:spcBef>
                <a:spcPts val="0"/>
              </a:spcBef>
              <a:spcAft>
                <a:spcPts val="0"/>
              </a:spcAft>
              <a:buNone/>
            </a:pPr>
            <a:r>
              <a:rPr lang="en"/>
              <a:t>Or video about the (thunderstorm asthma that occured in Melbourne in Nov ‘16. </a:t>
            </a:r>
            <a:endParaRPr/>
          </a:p>
          <a:p>
            <a:pPr marL="0" lvl="0" indent="0" algn="l" rtl="0">
              <a:spcBef>
                <a:spcPts val="0"/>
              </a:spcBef>
              <a:spcAft>
                <a:spcPts val="0"/>
              </a:spcAft>
              <a:buNone/>
            </a:pPr>
            <a:r>
              <a:rPr lang="en" u="sng">
                <a:solidFill>
                  <a:schemeClr val="hlink"/>
                </a:solidFill>
                <a:hlinkClick r:id="rId5"/>
              </a:rPr>
              <a:t>https://www.youtube.com/watch?v=oBXM45LvW8E</a:t>
            </a:r>
            <a:r>
              <a:rPr lang="en"/>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grpSp>
        <p:nvGrpSpPr>
          <p:cNvPr id="577" name="Google Shape;577;p75"/>
          <p:cNvGrpSpPr/>
          <p:nvPr/>
        </p:nvGrpSpPr>
        <p:grpSpPr>
          <a:xfrm>
            <a:off x="4780726" y="418350"/>
            <a:ext cx="3551796" cy="3317025"/>
            <a:chOff x="4358301" y="476775"/>
            <a:chExt cx="3551796" cy="3317025"/>
          </a:xfrm>
        </p:grpSpPr>
        <p:sp>
          <p:nvSpPr>
            <p:cNvPr id="578" name="Google Shape;578;p75"/>
            <p:cNvSpPr txBox="1"/>
            <p:nvPr/>
          </p:nvSpPr>
          <p:spPr>
            <a:xfrm rot="5400000">
              <a:off x="6389372" y="1905426"/>
              <a:ext cx="1148100" cy="45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estibulm conue </a:t>
              </a:r>
              <a:endParaRPr sz="1000">
                <a:solidFill>
                  <a:srgbClr val="FFFFFF"/>
                </a:solidFill>
                <a:latin typeface="Roboto"/>
                <a:ea typeface="Roboto"/>
                <a:cs typeface="Roboto"/>
                <a:sym typeface="Roboto"/>
              </a:endParaRPr>
            </a:p>
          </p:txBody>
        </p:sp>
        <p:grpSp>
          <p:nvGrpSpPr>
            <p:cNvPr id="579" name="Google Shape;579;p75"/>
            <p:cNvGrpSpPr/>
            <p:nvPr/>
          </p:nvGrpSpPr>
          <p:grpSpPr>
            <a:xfrm>
              <a:off x="5262623" y="476775"/>
              <a:ext cx="1769189" cy="1662188"/>
              <a:chOff x="3626618" y="410488"/>
              <a:chExt cx="2166000" cy="2166000"/>
            </a:xfrm>
          </p:grpSpPr>
          <p:sp>
            <p:nvSpPr>
              <p:cNvPr id="580" name="Google Shape;580;p75"/>
              <p:cNvSpPr/>
              <p:nvPr/>
            </p:nvSpPr>
            <p:spPr>
              <a:xfrm>
                <a:off x="3626618" y="410488"/>
                <a:ext cx="2166000" cy="2166000"/>
              </a:xfrm>
              <a:prstGeom prst="ellipse">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5"/>
              <p:cNvSpPr txBox="1"/>
              <p:nvPr/>
            </p:nvSpPr>
            <p:spPr>
              <a:xfrm>
                <a:off x="3961563" y="924350"/>
                <a:ext cx="1496100" cy="702900"/>
              </a:xfrm>
              <a:prstGeom prst="rect">
                <a:avLst/>
              </a:prstGeom>
              <a:solidFill>
                <a:srgbClr val="B4A7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Reduced agriculture and food supplies</a:t>
                </a:r>
                <a:endParaRPr sz="1200">
                  <a:solidFill>
                    <a:srgbClr val="FFFFFF"/>
                  </a:solidFill>
                  <a:latin typeface="Roboto"/>
                  <a:ea typeface="Roboto"/>
                  <a:cs typeface="Roboto"/>
                  <a:sym typeface="Roboto"/>
                </a:endParaRPr>
              </a:p>
            </p:txBody>
          </p:sp>
        </p:grpSp>
        <p:grpSp>
          <p:nvGrpSpPr>
            <p:cNvPr id="582" name="Google Shape;582;p75"/>
            <p:cNvGrpSpPr/>
            <p:nvPr/>
          </p:nvGrpSpPr>
          <p:grpSpPr>
            <a:xfrm>
              <a:off x="4358301" y="1308191"/>
              <a:ext cx="1769189" cy="1662188"/>
              <a:chOff x="2519466" y="1493908"/>
              <a:chExt cx="2166000" cy="2166000"/>
            </a:xfrm>
          </p:grpSpPr>
          <p:sp>
            <p:nvSpPr>
              <p:cNvPr id="583" name="Google Shape;583;p75"/>
              <p:cNvSpPr/>
              <p:nvPr/>
            </p:nvSpPr>
            <p:spPr>
              <a:xfrm>
                <a:off x="2519466" y="1493908"/>
                <a:ext cx="2166000" cy="2166000"/>
              </a:xfrm>
              <a:prstGeom prst="ellips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5"/>
              <p:cNvSpPr txBox="1"/>
              <p:nvPr/>
            </p:nvSpPr>
            <p:spPr>
              <a:xfrm>
                <a:off x="2601163" y="2232100"/>
                <a:ext cx="1496100" cy="702900"/>
              </a:xfrm>
              <a:prstGeom prst="rect">
                <a:avLst/>
              </a:prstGeom>
              <a:solidFill>
                <a:srgbClr val="DD7E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Relocation of villages and </a:t>
                </a:r>
                <a:endParaRPr sz="1200">
                  <a:solidFill>
                    <a:srgbClr val="FFFFFF"/>
                  </a:solidFill>
                  <a:latin typeface="Roboto"/>
                  <a:ea typeface="Roboto"/>
                  <a:cs typeface="Roboto"/>
                  <a:sym typeface="Roboto"/>
                </a:endParaRPr>
              </a:p>
              <a:p>
                <a:pPr marL="0" lvl="0" indent="0" algn="ctr" rtl="0">
                  <a:spcBef>
                    <a:spcPts val="0"/>
                  </a:spcBef>
                  <a:spcAft>
                    <a:spcPts val="0"/>
                  </a:spcAft>
                  <a:buNone/>
                </a:pPr>
                <a:r>
                  <a:rPr lang="en" sz="1200">
                    <a:solidFill>
                      <a:srgbClr val="FFFFFF"/>
                    </a:solidFill>
                    <a:latin typeface="Roboto"/>
                    <a:ea typeface="Roboto"/>
                    <a:cs typeface="Roboto"/>
                    <a:sym typeface="Roboto"/>
                  </a:rPr>
                  <a:t>farms</a:t>
                </a:r>
                <a:endParaRPr sz="1200">
                  <a:solidFill>
                    <a:srgbClr val="FFFFFF"/>
                  </a:solidFill>
                  <a:latin typeface="Roboto"/>
                  <a:ea typeface="Roboto"/>
                  <a:cs typeface="Roboto"/>
                  <a:sym typeface="Roboto"/>
                </a:endParaRPr>
              </a:p>
            </p:txBody>
          </p:sp>
        </p:grpSp>
        <p:grpSp>
          <p:nvGrpSpPr>
            <p:cNvPr id="585" name="Google Shape;585;p75"/>
            <p:cNvGrpSpPr/>
            <p:nvPr/>
          </p:nvGrpSpPr>
          <p:grpSpPr>
            <a:xfrm>
              <a:off x="5252607" y="2131612"/>
              <a:ext cx="1769189" cy="1662188"/>
              <a:chOff x="3614356" y="2566908"/>
              <a:chExt cx="2166000" cy="2166000"/>
            </a:xfrm>
          </p:grpSpPr>
          <p:sp>
            <p:nvSpPr>
              <p:cNvPr id="586" name="Google Shape;586;p75"/>
              <p:cNvSpPr/>
              <p:nvPr/>
            </p:nvSpPr>
            <p:spPr>
              <a:xfrm>
                <a:off x="3614356" y="2566908"/>
                <a:ext cx="2166000" cy="21660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5"/>
              <p:cNvSpPr txBox="1"/>
              <p:nvPr/>
            </p:nvSpPr>
            <p:spPr>
              <a:xfrm>
                <a:off x="3961563" y="3539875"/>
                <a:ext cx="1496100" cy="7029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Changes in biodiversity</a:t>
                </a:r>
                <a:endParaRPr sz="1200">
                  <a:solidFill>
                    <a:srgbClr val="FFFFFF"/>
                  </a:solidFill>
                  <a:latin typeface="Roboto"/>
                  <a:ea typeface="Roboto"/>
                  <a:cs typeface="Roboto"/>
                  <a:sym typeface="Roboto"/>
                </a:endParaRPr>
              </a:p>
            </p:txBody>
          </p:sp>
        </p:grpSp>
        <p:grpSp>
          <p:nvGrpSpPr>
            <p:cNvPr id="588" name="Google Shape;588;p75"/>
            <p:cNvGrpSpPr/>
            <p:nvPr/>
          </p:nvGrpSpPr>
          <p:grpSpPr>
            <a:xfrm>
              <a:off x="6140909" y="1308165"/>
              <a:ext cx="1769189" cy="1662188"/>
              <a:chOff x="4701894" y="1493874"/>
              <a:chExt cx="2166000" cy="2166000"/>
            </a:xfrm>
          </p:grpSpPr>
          <p:sp>
            <p:nvSpPr>
              <p:cNvPr id="589" name="Google Shape;589;p75"/>
              <p:cNvSpPr/>
              <p:nvPr/>
            </p:nvSpPr>
            <p:spPr>
              <a:xfrm>
                <a:off x="4701894" y="1493874"/>
                <a:ext cx="2166000" cy="2166000"/>
              </a:xfrm>
              <a:prstGeom prst="ellipse">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5"/>
              <p:cNvSpPr txBox="1"/>
              <p:nvPr/>
            </p:nvSpPr>
            <p:spPr>
              <a:xfrm>
                <a:off x="5295700" y="2071050"/>
                <a:ext cx="1496100" cy="111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Reduced availability of </a:t>
                </a:r>
                <a:endParaRPr sz="1200">
                  <a:solidFill>
                    <a:srgbClr val="FFFFFF"/>
                  </a:solidFill>
                  <a:latin typeface="Roboto"/>
                  <a:ea typeface="Roboto"/>
                  <a:cs typeface="Roboto"/>
                  <a:sym typeface="Roboto"/>
                </a:endParaRPr>
              </a:p>
              <a:p>
                <a:pPr marL="0" lvl="0" indent="0" algn="ctr" rtl="0">
                  <a:spcBef>
                    <a:spcPts val="0"/>
                  </a:spcBef>
                  <a:spcAft>
                    <a:spcPts val="0"/>
                  </a:spcAft>
                  <a:buNone/>
                </a:pPr>
                <a:r>
                  <a:rPr lang="en" sz="1200">
                    <a:solidFill>
                      <a:srgbClr val="FFFFFF"/>
                    </a:solidFill>
                    <a:latin typeface="Roboto"/>
                    <a:ea typeface="Roboto"/>
                    <a:cs typeface="Roboto"/>
                    <a:sym typeface="Roboto"/>
                  </a:rPr>
                  <a:t>fresh water </a:t>
                </a:r>
                <a:endParaRPr sz="1200">
                  <a:solidFill>
                    <a:srgbClr val="FFFFFF"/>
                  </a:solidFill>
                  <a:latin typeface="Roboto"/>
                  <a:ea typeface="Roboto"/>
                  <a:cs typeface="Roboto"/>
                  <a:sym typeface="Roboto"/>
                </a:endParaRPr>
              </a:p>
            </p:txBody>
          </p:sp>
        </p:grpSp>
        <p:sp>
          <p:nvSpPr>
            <p:cNvPr id="591" name="Google Shape;591;p75"/>
            <p:cNvSpPr/>
            <p:nvPr/>
          </p:nvSpPr>
          <p:spPr>
            <a:xfrm>
              <a:off x="5509368" y="1655329"/>
              <a:ext cx="1224300" cy="1053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Impact of rising sea levels</a:t>
              </a:r>
              <a:endParaRPr b="1"/>
            </a:p>
          </p:txBody>
        </p:sp>
      </p:grpSp>
      <p:grpSp>
        <p:nvGrpSpPr>
          <p:cNvPr id="592" name="Google Shape;592;p75"/>
          <p:cNvGrpSpPr/>
          <p:nvPr/>
        </p:nvGrpSpPr>
        <p:grpSpPr>
          <a:xfrm>
            <a:off x="222282" y="527950"/>
            <a:ext cx="3607535" cy="3207425"/>
            <a:chOff x="213982" y="1215400"/>
            <a:chExt cx="3607535" cy="3207425"/>
          </a:xfrm>
        </p:grpSpPr>
        <p:grpSp>
          <p:nvGrpSpPr>
            <p:cNvPr id="593" name="Google Shape;593;p75"/>
            <p:cNvGrpSpPr/>
            <p:nvPr/>
          </p:nvGrpSpPr>
          <p:grpSpPr>
            <a:xfrm>
              <a:off x="213982" y="1215400"/>
              <a:ext cx="3607535" cy="3207425"/>
              <a:chOff x="2549375" y="859225"/>
              <a:chExt cx="3645816" cy="3207425"/>
            </a:xfrm>
          </p:grpSpPr>
          <p:grpSp>
            <p:nvGrpSpPr>
              <p:cNvPr id="594" name="Google Shape;594;p75"/>
              <p:cNvGrpSpPr/>
              <p:nvPr/>
            </p:nvGrpSpPr>
            <p:grpSpPr>
              <a:xfrm>
                <a:off x="2820225" y="891450"/>
                <a:ext cx="3175200" cy="3175200"/>
                <a:chOff x="2820225" y="891450"/>
                <a:chExt cx="3175200" cy="3175200"/>
              </a:xfrm>
            </p:grpSpPr>
            <p:sp>
              <p:nvSpPr>
                <p:cNvPr id="595" name="Google Shape;595;p75"/>
                <p:cNvSpPr/>
                <p:nvPr/>
              </p:nvSpPr>
              <p:spPr>
                <a:xfrm rot="10800000">
                  <a:off x="2820225" y="891450"/>
                  <a:ext cx="3175200" cy="3175200"/>
                </a:xfrm>
                <a:prstGeom prst="blockArc">
                  <a:avLst>
                    <a:gd name="adj1" fmla="val 5399801"/>
                    <a:gd name="adj2" fmla="val 3012680"/>
                    <a:gd name="adj3" fmla="val 6939"/>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5"/>
                <p:cNvSpPr/>
                <p:nvPr/>
              </p:nvSpPr>
              <p:spPr>
                <a:xfrm rot="10800000">
                  <a:off x="3175023" y="1179900"/>
                  <a:ext cx="450600" cy="450600"/>
                </a:xfrm>
                <a:prstGeom prst="rtTriangle">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5"/>
              <p:cNvSpPr/>
              <p:nvPr/>
            </p:nvSpPr>
            <p:spPr>
              <a:xfrm>
                <a:off x="5089691" y="2133900"/>
                <a:ext cx="1105500" cy="891300"/>
              </a:xfrm>
              <a:prstGeom prst="rect">
                <a:avLst/>
              </a:prstGeom>
              <a:solidFill>
                <a:srgbClr val="FFD9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Roboto"/>
                    <a:ea typeface="Roboto"/>
                    <a:cs typeface="Roboto"/>
                    <a:sym typeface="Roboto"/>
                  </a:rPr>
                  <a:t>Extreme temperatures</a:t>
                </a:r>
                <a:endParaRPr sz="1200">
                  <a:solidFill>
                    <a:srgbClr val="FFFFFF"/>
                  </a:solidFill>
                </a:endParaRPr>
              </a:p>
            </p:txBody>
          </p:sp>
          <p:sp>
            <p:nvSpPr>
              <p:cNvPr id="598" name="Google Shape;598;p75"/>
              <p:cNvSpPr/>
              <p:nvPr/>
            </p:nvSpPr>
            <p:spPr>
              <a:xfrm>
                <a:off x="3839625" y="859225"/>
                <a:ext cx="1105500" cy="830700"/>
              </a:xfrm>
              <a:prstGeom prst="rect">
                <a:avLst/>
              </a:prstGeom>
              <a:solidFill>
                <a:srgbClr val="98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Increased in infectious diseases</a:t>
                </a:r>
                <a:endParaRPr sz="1200">
                  <a:solidFill>
                    <a:srgbClr val="FFFFFF"/>
                  </a:solidFill>
                </a:endParaRPr>
              </a:p>
            </p:txBody>
          </p:sp>
          <p:sp>
            <p:nvSpPr>
              <p:cNvPr id="599" name="Google Shape;599;p75"/>
              <p:cNvSpPr/>
              <p:nvPr/>
            </p:nvSpPr>
            <p:spPr>
              <a:xfrm>
                <a:off x="2549375" y="2164200"/>
                <a:ext cx="1194600" cy="830700"/>
              </a:xfrm>
              <a:prstGeom prst="rect">
                <a:avLst/>
              </a:prstGeom>
              <a:solidFill>
                <a:srgbClr val="6FA8D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Roboto"/>
                    <a:ea typeface="Roboto"/>
                    <a:cs typeface="Roboto"/>
                    <a:sym typeface="Roboto"/>
                  </a:rPr>
                  <a:t>Reduced access to fresh water</a:t>
                </a:r>
                <a:endParaRPr sz="1200">
                  <a:solidFill>
                    <a:srgbClr val="FFFFFF"/>
                  </a:solidFill>
                </a:endParaRPr>
              </a:p>
            </p:txBody>
          </p:sp>
          <p:sp>
            <p:nvSpPr>
              <p:cNvPr id="600" name="Google Shape;600;p75"/>
              <p:cNvSpPr/>
              <p:nvPr/>
            </p:nvSpPr>
            <p:spPr>
              <a:xfrm>
                <a:off x="3798075" y="3186675"/>
                <a:ext cx="1105500" cy="830700"/>
              </a:xfrm>
              <a:prstGeom prst="rect">
                <a:avLst/>
              </a:prstGeom>
              <a:solidFill>
                <a:srgbClr val="6AA84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Roboto"/>
                    <a:ea typeface="Roboto"/>
                    <a:cs typeface="Roboto"/>
                    <a:sym typeface="Roboto"/>
                  </a:rPr>
                  <a:t>Changes in types of crops that can be grown</a:t>
                </a:r>
                <a:endParaRPr sz="1200">
                  <a:solidFill>
                    <a:srgbClr val="FFFFFF"/>
                  </a:solidFill>
                </a:endParaRPr>
              </a:p>
            </p:txBody>
          </p:sp>
        </p:grpSp>
        <p:sp>
          <p:nvSpPr>
            <p:cNvPr id="601" name="Google Shape;601;p75"/>
            <p:cNvSpPr/>
            <p:nvPr/>
          </p:nvSpPr>
          <p:spPr>
            <a:xfrm>
              <a:off x="1152350" y="1986675"/>
              <a:ext cx="1631400" cy="1633200"/>
            </a:xfrm>
            <a:prstGeom prst="ellipse">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Impact of changing weather patterns and extreme events</a:t>
              </a:r>
              <a:endParaRPr sz="1200" b="1"/>
            </a:p>
          </p:txBody>
        </p:sp>
      </p:grpSp>
      <p:sp>
        <p:nvSpPr>
          <p:cNvPr id="602" name="Google Shape;602;p75"/>
          <p:cNvSpPr txBox="1"/>
          <p:nvPr/>
        </p:nvSpPr>
        <p:spPr>
          <a:xfrm>
            <a:off x="1023975" y="3843525"/>
            <a:ext cx="5246100" cy="11178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Student activity: </a:t>
            </a:r>
            <a:endParaRPr/>
          </a:p>
          <a:p>
            <a:pPr marL="457200" lvl="0" indent="-317500" algn="l" rtl="0">
              <a:spcBef>
                <a:spcPts val="0"/>
              </a:spcBef>
              <a:spcAft>
                <a:spcPts val="0"/>
              </a:spcAft>
              <a:buSzPts val="1400"/>
              <a:buChar char="-"/>
            </a:pPr>
            <a:r>
              <a:rPr lang="en"/>
              <a:t>Draw the two diagrams above and using pages 370-72 summaries 2 bubbles from each and explain how this will affect health and wellbeing. </a:t>
            </a:r>
            <a:endParaRPr/>
          </a:p>
        </p:txBody>
      </p:sp>
      <p:sp>
        <p:nvSpPr>
          <p:cNvPr id="603" name="Google Shape;603;p75"/>
          <p:cNvSpPr txBox="1">
            <a:spLocks noGrp="1"/>
          </p:cNvSpPr>
          <p:nvPr>
            <p:ph type="title"/>
          </p:nvPr>
        </p:nvSpPr>
        <p:spPr>
          <a:xfrm>
            <a:off x="2655600" y="418350"/>
            <a:ext cx="3832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10.2.2-4- Climate change </a:t>
            </a:r>
            <a:endParaRPr/>
          </a:p>
          <a:p>
            <a:pPr marL="0" lvl="0" indent="0" algn="ctr" rtl="0">
              <a:spcBef>
                <a:spcPts val="0"/>
              </a:spcBef>
              <a:spcAft>
                <a:spcPts val="0"/>
              </a:spcAft>
              <a:buNone/>
            </a:pPr>
            <a:r>
              <a:rPr lang="en"/>
              <a:t>effects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311700" y="555600"/>
            <a:ext cx="4111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10.3- Conflict and mass migration</a:t>
            </a:r>
            <a:endParaRPr/>
          </a:p>
          <a:p>
            <a:pPr marL="0" lvl="0" indent="0" algn="l" rtl="0">
              <a:spcBef>
                <a:spcPts val="0"/>
              </a:spcBef>
              <a:spcAft>
                <a:spcPts val="0"/>
              </a:spcAft>
              <a:buNone/>
            </a:pPr>
            <a:endParaRPr/>
          </a:p>
        </p:txBody>
      </p:sp>
      <p:sp>
        <p:nvSpPr>
          <p:cNvPr id="609" name="Google Shape;609;p76"/>
          <p:cNvSpPr txBox="1">
            <a:spLocks noGrp="1"/>
          </p:cNvSpPr>
          <p:nvPr>
            <p:ph type="body" idx="1"/>
          </p:nvPr>
        </p:nvSpPr>
        <p:spPr>
          <a:xfrm>
            <a:off x="311700" y="854575"/>
            <a:ext cx="4815300" cy="4234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Arial"/>
                <a:ea typeface="Arial"/>
                <a:cs typeface="Arial"/>
                <a:sym typeface="Arial"/>
              </a:rPr>
              <a:t>Conflict has a widespread effect on health and wellbeing. These can include effects on the physical, emotional, spiritual, social, mental health of individuals as well as the physical environment. </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PH- Injuries from war.</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EM- Feeling of being unsafe.</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PH- Mortality from conflict, SoH- Loss of close social connections.</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MH- Post traumatic stress (PTS) and other after effects of conflict.</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SpH- Loss of sense of belonging.</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SpH- Loss of cultural environment (religious landmarks etc.)</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PH- Lack of access to basic amenities (food, water etc.)</a:t>
            </a:r>
            <a:endParaRPr>
              <a:solidFill>
                <a:srgbClr val="000000"/>
              </a:solidFill>
              <a:latin typeface="Arial"/>
              <a:ea typeface="Arial"/>
              <a:cs typeface="Arial"/>
              <a:sym typeface="Arial"/>
            </a:endParaRPr>
          </a:p>
          <a:p>
            <a:pPr marL="0" lvl="0" indent="0" algn="l" rtl="0">
              <a:spcBef>
                <a:spcPts val="1600"/>
              </a:spcBef>
              <a:spcAft>
                <a:spcPts val="0"/>
              </a:spcAft>
              <a:buNone/>
            </a:pPr>
            <a:r>
              <a:rPr lang="en">
                <a:solidFill>
                  <a:srgbClr val="000000"/>
                </a:solidFill>
                <a:latin typeface="Arial"/>
                <a:ea typeface="Arial"/>
                <a:cs typeface="Arial"/>
                <a:sym typeface="Arial"/>
              </a:rPr>
              <a:t>PH- Destruction of infrastructure leading to less access to healthcare.</a:t>
            </a:r>
            <a:endParaRPr>
              <a:solidFill>
                <a:srgbClr val="000000"/>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610" name="Google Shape;610;p76"/>
          <p:cNvSpPr txBox="1">
            <a:spLocks noGrp="1"/>
          </p:cNvSpPr>
          <p:nvPr>
            <p:ph type="body" idx="1"/>
          </p:nvPr>
        </p:nvSpPr>
        <p:spPr>
          <a:xfrm>
            <a:off x="5450075" y="426750"/>
            <a:ext cx="3205500" cy="136260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Discuss</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List some of the possible effects of conflict on health and wellbeing.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Write some of these down in workbook.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p>
        </p:txBody>
      </p:sp>
      <p:pic>
        <p:nvPicPr>
          <p:cNvPr id="611" name="Google Shape;611;p76"/>
          <p:cNvPicPr preferRelativeResize="0"/>
          <p:nvPr/>
        </p:nvPicPr>
        <p:blipFill>
          <a:blip r:embed="rId3">
            <a:alphaModFix/>
          </a:blip>
          <a:stretch>
            <a:fillRect/>
          </a:stretch>
        </p:blipFill>
        <p:spPr>
          <a:xfrm>
            <a:off x="5718800" y="2791850"/>
            <a:ext cx="2857500" cy="1827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7"/>
          <p:cNvSpPr txBox="1">
            <a:spLocks noGrp="1"/>
          </p:cNvSpPr>
          <p:nvPr>
            <p:ph type="title"/>
          </p:nvPr>
        </p:nvSpPr>
        <p:spPr>
          <a:xfrm>
            <a:off x="311700" y="555600"/>
            <a:ext cx="4335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10.3- Conflict and mass migration</a:t>
            </a:r>
            <a:endParaRPr/>
          </a:p>
        </p:txBody>
      </p:sp>
      <p:sp>
        <p:nvSpPr>
          <p:cNvPr id="617" name="Google Shape;617;p77"/>
          <p:cNvSpPr txBox="1">
            <a:spLocks noGrp="1"/>
          </p:cNvSpPr>
          <p:nvPr>
            <p:ph type="body" idx="1"/>
          </p:nvPr>
        </p:nvSpPr>
        <p:spPr>
          <a:xfrm>
            <a:off x="311700" y="1389600"/>
            <a:ext cx="3205500" cy="4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Mass migration often occurs as a result of conflict.</a:t>
            </a:r>
            <a:r>
              <a:rPr lang="en"/>
              <a:t>  </a:t>
            </a:r>
            <a:endParaRPr/>
          </a:p>
        </p:txBody>
      </p:sp>
      <p:pic>
        <p:nvPicPr>
          <p:cNvPr id="618" name="Google Shape;618;p77"/>
          <p:cNvPicPr preferRelativeResize="0"/>
          <p:nvPr/>
        </p:nvPicPr>
        <p:blipFill>
          <a:blip r:embed="rId3">
            <a:alphaModFix/>
          </a:blip>
          <a:stretch>
            <a:fillRect/>
          </a:stretch>
        </p:blipFill>
        <p:spPr>
          <a:xfrm>
            <a:off x="204025" y="1955075"/>
            <a:ext cx="3947450" cy="2890625"/>
          </a:xfrm>
          <a:prstGeom prst="rect">
            <a:avLst/>
          </a:prstGeom>
          <a:noFill/>
          <a:ln>
            <a:noFill/>
          </a:ln>
        </p:spPr>
      </p:pic>
      <p:pic>
        <p:nvPicPr>
          <p:cNvPr id="619" name="Google Shape;619;p77"/>
          <p:cNvPicPr preferRelativeResize="0"/>
          <p:nvPr/>
        </p:nvPicPr>
        <p:blipFill>
          <a:blip r:embed="rId4">
            <a:alphaModFix/>
          </a:blip>
          <a:stretch>
            <a:fillRect/>
          </a:stretch>
        </p:blipFill>
        <p:spPr>
          <a:xfrm>
            <a:off x="4646700" y="2223063"/>
            <a:ext cx="3895725" cy="2622650"/>
          </a:xfrm>
          <a:prstGeom prst="rect">
            <a:avLst/>
          </a:prstGeom>
          <a:noFill/>
          <a:ln>
            <a:noFill/>
          </a:ln>
        </p:spPr>
      </p:pic>
      <p:sp>
        <p:nvSpPr>
          <p:cNvPr id="620" name="Google Shape;620;p77"/>
          <p:cNvSpPr txBox="1">
            <a:spLocks noGrp="1"/>
          </p:cNvSpPr>
          <p:nvPr>
            <p:ph type="body" idx="1"/>
          </p:nvPr>
        </p:nvSpPr>
        <p:spPr>
          <a:xfrm>
            <a:off x="5450075" y="426750"/>
            <a:ext cx="3205500" cy="1660500"/>
          </a:xfrm>
          <a:prstGeom prst="rect">
            <a:avLst/>
          </a:prstGeom>
          <a:solidFill>
            <a:srgbClr val="00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TYK in workbook. </a:t>
            </a:r>
            <a:endParaRPr sz="2000">
              <a:solidFill>
                <a:srgbClr val="000000"/>
              </a:solidFill>
              <a:latin typeface="Calibri"/>
              <a:ea typeface="Calibri"/>
              <a:cs typeface="Calibri"/>
              <a:sym typeface="Calibri"/>
            </a:endParaRPr>
          </a:p>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1, 2, 4, &amp; 6.</a:t>
            </a:r>
            <a:endParaRPr sz="2000">
              <a:solidFill>
                <a:srgbClr val="000000"/>
              </a:solidFill>
              <a:latin typeface="Calibri"/>
              <a:ea typeface="Calibri"/>
              <a:cs typeface="Calibri"/>
              <a:sym typeface="Calibri"/>
            </a:endParaRPr>
          </a:p>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 </a:t>
            </a:r>
            <a:endParaRPr sz="2000">
              <a:solidFill>
                <a:srgbClr val="000000"/>
              </a:solidFill>
              <a:latin typeface="Calibri"/>
              <a:ea typeface="Calibri"/>
              <a:cs typeface="Calibri"/>
              <a:sym typeface="Calibri"/>
            </a:endParaRPr>
          </a:p>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AYU in workbook. </a:t>
            </a:r>
            <a:endParaRPr sz="2000">
              <a:solidFill>
                <a:srgbClr val="000000"/>
              </a:solidFill>
              <a:latin typeface="Calibri"/>
              <a:ea typeface="Calibri"/>
              <a:cs typeface="Calibri"/>
              <a:sym typeface="Calibri"/>
            </a:endParaRPr>
          </a:p>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9 &amp; 10 </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8"/>
          <p:cNvSpPr txBox="1">
            <a:spLocks noGrp="1"/>
          </p:cNvSpPr>
          <p:nvPr>
            <p:ph type="title"/>
          </p:nvPr>
        </p:nvSpPr>
        <p:spPr>
          <a:xfrm>
            <a:off x="334475" y="236500"/>
            <a:ext cx="4947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10.4-World trade and tourism</a:t>
            </a:r>
            <a:endParaRPr/>
          </a:p>
        </p:txBody>
      </p:sp>
      <p:pic>
        <p:nvPicPr>
          <p:cNvPr id="626" name="Google Shape;626;p78"/>
          <p:cNvPicPr preferRelativeResize="0"/>
          <p:nvPr/>
        </p:nvPicPr>
        <p:blipFill>
          <a:blip r:embed="rId3">
            <a:alphaModFix/>
          </a:blip>
          <a:stretch>
            <a:fillRect/>
          </a:stretch>
        </p:blipFill>
        <p:spPr>
          <a:xfrm>
            <a:off x="5021550" y="700325"/>
            <a:ext cx="3054834" cy="1668100"/>
          </a:xfrm>
          <a:prstGeom prst="rect">
            <a:avLst/>
          </a:prstGeom>
          <a:noFill/>
          <a:ln>
            <a:noFill/>
          </a:ln>
        </p:spPr>
      </p:pic>
      <p:sp>
        <p:nvSpPr>
          <p:cNvPr id="627" name="Google Shape;627;p78"/>
          <p:cNvSpPr txBox="1">
            <a:spLocks noGrp="1"/>
          </p:cNvSpPr>
          <p:nvPr>
            <p:ph type="body" idx="1"/>
          </p:nvPr>
        </p:nvSpPr>
        <p:spPr>
          <a:xfrm>
            <a:off x="367325" y="1088950"/>
            <a:ext cx="3205500" cy="134460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Discuss</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Why does world trade occur?</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a:solidFill>
                  <a:srgbClr val="000000"/>
                </a:solidFill>
                <a:latin typeface="Arial"/>
                <a:ea typeface="Arial"/>
                <a:cs typeface="Arial"/>
                <a:sym typeface="Arial"/>
              </a:rPr>
              <a:t>Has the trading of goods and services between countries contributed positively to global health?</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p>
        </p:txBody>
      </p:sp>
      <p:sp>
        <p:nvSpPr>
          <p:cNvPr id="628" name="Google Shape;628;p78"/>
          <p:cNvSpPr txBox="1"/>
          <p:nvPr/>
        </p:nvSpPr>
        <p:spPr>
          <a:xfrm>
            <a:off x="4045375" y="2764400"/>
            <a:ext cx="4759200" cy="17499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Sustainable tourism </a:t>
            </a:r>
            <a:r>
              <a:rPr lang="en" sz="1800"/>
              <a:t>is ‘tourism that takes full account of its </a:t>
            </a:r>
            <a:r>
              <a:rPr lang="en" sz="1800" b="1"/>
              <a:t>current and future</a:t>
            </a:r>
            <a:r>
              <a:rPr lang="en" sz="1800"/>
              <a:t> economic, social and environmental impacts, addressing the needs of visitors, the industry, the environment and host communities’.</a:t>
            </a:r>
            <a:endParaRPr sz="1800"/>
          </a:p>
        </p:txBody>
      </p:sp>
      <p:pic>
        <p:nvPicPr>
          <p:cNvPr id="629" name="Google Shape;629;p78"/>
          <p:cNvPicPr preferRelativeResize="0"/>
          <p:nvPr/>
        </p:nvPicPr>
        <p:blipFill>
          <a:blip r:embed="rId4">
            <a:alphaModFix/>
          </a:blip>
          <a:stretch>
            <a:fillRect/>
          </a:stretch>
        </p:blipFill>
        <p:spPr>
          <a:xfrm>
            <a:off x="334475" y="2662800"/>
            <a:ext cx="3271189" cy="2338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9"/>
          <p:cNvSpPr txBox="1">
            <a:spLocks noGrp="1"/>
          </p:cNvSpPr>
          <p:nvPr>
            <p:ph type="title"/>
          </p:nvPr>
        </p:nvSpPr>
        <p:spPr>
          <a:xfrm>
            <a:off x="2400775" y="647575"/>
            <a:ext cx="4514100" cy="102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Benefits of tourism which promote health and wellbeing</a:t>
            </a:r>
            <a:endParaRPr/>
          </a:p>
          <a:p>
            <a:pPr marL="0" lvl="0" indent="0" algn="l" rtl="0">
              <a:spcBef>
                <a:spcPts val="0"/>
              </a:spcBef>
              <a:spcAft>
                <a:spcPts val="0"/>
              </a:spcAft>
              <a:buNone/>
            </a:pPr>
            <a:endParaRPr/>
          </a:p>
        </p:txBody>
      </p:sp>
      <p:grpSp>
        <p:nvGrpSpPr>
          <p:cNvPr id="635" name="Google Shape;635;p79"/>
          <p:cNvGrpSpPr/>
          <p:nvPr/>
        </p:nvGrpSpPr>
        <p:grpSpPr>
          <a:xfrm>
            <a:off x="1920071" y="927892"/>
            <a:ext cx="5181595" cy="2896482"/>
            <a:chOff x="1844121" y="897492"/>
            <a:chExt cx="5181595" cy="2896482"/>
          </a:xfrm>
        </p:grpSpPr>
        <p:pic>
          <p:nvPicPr>
            <p:cNvPr id="636" name="Google Shape;636;p79"/>
            <p:cNvPicPr preferRelativeResize="0"/>
            <p:nvPr/>
          </p:nvPicPr>
          <p:blipFill>
            <a:blip r:embed="rId3">
              <a:alphaModFix/>
            </a:blip>
            <a:stretch>
              <a:fillRect/>
            </a:stretch>
          </p:blipFill>
          <p:spPr>
            <a:xfrm>
              <a:off x="2763075" y="1326925"/>
              <a:ext cx="3330200" cy="1523250"/>
            </a:xfrm>
            <a:prstGeom prst="rect">
              <a:avLst/>
            </a:prstGeom>
            <a:noFill/>
            <a:ln>
              <a:noFill/>
            </a:ln>
          </p:spPr>
        </p:pic>
        <p:sp>
          <p:nvSpPr>
            <p:cNvPr id="637" name="Google Shape;637;p79"/>
            <p:cNvSpPr/>
            <p:nvPr/>
          </p:nvSpPr>
          <p:spPr>
            <a:xfrm rot="2700000">
              <a:off x="5994546" y="977033"/>
              <a:ext cx="585060" cy="869317"/>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9"/>
            <p:cNvSpPr/>
            <p:nvPr/>
          </p:nvSpPr>
          <p:spPr>
            <a:xfrm rot="7799170">
              <a:off x="6212284" y="2671600"/>
              <a:ext cx="584965" cy="86944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9"/>
            <p:cNvSpPr/>
            <p:nvPr/>
          </p:nvSpPr>
          <p:spPr>
            <a:xfrm rot="-8100000">
              <a:off x="2065791" y="2746730"/>
              <a:ext cx="585060" cy="869317"/>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9"/>
            <p:cNvSpPr/>
            <p:nvPr/>
          </p:nvSpPr>
          <p:spPr>
            <a:xfrm rot="-3534616">
              <a:off x="2156947" y="1090963"/>
              <a:ext cx="585035" cy="86914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9"/>
            <p:cNvSpPr/>
            <p:nvPr/>
          </p:nvSpPr>
          <p:spPr>
            <a:xfrm rot="-10674822">
              <a:off x="4135641" y="2914239"/>
              <a:ext cx="585088" cy="869371"/>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79"/>
          <p:cNvSpPr txBox="1"/>
          <p:nvPr/>
        </p:nvSpPr>
        <p:spPr>
          <a:xfrm>
            <a:off x="560125" y="701125"/>
            <a:ext cx="1449000" cy="10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Promotion of inclusive and </a:t>
            </a:r>
            <a:r>
              <a:rPr lang="en" sz="1100" b="1" u="sng"/>
              <a:t>sustainable </a:t>
            </a:r>
            <a:r>
              <a:rPr lang="en" sz="1100" b="1"/>
              <a:t>growth.</a:t>
            </a:r>
            <a:endParaRPr sz="1100" b="1"/>
          </a:p>
        </p:txBody>
      </p:sp>
      <p:sp>
        <p:nvSpPr>
          <p:cNvPr id="643" name="Google Shape;643;p79"/>
          <p:cNvSpPr txBox="1"/>
          <p:nvPr/>
        </p:nvSpPr>
        <p:spPr>
          <a:xfrm>
            <a:off x="522875" y="3168975"/>
            <a:ext cx="1449000" cy="7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Contribution to social inclusion and employment.</a:t>
            </a:r>
            <a:endParaRPr/>
          </a:p>
        </p:txBody>
      </p:sp>
      <p:sp>
        <p:nvSpPr>
          <p:cNvPr id="644" name="Google Shape;644;p79"/>
          <p:cNvSpPr txBox="1"/>
          <p:nvPr/>
        </p:nvSpPr>
        <p:spPr>
          <a:xfrm>
            <a:off x="3718875" y="3793975"/>
            <a:ext cx="1449000" cy="10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Promotion of resource efficiency and environmental protection.</a:t>
            </a:r>
            <a:endParaRPr/>
          </a:p>
        </p:txBody>
      </p:sp>
      <p:sp>
        <p:nvSpPr>
          <p:cNvPr id="645" name="Google Shape;645;p79"/>
          <p:cNvSpPr txBox="1"/>
          <p:nvPr/>
        </p:nvSpPr>
        <p:spPr>
          <a:xfrm>
            <a:off x="6914875" y="3093875"/>
            <a:ext cx="1449000" cy="8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Preservation of cultural values, diversity and heritage. </a:t>
            </a:r>
            <a:endParaRPr/>
          </a:p>
        </p:txBody>
      </p:sp>
      <p:sp>
        <p:nvSpPr>
          <p:cNvPr id="646" name="Google Shape;646;p79"/>
          <p:cNvSpPr txBox="1"/>
          <p:nvPr/>
        </p:nvSpPr>
        <p:spPr>
          <a:xfrm>
            <a:off x="6847225" y="562575"/>
            <a:ext cx="1449000" cy="10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Promotion of mutual understanding, peace and security.</a:t>
            </a:r>
            <a:endParaRPr/>
          </a:p>
        </p:txBody>
      </p:sp>
      <p:sp>
        <p:nvSpPr>
          <p:cNvPr id="647" name="Google Shape;647;p79"/>
          <p:cNvSpPr txBox="1">
            <a:spLocks noGrp="1"/>
          </p:cNvSpPr>
          <p:nvPr>
            <p:ph type="body" idx="1"/>
          </p:nvPr>
        </p:nvSpPr>
        <p:spPr>
          <a:xfrm>
            <a:off x="5682000" y="4116175"/>
            <a:ext cx="3006600" cy="706200"/>
          </a:xfrm>
          <a:prstGeom prst="rect">
            <a:avLst/>
          </a:prstGeom>
          <a:solidFill>
            <a:srgbClr val="00FF00"/>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AYK p.381</a:t>
            </a:r>
            <a:endParaRPr sz="2000">
              <a:solidFill>
                <a:srgbClr val="000000"/>
              </a:solidFill>
              <a:latin typeface="Calibri"/>
              <a:ea typeface="Calibri"/>
              <a:cs typeface="Calibri"/>
              <a:sym typeface="Calibri"/>
            </a:endParaRPr>
          </a:p>
          <a:p>
            <a:pPr marL="0" lvl="0" indent="0" algn="ctr" rtl="0">
              <a:lnSpc>
                <a:spcPct val="100000"/>
              </a:lnSpc>
              <a:spcBef>
                <a:spcPts val="0"/>
              </a:spcBef>
              <a:spcAft>
                <a:spcPts val="0"/>
              </a:spcAft>
              <a:buNone/>
            </a:pPr>
            <a:r>
              <a:rPr lang="en" sz="2000">
                <a:solidFill>
                  <a:srgbClr val="000000"/>
                </a:solidFill>
                <a:latin typeface="Calibri"/>
                <a:ea typeface="Calibri"/>
                <a:cs typeface="Calibri"/>
                <a:sym typeface="Calibri"/>
              </a:rPr>
              <a:t>8 &amp; 9 in workbook.</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0"/>
          <p:cNvSpPr txBox="1">
            <a:spLocks noGrp="1"/>
          </p:cNvSpPr>
          <p:nvPr>
            <p:ph type="title"/>
          </p:nvPr>
        </p:nvSpPr>
        <p:spPr>
          <a:xfrm>
            <a:off x="311700" y="555600"/>
            <a:ext cx="7490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10.5- Digital technologies = increased knowledge sharing</a:t>
            </a:r>
            <a:endParaRPr/>
          </a:p>
        </p:txBody>
      </p:sp>
      <p:sp>
        <p:nvSpPr>
          <p:cNvPr id="653" name="Google Shape;653;p80"/>
          <p:cNvSpPr txBox="1">
            <a:spLocks noGrp="1"/>
          </p:cNvSpPr>
          <p:nvPr>
            <p:ph type="body" idx="1"/>
          </p:nvPr>
        </p:nvSpPr>
        <p:spPr>
          <a:xfrm>
            <a:off x="311700" y="1249425"/>
            <a:ext cx="2808000" cy="3848700"/>
          </a:xfrm>
          <a:prstGeom prst="rect">
            <a:avLst/>
          </a:prstGeom>
          <a:solidFill>
            <a:schemeClr val="accent4"/>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latin typeface="Arial"/>
                <a:ea typeface="Arial"/>
                <a:cs typeface="Arial"/>
                <a:sym typeface="Arial"/>
              </a:rPr>
              <a:t>Task </a:t>
            </a:r>
            <a:r>
              <a:rPr lang="en">
                <a:solidFill>
                  <a:srgbClr val="000000"/>
                </a:solidFill>
                <a:latin typeface="Arial"/>
                <a:ea typeface="Arial"/>
                <a:cs typeface="Arial"/>
                <a:sym typeface="Arial"/>
              </a:rPr>
              <a:t>-Read through as a group the implications of Digital Technologies. -Write down 5 important statements/facts about what was read.</a:t>
            </a:r>
            <a:endParaRPr>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Benefits</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1000">
                <a:solidFill>
                  <a:srgbClr val="000000"/>
                </a:solidFill>
                <a:latin typeface="Arial"/>
                <a:ea typeface="Arial"/>
                <a:cs typeface="Arial"/>
                <a:sym typeface="Arial"/>
              </a:rPr>
              <a:t>-Used for communication as well as health related information. </a:t>
            </a:r>
            <a:endParaRPr sz="1000">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1000">
                <a:solidFill>
                  <a:srgbClr val="000000"/>
                </a:solidFill>
                <a:latin typeface="Arial"/>
                <a:ea typeface="Arial"/>
                <a:cs typeface="Arial"/>
                <a:sym typeface="Arial"/>
              </a:rPr>
              <a:t>-Access to digital technologies is greater than it has ever been (mobile phones exceeds world’s population. </a:t>
            </a:r>
            <a:endParaRPr sz="1000">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1000">
                <a:solidFill>
                  <a:srgbClr val="000000"/>
                </a:solidFill>
                <a:latin typeface="Arial"/>
                <a:ea typeface="Arial"/>
                <a:cs typeface="Arial"/>
                <a:sym typeface="Arial"/>
              </a:rPr>
              <a:t>-Promote health and wellbeing by reducing stress levels and have greater access to healthcare information. </a:t>
            </a:r>
            <a:endParaRPr sz="1000">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1000">
                <a:solidFill>
                  <a:srgbClr val="000000"/>
                </a:solidFill>
                <a:latin typeface="Arial"/>
                <a:ea typeface="Arial"/>
                <a:cs typeface="Arial"/>
                <a:sym typeface="Arial"/>
              </a:rPr>
              <a:t>-Self diagnosis which allows for greater communication between healthcare worker/patient. </a:t>
            </a:r>
            <a:endParaRPr sz="1000">
              <a:solidFill>
                <a:srgbClr val="000000"/>
              </a:solidFill>
              <a:latin typeface="Arial"/>
              <a:ea typeface="Arial"/>
              <a:cs typeface="Arial"/>
              <a:sym typeface="Arial"/>
            </a:endParaRPr>
          </a:p>
          <a:p>
            <a:pPr marL="0" lvl="0" indent="0" algn="l" rtl="0">
              <a:spcBef>
                <a:spcPts val="1600"/>
              </a:spcBef>
              <a:spcAft>
                <a:spcPts val="0"/>
              </a:spcAft>
              <a:buNone/>
            </a:pPr>
            <a:endParaRPr sz="1000">
              <a:solidFill>
                <a:srgbClr val="000000"/>
              </a:solidFill>
              <a:latin typeface="Arial"/>
              <a:ea typeface="Arial"/>
              <a:cs typeface="Arial"/>
              <a:sym typeface="Arial"/>
            </a:endParaRPr>
          </a:p>
          <a:p>
            <a:pPr marL="0" lvl="0" indent="0" algn="l" rtl="0">
              <a:spcBef>
                <a:spcPts val="1600"/>
              </a:spcBef>
              <a:spcAft>
                <a:spcPts val="0"/>
              </a:spcAft>
              <a:buNone/>
            </a:pPr>
            <a:endParaRPr>
              <a:solidFill>
                <a:srgbClr val="000000"/>
              </a:solidFill>
              <a:latin typeface="Arial"/>
              <a:ea typeface="Arial"/>
              <a:cs typeface="Arial"/>
              <a:sym typeface="Arial"/>
            </a:endParaRPr>
          </a:p>
          <a:p>
            <a:pPr marL="0" lvl="0" indent="0" algn="l" rtl="0">
              <a:spcBef>
                <a:spcPts val="1600"/>
              </a:spcBef>
              <a:spcAft>
                <a:spcPts val="160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p:txBody>
      </p:sp>
      <p:pic>
        <p:nvPicPr>
          <p:cNvPr id="654" name="Google Shape;654;p80"/>
          <p:cNvPicPr preferRelativeResize="0"/>
          <p:nvPr/>
        </p:nvPicPr>
        <p:blipFill>
          <a:blip r:embed="rId3">
            <a:alphaModFix/>
          </a:blip>
          <a:stretch>
            <a:fillRect/>
          </a:stretch>
        </p:blipFill>
        <p:spPr>
          <a:xfrm>
            <a:off x="4344900" y="1311300"/>
            <a:ext cx="3904675" cy="2189700"/>
          </a:xfrm>
          <a:prstGeom prst="rect">
            <a:avLst/>
          </a:prstGeom>
          <a:noFill/>
          <a:ln>
            <a:noFill/>
          </a:ln>
        </p:spPr>
      </p:pic>
      <p:sp>
        <p:nvSpPr>
          <p:cNvPr id="655" name="Google Shape;655;p80"/>
          <p:cNvSpPr txBox="1">
            <a:spLocks noGrp="1"/>
          </p:cNvSpPr>
          <p:nvPr>
            <p:ph type="body" idx="1"/>
          </p:nvPr>
        </p:nvSpPr>
        <p:spPr>
          <a:xfrm>
            <a:off x="3484850" y="3653400"/>
            <a:ext cx="4571700" cy="1444800"/>
          </a:xfrm>
          <a:prstGeom prst="rect">
            <a:avLst/>
          </a:prstGeom>
          <a:solidFill>
            <a:schemeClr val="accent4"/>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latin typeface="Arial"/>
                <a:ea typeface="Arial"/>
                <a:cs typeface="Arial"/>
                <a:sym typeface="Arial"/>
              </a:rPr>
              <a:t>Challenges</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a:solidFill>
                  <a:srgbClr val="000000"/>
                </a:solidFill>
                <a:latin typeface="Arial"/>
                <a:ea typeface="Arial"/>
                <a:cs typeface="Arial"/>
                <a:sym typeface="Arial"/>
              </a:rPr>
              <a:t>-Access to privacy information can be taken or given to the wrong people. </a:t>
            </a:r>
            <a:endParaRPr>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a:solidFill>
                  <a:srgbClr val="000000"/>
                </a:solidFill>
                <a:latin typeface="Arial"/>
                <a:ea typeface="Arial"/>
                <a:cs typeface="Arial"/>
                <a:sym typeface="Arial"/>
              </a:rPr>
              <a:t>-Greater exposure to sensitive information can have an impact n emotional and mental wellbeing. </a:t>
            </a:r>
            <a:endParaRPr>
              <a:solidFill>
                <a:srgbClr val="000000"/>
              </a:solidFill>
              <a:latin typeface="Arial"/>
              <a:ea typeface="Arial"/>
              <a:cs typeface="Arial"/>
              <a:sym typeface="Arial"/>
            </a:endParaRPr>
          </a:p>
          <a:p>
            <a:pPr marL="0" lvl="0" indent="0" algn="l" rtl="0">
              <a:spcBef>
                <a:spcPts val="1600"/>
              </a:spcBef>
              <a:spcAft>
                <a:spcPts val="1600"/>
              </a:spcAft>
              <a:buNone/>
            </a:pPr>
            <a:endParaRPr>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1"/>
          <p:cNvSpPr txBox="1">
            <a:spLocks noGrp="1"/>
          </p:cNvSpPr>
          <p:nvPr>
            <p:ph type="title"/>
          </p:nvPr>
        </p:nvSpPr>
        <p:spPr>
          <a:xfrm>
            <a:off x="311700" y="555600"/>
            <a:ext cx="84432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10.5- Digital technologies = increased knowledged sharing</a:t>
            </a:r>
            <a:endParaRPr/>
          </a:p>
          <a:p>
            <a:pPr marL="0" lvl="0" indent="0" algn="l" rtl="0">
              <a:spcBef>
                <a:spcPts val="0"/>
              </a:spcBef>
              <a:spcAft>
                <a:spcPts val="0"/>
              </a:spcAft>
              <a:buNone/>
            </a:pPr>
            <a:endParaRPr/>
          </a:p>
        </p:txBody>
      </p:sp>
      <p:pic>
        <p:nvPicPr>
          <p:cNvPr id="661" name="Google Shape;661;p81"/>
          <p:cNvPicPr preferRelativeResize="0"/>
          <p:nvPr/>
        </p:nvPicPr>
        <p:blipFill>
          <a:blip r:embed="rId3">
            <a:alphaModFix/>
          </a:blip>
          <a:stretch>
            <a:fillRect/>
          </a:stretch>
        </p:blipFill>
        <p:spPr>
          <a:xfrm>
            <a:off x="366400" y="921425"/>
            <a:ext cx="6772650" cy="1133104"/>
          </a:xfrm>
          <a:prstGeom prst="rect">
            <a:avLst/>
          </a:prstGeom>
          <a:noFill/>
          <a:ln>
            <a:noFill/>
          </a:ln>
        </p:spPr>
      </p:pic>
      <p:pic>
        <p:nvPicPr>
          <p:cNvPr id="662" name="Google Shape;662;p81"/>
          <p:cNvPicPr preferRelativeResize="0"/>
          <p:nvPr/>
        </p:nvPicPr>
        <p:blipFill>
          <a:blip r:embed="rId4">
            <a:alphaModFix/>
          </a:blip>
          <a:stretch>
            <a:fillRect/>
          </a:stretch>
        </p:blipFill>
        <p:spPr>
          <a:xfrm>
            <a:off x="371175" y="2188325"/>
            <a:ext cx="6772650" cy="2116450"/>
          </a:xfrm>
          <a:prstGeom prst="rect">
            <a:avLst/>
          </a:prstGeom>
          <a:noFill/>
          <a:ln>
            <a:noFill/>
          </a:ln>
        </p:spPr>
      </p:pic>
      <p:sp>
        <p:nvSpPr>
          <p:cNvPr id="663" name="Google Shape;663;p81"/>
          <p:cNvSpPr txBox="1"/>
          <p:nvPr/>
        </p:nvSpPr>
        <p:spPr>
          <a:xfrm>
            <a:off x="600775" y="4438575"/>
            <a:ext cx="6303900" cy="4764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Crossword- </a:t>
            </a:r>
            <a:r>
              <a:rPr lang="en" u="sng">
                <a:solidFill>
                  <a:schemeClr val="hlink"/>
                </a:solidFill>
                <a:hlinkClick r:id="rId5"/>
              </a:rPr>
              <a:t>http://www.jacplus.com.au/secure/Searchlight?searchbox=int-6897</a:t>
            </a:r>
            <a:r>
              <a:rPr lang="en"/>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311700" y="1485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SAC Preparation-  </a:t>
            </a:r>
            <a:endParaRPr/>
          </a:p>
        </p:txBody>
      </p:sp>
      <p:sp>
        <p:nvSpPr>
          <p:cNvPr id="675" name="Google Shape;675;p83"/>
          <p:cNvSpPr txBox="1">
            <a:spLocks noGrp="1"/>
          </p:cNvSpPr>
          <p:nvPr>
            <p:ph type="body" idx="1"/>
          </p:nvPr>
        </p:nvSpPr>
        <p:spPr>
          <a:xfrm>
            <a:off x="256875" y="904200"/>
            <a:ext cx="8495700" cy="344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SAC study Unit 4 AOS 1 Part 2 </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1600"/>
              </a:spcBef>
              <a:spcAft>
                <a:spcPts val="0"/>
              </a:spcAft>
              <a:buNone/>
            </a:pPr>
            <a:r>
              <a:rPr lang="en" sz="1100">
                <a:solidFill>
                  <a:srgbClr val="000000"/>
                </a:solidFill>
                <a:latin typeface="Times New Roman"/>
                <a:ea typeface="Times New Roman"/>
                <a:cs typeface="Times New Roman"/>
                <a:sym typeface="Times New Roman"/>
              </a:rPr>
              <a:t>The relevant dot points from the Study Design for this task are:</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600"/>
              </a:spcBef>
              <a:spcAft>
                <a:spcPts val="0"/>
              </a:spcAft>
              <a:buNone/>
            </a:pPr>
            <a:r>
              <a:rPr lang="en" sz="1100" b="1" i="1">
                <a:solidFill>
                  <a:srgbClr val="000000"/>
                </a:solidFill>
                <a:latin typeface="Times New Roman"/>
                <a:ea typeface="Times New Roman"/>
                <a:cs typeface="Times New Roman"/>
                <a:sym typeface="Times New Roman"/>
              </a:rPr>
              <a:t>Key knowledge</a:t>
            </a:r>
            <a:r>
              <a:rPr lang="en" sz="1100">
                <a:solidFill>
                  <a:srgbClr val="000000"/>
                </a:solidFill>
                <a:latin typeface="Times New Roman"/>
                <a:ea typeface="Times New Roman"/>
                <a:cs typeface="Times New Roman"/>
                <a:sym typeface="Times New Roman"/>
              </a:rPr>
              <a:t> </a:t>
            </a: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100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the concept and dimensions of sustainability (environmental, social, economic) and its role in the promotion of health and wellbeing</a:t>
            </a: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the concept of human development, including advantages and limitations of the Human Development Index</a:t>
            </a: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implications for health and wellbeing of global trends including:</a:t>
            </a:r>
            <a:endParaRPr sz="1100">
              <a:solidFill>
                <a:srgbClr val="000000"/>
              </a:solidFill>
              <a:latin typeface="Times New Roman"/>
              <a:ea typeface="Times New Roman"/>
              <a:cs typeface="Times New Roman"/>
              <a:sym typeface="Times New Roman"/>
            </a:endParaRPr>
          </a:p>
          <a:p>
            <a:pPr marL="720090" lvl="0" indent="-78994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climate change (rising sea levels, changing weather patterns and more extreme weather events)</a:t>
            </a:r>
            <a:endParaRPr sz="1100">
              <a:solidFill>
                <a:srgbClr val="000000"/>
              </a:solidFill>
              <a:latin typeface="Times New Roman"/>
              <a:ea typeface="Times New Roman"/>
              <a:cs typeface="Times New Roman"/>
              <a:sym typeface="Times New Roman"/>
            </a:endParaRPr>
          </a:p>
          <a:p>
            <a:pPr marL="720090" lvl="0" indent="-78994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conflict and mass migration</a:t>
            </a:r>
            <a:endParaRPr sz="1100">
              <a:solidFill>
                <a:srgbClr val="000000"/>
              </a:solidFill>
              <a:latin typeface="Times New Roman"/>
              <a:ea typeface="Times New Roman"/>
              <a:cs typeface="Times New Roman"/>
              <a:sym typeface="Times New Roman"/>
            </a:endParaRPr>
          </a:p>
          <a:p>
            <a:pPr marL="720090" lvl="0" indent="-78994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increased world trade and tourism</a:t>
            </a:r>
            <a:endParaRPr sz="1100">
              <a:solidFill>
                <a:srgbClr val="000000"/>
              </a:solidFill>
              <a:latin typeface="Times New Roman"/>
              <a:ea typeface="Times New Roman"/>
              <a:cs typeface="Times New Roman"/>
              <a:sym typeface="Times New Roman"/>
            </a:endParaRPr>
          </a:p>
          <a:p>
            <a:pPr marL="720090" lvl="0" indent="-78994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digital technologies that enable increased knowledge sharing.</a:t>
            </a: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100" b="1" i="1">
                <a:solidFill>
                  <a:srgbClr val="000000"/>
                </a:solidFill>
                <a:latin typeface="Times New Roman"/>
                <a:ea typeface="Times New Roman"/>
                <a:cs typeface="Times New Roman"/>
                <a:sym typeface="Times New Roman"/>
              </a:rPr>
              <a:t>Key skills</a:t>
            </a:r>
            <a:endParaRPr sz="1100" b="1" i="1">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explain sustainability (environmental, social, economic) and its importance in the promotion of health and wellbeing in a global context]</a:t>
            </a: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explain the Human Development Index and evaluate its usefulness in measuring human development of countries</a:t>
            </a:r>
            <a:endParaRPr sz="1100">
              <a:solidFill>
                <a:srgbClr val="000000"/>
              </a:solidFill>
              <a:latin typeface="Times New Roman"/>
              <a:ea typeface="Times New Roman"/>
              <a:cs typeface="Times New Roman"/>
              <a:sym typeface="Times New Roman"/>
            </a:endParaRPr>
          </a:p>
          <a:p>
            <a:pPr marL="270510" lvl="0" indent="-340360" algn="l" rtl="0">
              <a:lnSpc>
                <a:spcPct val="100000"/>
              </a:lnSpc>
              <a:spcBef>
                <a:spcPts val="0"/>
              </a:spcBef>
              <a:spcAft>
                <a:spcPts val="0"/>
              </a:spcAft>
              <a:buClr>
                <a:srgbClr val="000000"/>
              </a:buClr>
              <a:buSzPts val="1100"/>
              <a:buFont typeface="Noto Sans Symbols"/>
              <a:buChar char="•"/>
            </a:pPr>
            <a:r>
              <a:rPr lang="en" sz="1100">
                <a:solidFill>
                  <a:srgbClr val="000000"/>
                </a:solidFill>
                <a:latin typeface="Times New Roman"/>
                <a:ea typeface="Times New Roman"/>
                <a:cs typeface="Times New Roman"/>
                <a:sym typeface="Times New Roman"/>
              </a:rPr>
              <a:t>analyse the implications for health and wellbeing of particular global trends.</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a:p>
            <a:pPr marL="0" lvl="0" indent="0" algn="l" rtl="0">
              <a:spcBef>
                <a:spcPts val="1600"/>
              </a:spcBef>
              <a:spcAft>
                <a:spcPts val="1600"/>
              </a:spcAft>
              <a:buNone/>
            </a:pPr>
            <a:endParaRPr/>
          </a:p>
        </p:txBody>
      </p:sp>
      <p:sp>
        <p:nvSpPr>
          <p:cNvPr id="676" name="Google Shape;676;p83"/>
          <p:cNvSpPr txBox="1"/>
          <p:nvPr/>
        </p:nvSpPr>
        <p:spPr>
          <a:xfrm rot="597299">
            <a:off x="6685091" y="2681172"/>
            <a:ext cx="2179617" cy="675556"/>
          </a:xfrm>
          <a:prstGeom prst="rect">
            <a:avLst/>
          </a:prstGeom>
          <a:solidFill>
            <a:srgbClr val="00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REVIEW- Chapter 8 &amp; 9 definition Pre-test </a:t>
            </a:r>
            <a:endParaRPr sz="1100" b="1"/>
          </a:p>
          <a:p>
            <a:pPr marL="0" lvl="0" indent="0" algn="ctr" rtl="0">
              <a:spcBef>
                <a:spcPts val="0"/>
              </a:spcBef>
              <a:spcAft>
                <a:spcPts val="0"/>
              </a:spcAft>
              <a:buNone/>
            </a:pPr>
            <a:r>
              <a:rPr lang="en" sz="1100" u="sng">
                <a:solidFill>
                  <a:schemeClr val="hlink"/>
                </a:solidFill>
                <a:highlight>
                  <a:srgbClr val="F0F0F0"/>
                </a:highlight>
                <a:hlinkClick r:id="rId3"/>
              </a:rPr>
              <a:t>https://quizlet.com/_4tqnph</a:t>
            </a:r>
            <a:endParaRPr sz="1100">
              <a:solidFill>
                <a:srgbClr val="455358"/>
              </a:solidFill>
              <a:highlight>
                <a:srgbClr val="F0F0F0"/>
              </a:highlight>
            </a:endParaRPr>
          </a:p>
          <a:p>
            <a:pPr marL="0" lvl="0" indent="0" algn="l" rtl="0">
              <a:spcBef>
                <a:spcPts val="0"/>
              </a:spcBef>
              <a:spcAft>
                <a:spcPts val="0"/>
              </a:spcAft>
              <a:buNone/>
            </a:pPr>
            <a:endParaRPr sz="1200">
              <a:solidFill>
                <a:srgbClr val="455358"/>
              </a:solidFill>
              <a:highlight>
                <a:srgbClr val="F0F0F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61500" y="420925"/>
            <a:ext cx="4608300" cy="121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8.2 - </a:t>
            </a:r>
            <a:r>
              <a:rPr lang="en" sz="2950" b="0">
                <a:solidFill>
                  <a:srgbClr val="0E2C33"/>
                </a:solidFill>
                <a:highlight>
                  <a:srgbClr val="FFFFFF"/>
                </a:highlight>
                <a:latin typeface="Caveat"/>
                <a:ea typeface="Caveat"/>
                <a:cs typeface="Caveat"/>
                <a:sym typeface="Caveat"/>
              </a:rPr>
              <a:t>Economic characteristics of high-, middle- and low-income countries</a:t>
            </a:r>
            <a:endParaRPr>
              <a:latin typeface="Caveat"/>
              <a:ea typeface="Caveat"/>
              <a:cs typeface="Caveat"/>
              <a:sym typeface="Caveat"/>
            </a:endParaRPr>
          </a:p>
        </p:txBody>
      </p:sp>
      <p:sp>
        <p:nvSpPr>
          <p:cNvPr id="169" name="Google Shape;169;p30"/>
          <p:cNvSpPr txBox="1">
            <a:spLocks noGrp="1"/>
          </p:cNvSpPr>
          <p:nvPr>
            <p:ph type="subTitle" idx="1"/>
          </p:nvPr>
        </p:nvSpPr>
        <p:spPr>
          <a:xfrm>
            <a:off x="4643875" y="4385100"/>
            <a:ext cx="4414800" cy="75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3"/>
              </a:rPr>
              <a:t>http://www.miniature-earth.com</a:t>
            </a:r>
            <a:r>
              <a:rPr lang="en"/>
              <a:t> </a:t>
            </a:r>
            <a:endParaRPr/>
          </a:p>
        </p:txBody>
      </p:sp>
      <p:pic>
        <p:nvPicPr>
          <p:cNvPr id="170" name="Google Shape;170;p30" descr="What if the world's population were reduced to 100 people community? &#10;Visit www.miniature-earth.com" title="The Miniature Earth . 2010 edition . Official version">
            <a:hlinkClick r:id="rId4"/>
          </p:cNvPr>
          <p:cNvPicPr preferRelativeResize="0"/>
          <p:nvPr/>
        </p:nvPicPr>
        <p:blipFill>
          <a:blip r:embed="rId5">
            <a:alphaModFix/>
          </a:blip>
          <a:stretch>
            <a:fillRect/>
          </a:stretch>
        </p:blipFill>
        <p:spPr>
          <a:xfrm>
            <a:off x="4669875" y="788925"/>
            <a:ext cx="4362800" cy="3272100"/>
          </a:xfrm>
          <a:prstGeom prst="rect">
            <a:avLst/>
          </a:prstGeom>
          <a:noFill/>
          <a:ln>
            <a:noFill/>
          </a:ln>
        </p:spPr>
      </p:pic>
      <p:pic>
        <p:nvPicPr>
          <p:cNvPr id="171" name="Google Shape;171;p30"/>
          <p:cNvPicPr preferRelativeResize="0"/>
          <p:nvPr/>
        </p:nvPicPr>
        <p:blipFill>
          <a:blip r:embed="rId6">
            <a:alphaModFix/>
          </a:blip>
          <a:stretch>
            <a:fillRect/>
          </a:stretch>
        </p:blipFill>
        <p:spPr>
          <a:xfrm>
            <a:off x="722625" y="1779975"/>
            <a:ext cx="2805875" cy="2605124"/>
          </a:xfrm>
          <a:prstGeom prst="rect">
            <a:avLst/>
          </a:prstGeom>
          <a:noFill/>
          <a:ln>
            <a:noFill/>
          </a:ln>
        </p:spPr>
      </p:pic>
      <p:sp>
        <p:nvSpPr>
          <p:cNvPr id="172" name="Google Shape;172;p30"/>
          <p:cNvSpPr txBox="1"/>
          <p:nvPr/>
        </p:nvSpPr>
        <p:spPr>
          <a:xfrm>
            <a:off x="-8725" y="4385100"/>
            <a:ext cx="4608300" cy="6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a:highlight>
                  <a:srgbClr val="FFFFFF"/>
                </a:highlight>
              </a:rPr>
              <a:t>These are not necessarily common to all high-, middle- or low-income countries, but they represent differences that are often experienced between the three groups.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rot="-222468">
            <a:off x="265465" y="452438"/>
            <a:ext cx="4045267" cy="2208422"/>
          </a:xfrm>
          <a:prstGeom prst="rect">
            <a:avLst/>
          </a:prstGeom>
          <a:solidFill>
            <a:srgbClr val="FFFF00"/>
          </a:solidFill>
        </p:spPr>
        <p:txBody>
          <a:bodyPr spcFirstLastPara="1" wrap="square" lIns="91425" tIns="91425" rIns="91425" bIns="91425" anchor="b" anchorCtr="0">
            <a:noAutofit/>
          </a:bodyPr>
          <a:lstStyle/>
          <a:p>
            <a:pPr marL="0" lvl="0" indent="0" algn="ctr" rtl="0">
              <a:spcBef>
                <a:spcPts val="0"/>
              </a:spcBef>
              <a:spcAft>
                <a:spcPts val="0"/>
              </a:spcAft>
              <a:buNone/>
            </a:pPr>
            <a:r>
              <a:rPr lang="en" sz="1800" b="0">
                <a:solidFill>
                  <a:srgbClr val="000000"/>
                </a:solidFill>
                <a:highlight>
                  <a:srgbClr val="FFFFFF"/>
                </a:highlight>
                <a:latin typeface="Arial"/>
                <a:ea typeface="Arial"/>
                <a:cs typeface="Arial"/>
                <a:sym typeface="Arial"/>
              </a:rPr>
              <a:t>Economic conditions:</a:t>
            </a:r>
            <a:endParaRPr sz="1800" b="0">
              <a:solidFill>
                <a:srgbClr val="000000"/>
              </a:solidFill>
              <a:highlight>
                <a:srgbClr val="FFFFFF"/>
              </a:highlight>
              <a:latin typeface="Arial"/>
              <a:ea typeface="Arial"/>
              <a:cs typeface="Arial"/>
              <a:sym typeface="Arial"/>
            </a:endParaRPr>
          </a:p>
          <a:p>
            <a:pPr marL="0" lvl="0" indent="0" algn="ctr" rtl="0">
              <a:spcBef>
                <a:spcPts val="0"/>
              </a:spcBef>
              <a:spcAft>
                <a:spcPts val="0"/>
              </a:spcAft>
              <a:buNone/>
            </a:pPr>
            <a:endParaRPr sz="1800" b="0">
              <a:solidFill>
                <a:srgbClr val="000000"/>
              </a:solidFill>
              <a:highlight>
                <a:srgbClr val="FFFFFF"/>
              </a:highlight>
              <a:latin typeface="Arial"/>
              <a:ea typeface="Arial"/>
              <a:cs typeface="Arial"/>
              <a:sym typeface="Arial"/>
            </a:endParaRPr>
          </a:p>
          <a:p>
            <a:pPr marL="0" lvl="0" indent="0" algn="ctr" rtl="0">
              <a:spcBef>
                <a:spcPts val="0"/>
              </a:spcBef>
              <a:spcAft>
                <a:spcPts val="0"/>
              </a:spcAft>
              <a:buNone/>
            </a:pPr>
            <a:r>
              <a:rPr lang="en" sz="1800" b="0">
                <a:solidFill>
                  <a:srgbClr val="000000"/>
                </a:solidFill>
                <a:highlight>
                  <a:srgbClr val="FFFFFF"/>
                </a:highlight>
                <a:latin typeface="Arial"/>
                <a:ea typeface="Arial"/>
                <a:cs typeface="Arial"/>
                <a:sym typeface="Arial"/>
              </a:rPr>
              <a:t>A range of factors relating to the financial or economic state of a country can influence the opportunities and resources that are available for its citizens.</a:t>
            </a:r>
            <a:endParaRPr sz="1800"/>
          </a:p>
        </p:txBody>
      </p:sp>
      <p:sp>
        <p:nvSpPr>
          <p:cNvPr id="178" name="Google Shape;178;p31"/>
          <p:cNvSpPr txBox="1">
            <a:spLocks noGrp="1"/>
          </p:cNvSpPr>
          <p:nvPr>
            <p:ph type="subTitle" idx="1"/>
          </p:nvPr>
        </p:nvSpPr>
        <p:spPr>
          <a:xfrm>
            <a:off x="131100" y="3321475"/>
            <a:ext cx="4323300" cy="158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Poverty = lack of access to resources</a:t>
            </a:r>
            <a:endParaRPr/>
          </a:p>
          <a:p>
            <a:pPr marL="0" lvl="0" indent="0" algn="ctr" rtl="0">
              <a:spcBef>
                <a:spcPts val="0"/>
              </a:spcBef>
              <a:spcAft>
                <a:spcPts val="0"/>
              </a:spcAft>
              <a:buNone/>
            </a:pPr>
            <a:endParaRPr/>
          </a:p>
          <a:p>
            <a:pPr marL="0" lvl="0" indent="0" algn="ctr" rtl="0">
              <a:spcBef>
                <a:spcPts val="0"/>
              </a:spcBef>
              <a:spcAft>
                <a:spcPts val="0"/>
              </a:spcAft>
              <a:buNone/>
            </a:pPr>
            <a:r>
              <a:rPr lang="en"/>
              <a:t>Extreme poverty = US$1.90 per day</a:t>
            </a:r>
            <a:endParaRPr/>
          </a:p>
          <a:p>
            <a:pPr marL="0" lvl="0" indent="0" algn="ctr" rtl="0">
              <a:spcBef>
                <a:spcPts val="0"/>
              </a:spcBef>
              <a:spcAft>
                <a:spcPts val="0"/>
              </a:spcAft>
              <a:buNone/>
            </a:pPr>
            <a:endParaRPr/>
          </a:p>
          <a:p>
            <a:pPr marL="0" lvl="0" indent="0" algn="l" rtl="0">
              <a:spcBef>
                <a:spcPts val="0"/>
              </a:spcBef>
              <a:spcAft>
                <a:spcPts val="0"/>
              </a:spcAft>
              <a:buNone/>
            </a:pPr>
            <a:endParaRPr/>
          </a:p>
        </p:txBody>
      </p:sp>
      <p:pic>
        <p:nvPicPr>
          <p:cNvPr id="179" name="Google Shape;179;p31"/>
          <p:cNvPicPr preferRelativeResize="0"/>
          <p:nvPr/>
        </p:nvPicPr>
        <p:blipFill>
          <a:blip r:embed="rId3">
            <a:alphaModFix/>
          </a:blip>
          <a:stretch>
            <a:fillRect/>
          </a:stretch>
        </p:blipFill>
        <p:spPr>
          <a:xfrm>
            <a:off x="4587986" y="88550"/>
            <a:ext cx="4556024" cy="4578425"/>
          </a:xfrm>
          <a:prstGeom prst="rect">
            <a:avLst/>
          </a:prstGeom>
          <a:noFill/>
          <a:ln>
            <a:noFill/>
          </a:ln>
        </p:spPr>
      </p:pic>
      <p:sp>
        <p:nvSpPr>
          <p:cNvPr id="180" name="Google Shape;180;p31"/>
          <p:cNvSpPr txBox="1"/>
          <p:nvPr/>
        </p:nvSpPr>
        <p:spPr>
          <a:xfrm>
            <a:off x="5214775" y="4775250"/>
            <a:ext cx="34092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a:t>Economic characteristics of high-income countries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6" name="Google Shape;186;p32"/>
          <p:cNvPicPr preferRelativeResize="0"/>
          <p:nvPr/>
        </p:nvPicPr>
        <p:blipFill>
          <a:blip r:embed="rId3">
            <a:alphaModFix/>
          </a:blip>
          <a:stretch>
            <a:fillRect/>
          </a:stretch>
        </p:blipFill>
        <p:spPr>
          <a:xfrm rot="342945">
            <a:off x="152400" y="152400"/>
            <a:ext cx="3142148" cy="2334300"/>
          </a:xfrm>
          <a:prstGeom prst="rect">
            <a:avLst/>
          </a:prstGeom>
          <a:noFill/>
          <a:ln>
            <a:noFill/>
          </a:ln>
        </p:spPr>
      </p:pic>
      <p:pic>
        <p:nvPicPr>
          <p:cNvPr id="187" name="Google Shape;187;p32"/>
          <p:cNvPicPr preferRelativeResize="0"/>
          <p:nvPr/>
        </p:nvPicPr>
        <p:blipFill>
          <a:blip r:embed="rId4">
            <a:alphaModFix/>
          </a:blip>
          <a:stretch>
            <a:fillRect/>
          </a:stretch>
        </p:blipFill>
        <p:spPr>
          <a:xfrm>
            <a:off x="3121375" y="802500"/>
            <a:ext cx="3699849" cy="3745050"/>
          </a:xfrm>
          <a:prstGeom prst="rect">
            <a:avLst/>
          </a:prstGeom>
          <a:noFill/>
          <a:ln>
            <a:noFill/>
          </a:ln>
        </p:spPr>
      </p:pic>
      <p:pic>
        <p:nvPicPr>
          <p:cNvPr id="188" name="Google Shape;188;p32"/>
          <p:cNvPicPr preferRelativeResize="0"/>
          <p:nvPr/>
        </p:nvPicPr>
        <p:blipFill>
          <a:blip r:embed="rId5">
            <a:alphaModFix/>
          </a:blip>
          <a:stretch>
            <a:fillRect/>
          </a:stretch>
        </p:blipFill>
        <p:spPr>
          <a:xfrm>
            <a:off x="149375" y="2486700"/>
            <a:ext cx="3101550" cy="2334300"/>
          </a:xfrm>
          <a:prstGeom prst="rect">
            <a:avLst/>
          </a:prstGeom>
          <a:noFill/>
          <a:ln>
            <a:noFill/>
          </a:ln>
        </p:spPr>
      </p:pic>
      <p:pic>
        <p:nvPicPr>
          <p:cNvPr id="189" name="Google Shape;189;p32"/>
          <p:cNvPicPr preferRelativeResize="0"/>
          <p:nvPr/>
        </p:nvPicPr>
        <p:blipFill>
          <a:blip r:embed="rId6">
            <a:alphaModFix/>
          </a:blip>
          <a:stretch>
            <a:fillRect/>
          </a:stretch>
        </p:blipFill>
        <p:spPr>
          <a:xfrm rot="-133864">
            <a:off x="5857155" y="2699561"/>
            <a:ext cx="3241288" cy="2403078"/>
          </a:xfrm>
          <a:prstGeom prst="rect">
            <a:avLst/>
          </a:prstGeom>
          <a:noFill/>
          <a:ln>
            <a:noFill/>
          </a:ln>
        </p:spPr>
      </p:pic>
      <p:pic>
        <p:nvPicPr>
          <p:cNvPr id="190" name="Google Shape;190;p32"/>
          <p:cNvPicPr preferRelativeResize="0"/>
          <p:nvPr/>
        </p:nvPicPr>
        <p:blipFill>
          <a:blip r:embed="rId7">
            <a:alphaModFix/>
          </a:blip>
          <a:stretch>
            <a:fillRect/>
          </a:stretch>
        </p:blipFill>
        <p:spPr>
          <a:xfrm>
            <a:off x="6341250" y="398325"/>
            <a:ext cx="2734600" cy="20530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195750" y="223725"/>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8.2 </a:t>
            </a:r>
            <a:endParaRPr sz="3600"/>
          </a:p>
        </p:txBody>
      </p:sp>
      <p:sp>
        <p:nvSpPr>
          <p:cNvPr id="196" name="Google Shape;196;p33"/>
          <p:cNvSpPr txBox="1">
            <a:spLocks noGrp="1"/>
          </p:cNvSpPr>
          <p:nvPr>
            <p:ph type="body" idx="1"/>
          </p:nvPr>
        </p:nvSpPr>
        <p:spPr>
          <a:xfrm rot="524435">
            <a:off x="1249208" y="519073"/>
            <a:ext cx="3981944" cy="1242315"/>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 sz="1150" b="1">
                <a:solidFill>
                  <a:srgbClr val="000000"/>
                </a:solidFill>
                <a:highlight>
                  <a:srgbClr val="E7E7E7"/>
                </a:highlight>
                <a:latin typeface="Verdana"/>
                <a:ea typeface="Verdana"/>
                <a:cs typeface="Verdana"/>
                <a:sym typeface="Verdana"/>
              </a:rPr>
              <a:t>Gross National Income (GNI): </a:t>
            </a:r>
            <a:r>
              <a:rPr lang="en" sz="1150">
                <a:solidFill>
                  <a:srgbClr val="000000"/>
                </a:solidFill>
                <a:highlight>
                  <a:srgbClr val="E7E7E7"/>
                </a:highlight>
                <a:latin typeface="Verdana"/>
                <a:ea typeface="Verdana"/>
                <a:cs typeface="Verdana"/>
                <a:sym typeface="Verdana"/>
              </a:rPr>
              <a:t>a measure that reflects the economic state of a country. GNI is the total income generated by a country in a 12-month period once expenses owing to other countries have been paid.</a:t>
            </a:r>
            <a:endParaRPr sz="1400"/>
          </a:p>
        </p:txBody>
      </p:sp>
      <p:pic>
        <p:nvPicPr>
          <p:cNvPr id="197" name="Google Shape;197;p33"/>
          <p:cNvPicPr preferRelativeResize="0"/>
          <p:nvPr/>
        </p:nvPicPr>
        <p:blipFill>
          <a:blip r:embed="rId3">
            <a:alphaModFix/>
          </a:blip>
          <a:stretch>
            <a:fillRect/>
          </a:stretch>
        </p:blipFill>
        <p:spPr>
          <a:xfrm>
            <a:off x="1502663" y="2283650"/>
            <a:ext cx="7038975" cy="2743200"/>
          </a:xfrm>
          <a:prstGeom prst="rect">
            <a:avLst/>
          </a:prstGeom>
          <a:noFill/>
          <a:ln>
            <a:noFill/>
          </a:ln>
        </p:spPr>
      </p:pic>
      <p:sp>
        <p:nvSpPr>
          <p:cNvPr id="198" name="Google Shape;198;p33"/>
          <p:cNvSpPr txBox="1"/>
          <p:nvPr/>
        </p:nvSpPr>
        <p:spPr>
          <a:xfrm>
            <a:off x="5925300" y="223725"/>
            <a:ext cx="3057900" cy="1956300"/>
          </a:xfrm>
          <a:prstGeom prst="rect">
            <a:avLst/>
          </a:prstGeom>
          <a:solidFill>
            <a:srgbClr val="FF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TYK</a:t>
            </a:r>
            <a:endParaRPr sz="2400"/>
          </a:p>
          <a:p>
            <a:pPr marL="0" lvl="0" indent="0" algn="l" rtl="0">
              <a:spcBef>
                <a:spcPts val="0"/>
              </a:spcBef>
              <a:spcAft>
                <a:spcPts val="0"/>
              </a:spcAft>
              <a:buNone/>
            </a:pPr>
            <a:r>
              <a:rPr lang="en" sz="2400"/>
              <a:t>Question 1-5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AYK </a:t>
            </a:r>
            <a:endParaRPr sz="2400"/>
          </a:p>
          <a:p>
            <a:pPr marL="0" lvl="0" indent="0" algn="l" rtl="0">
              <a:spcBef>
                <a:spcPts val="0"/>
              </a:spcBef>
              <a:spcAft>
                <a:spcPts val="0"/>
              </a:spcAft>
              <a:buNone/>
            </a:pPr>
            <a:r>
              <a:rPr lang="en" sz="2400"/>
              <a:t>Question 6 &amp; 7</a:t>
            </a:r>
            <a:endParaRPr sz="2400"/>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C575AA57E23E449899AB7BB9A9FC33" ma:contentTypeVersion="12" ma:contentTypeDescription="Create a new document." ma:contentTypeScope="" ma:versionID="48c83d880d0dc787c8cc3bc8f559833d">
  <xsd:schema xmlns:xsd="http://www.w3.org/2001/XMLSchema" xmlns:xs="http://www.w3.org/2001/XMLSchema" xmlns:p="http://schemas.microsoft.com/office/2006/metadata/properties" xmlns:ns3="c9fd64f1-2b1f-4571-8a40-f11259761e87" xmlns:ns4="a515f3e6-d89a-451a-8330-dd0f5e825103" targetNamespace="http://schemas.microsoft.com/office/2006/metadata/properties" ma:root="true" ma:fieldsID="8b0700233a09bbac4816661203d5b0b5" ns3:_="" ns4:_="">
    <xsd:import namespace="c9fd64f1-2b1f-4571-8a40-f11259761e87"/>
    <xsd:import namespace="a515f3e6-d89a-451a-8330-dd0f5e82510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fd64f1-2b1f-4571-8a40-f11259761e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15f3e6-d89a-451a-8330-dd0f5e82510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B2578E-BA98-4AEC-ADAF-0C46F471A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fd64f1-2b1f-4571-8a40-f11259761e87"/>
    <ds:schemaRef ds:uri="a515f3e6-d89a-451a-8330-dd0f5e825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FDDFAB-1040-4543-A082-A56D4E7D95E1}">
  <ds:schemaRefs>
    <ds:schemaRef ds:uri="http://schemas.microsoft.com/sharepoint/v3/contenttype/forms"/>
  </ds:schemaRefs>
</ds:datastoreItem>
</file>

<file path=customXml/itemProps3.xml><?xml version="1.0" encoding="utf-8"?>
<ds:datastoreItem xmlns:ds="http://schemas.openxmlformats.org/officeDocument/2006/customXml" ds:itemID="{475CE15D-343D-466E-9045-30E0AA113C6A}">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a515f3e6-d89a-451a-8330-dd0f5e825103"/>
    <ds:schemaRef ds:uri="http://purl.org/dc/elements/1.1/"/>
    <ds:schemaRef ds:uri="http://schemas.microsoft.com/office/2006/metadata/properties"/>
    <ds:schemaRef ds:uri="c9fd64f1-2b1f-4571-8a40-f11259761e8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TotalTime>
  <Words>13639</Words>
  <Application>Microsoft Office PowerPoint</Application>
  <PresentationFormat>On-screen Show (16:9)</PresentationFormat>
  <Paragraphs>1080</Paragraphs>
  <Slides>58</Slides>
  <Notes>58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Verdana</vt:lpstr>
      <vt:lpstr>Roboto</vt:lpstr>
      <vt:lpstr>Roboto Thin</vt:lpstr>
      <vt:lpstr>Caveat</vt:lpstr>
      <vt:lpstr>Georgia</vt:lpstr>
      <vt:lpstr>Times New Roman</vt:lpstr>
      <vt:lpstr>Arial</vt:lpstr>
      <vt:lpstr>Comic Sans MS</vt:lpstr>
      <vt:lpstr>Noto Sans Symbols</vt:lpstr>
      <vt:lpstr>Roboto Medium</vt:lpstr>
      <vt:lpstr>Calibri</vt:lpstr>
      <vt:lpstr>Alfa Slab One</vt:lpstr>
      <vt:lpstr>Source Code Pro</vt:lpstr>
      <vt:lpstr>Amatic SC</vt:lpstr>
      <vt:lpstr>Beach Day</vt:lpstr>
      <vt:lpstr>Unit 4 Global hhd</vt:lpstr>
      <vt:lpstr>Outcome 1-Analyse similarities and differences in health status and burden of disease globally and the factors that contribute to differences in health and wellbeing</vt:lpstr>
      <vt:lpstr>Chapter 8  Comparing health status and burden of disease across countries</vt:lpstr>
      <vt:lpstr>PowerPoint Presentation</vt:lpstr>
      <vt:lpstr>The differences between high-, middle- and low-income countries   ·       Teenage affluenza (https://www.youtube.com/watch?v=KFZz6ICzpjI)   ·       A tale of two girls (http://www.who.int/features/2003/11/en/) </vt:lpstr>
      <vt:lpstr>8.2 - Economic characteristics of high-, middle- and low-income countries</vt:lpstr>
      <vt:lpstr>Economic conditions:  A range of factors relating to the financial or economic state of a country can influence the opportunities and resources that are available for its citizens.</vt:lpstr>
      <vt:lpstr>PowerPoint Presentation</vt:lpstr>
      <vt:lpstr>8.2 </vt:lpstr>
      <vt:lpstr>8.3 - social and Environmental characteristics of countries</vt:lpstr>
      <vt:lpstr>KEY POINT </vt:lpstr>
      <vt:lpstr>8.4 - Similarities and differences in health status and burden of disease in low-, middle- and high-income countries </vt:lpstr>
      <vt:lpstr>8.4 - Mortality and morbidity </vt:lpstr>
      <vt:lpstr>8.4 - Adult Mortality and morbidity </vt:lpstr>
      <vt:lpstr>8.4 Burden of disease</vt:lpstr>
      <vt:lpstr>8.4 - Summarising the similarities and differences in health status of high, middle and low income countries</vt:lpstr>
      <vt:lpstr>8.5 - Access to safe water and sanitation</vt:lpstr>
      <vt:lpstr>8.5 Access to sanitation</vt:lpstr>
      <vt:lpstr>8.5 - access to sanitation</vt:lpstr>
      <vt:lpstr>8.5 - AYK and TYU</vt:lpstr>
      <vt:lpstr>8.6 - how poverty contributes to similarities and differences in health status and burden of disease  </vt:lpstr>
      <vt:lpstr>8.6 - poverty and disease</vt:lpstr>
      <vt:lpstr>Here’s a thought</vt:lpstr>
      <vt:lpstr>Apply your knowledge</vt:lpstr>
      <vt:lpstr>8.7 Factors that contribute to similarities and differences in health status and burden of disease — inequality and discrimination</vt:lpstr>
      <vt:lpstr>8.7 inequality and discrimination - religion</vt:lpstr>
      <vt:lpstr>8.7 inequality and discrimination - sex</vt:lpstr>
      <vt:lpstr>8.7 inequality and discrimination - sexual orientation</vt:lpstr>
      <vt:lpstr>8.7.5 - gender identity</vt:lpstr>
      <vt:lpstr>8.7 AYK</vt:lpstr>
      <vt:lpstr>8.8- Global distribution and marketing of tobacco, alcohol and processed foods</vt:lpstr>
      <vt:lpstr>8.8 - Tobacco, alcohol and processed foods </vt:lpstr>
      <vt:lpstr>PAIRS ACTIVITY INSTRUCTIONS – CHARACTERISTICS OF HIGH-, MIDDLE &amp; LOW INCOME COUNTRIES</vt:lpstr>
      <vt:lpstr>Unit 4 AOS 1 Part 1  Chapter 8 </vt:lpstr>
      <vt:lpstr>Sac study </vt:lpstr>
      <vt:lpstr>Unit 4 AOS 1 - Part 2 </vt:lpstr>
      <vt:lpstr>Key knowledge</vt:lpstr>
      <vt:lpstr>9.1 - Understanding the concept of sustainability — Economic sustainability </vt:lpstr>
      <vt:lpstr>9.2 Economic sustainability</vt:lpstr>
      <vt:lpstr>9.3 </vt:lpstr>
      <vt:lpstr>9.4</vt:lpstr>
      <vt:lpstr>9.4 summarised</vt:lpstr>
      <vt:lpstr>9.4 summary continued</vt:lpstr>
      <vt:lpstr>9.5 - Human development - The key component of human development is equity </vt:lpstr>
      <vt:lpstr>9.6- The advantages and limitations of the Human Development Index</vt:lpstr>
      <vt:lpstr>9.6 - HDI </vt:lpstr>
      <vt:lpstr>9.7 - chapter summary </vt:lpstr>
      <vt:lpstr>CHAPTER 10- GLOBAL TRENDS AND HEALTH AND WELLBEING </vt:lpstr>
      <vt:lpstr>Climate Change what is it?</vt:lpstr>
      <vt:lpstr>10.2.1- Climate change effects</vt:lpstr>
      <vt:lpstr>10.2.2-4- Climate change  effects</vt:lpstr>
      <vt:lpstr>10.3- Conflict and mass migration </vt:lpstr>
      <vt:lpstr>10.3- Conflict and mass migration</vt:lpstr>
      <vt:lpstr>10.4-World trade and tourism</vt:lpstr>
      <vt:lpstr>Benefits of tourism which promote health and wellbeing </vt:lpstr>
      <vt:lpstr>10.5- Digital technologies = increased knowledge sharing</vt:lpstr>
      <vt:lpstr>10.5- Digital technologies = increased knowledged sharing </vt:lpstr>
      <vt:lpstr>SAC Preparation-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Global hhd</dc:title>
  <dc:creator>Andrew BEAUMONT</dc:creator>
  <cp:lastModifiedBy>Samantha Cairns</cp:lastModifiedBy>
  <cp:revision>5</cp:revision>
  <dcterms:modified xsi:type="dcterms:W3CDTF">2021-07-26T00:32:49Z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0x010100CEC575AA57E23E449899AB7BB9A9FC33</vt:lpwstr>
  </property>
</Properties>
</file>